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51"/>
  </p:notesMasterIdLst>
  <p:sldIdLst>
    <p:sldId id="256" r:id="rId2"/>
    <p:sldId id="257" r:id="rId3"/>
    <p:sldId id="330" r:id="rId4"/>
    <p:sldId id="259" r:id="rId5"/>
    <p:sldId id="261" r:id="rId6"/>
    <p:sldId id="262" r:id="rId7"/>
    <p:sldId id="263" r:id="rId8"/>
    <p:sldId id="323" r:id="rId9"/>
    <p:sldId id="324" r:id="rId10"/>
    <p:sldId id="326" r:id="rId11"/>
    <p:sldId id="325" r:id="rId12"/>
    <p:sldId id="264" r:id="rId13"/>
    <p:sldId id="329" r:id="rId14"/>
    <p:sldId id="327" r:id="rId15"/>
    <p:sldId id="328" r:id="rId16"/>
    <p:sldId id="265" r:id="rId17"/>
    <p:sldId id="268" r:id="rId18"/>
    <p:sldId id="267" r:id="rId19"/>
    <p:sldId id="266" r:id="rId20"/>
    <p:sldId id="270" r:id="rId21"/>
    <p:sldId id="269" r:id="rId22"/>
    <p:sldId id="271" r:id="rId23"/>
    <p:sldId id="272" r:id="rId24"/>
    <p:sldId id="332" r:id="rId25"/>
    <p:sldId id="273" r:id="rId26"/>
    <p:sldId id="331" r:id="rId27"/>
    <p:sldId id="333" r:id="rId28"/>
    <p:sldId id="274" r:id="rId29"/>
    <p:sldId id="275" r:id="rId30"/>
    <p:sldId id="287" r:id="rId31"/>
    <p:sldId id="277" r:id="rId32"/>
    <p:sldId id="278" r:id="rId33"/>
    <p:sldId id="334" r:id="rId34"/>
    <p:sldId id="279" r:id="rId35"/>
    <p:sldId id="280" r:id="rId36"/>
    <p:sldId id="335" r:id="rId37"/>
    <p:sldId id="282" r:id="rId38"/>
    <p:sldId id="336" r:id="rId39"/>
    <p:sldId id="283" r:id="rId40"/>
    <p:sldId id="284" r:id="rId41"/>
    <p:sldId id="285" r:id="rId42"/>
    <p:sldId id="291" r:id="rId43"/>
    <p:sldId id="286" r:id="rId44"/>
    <p:sldId id="338" r:id="rId45"/>
    <p:sldId id="293" r:id="rId46"/>
    <p:sldId id="339" r:id="rId47"/>
    <p:sldId id="294" r:id="rId48"/>
    <p:sldId id="295" r:id="rId49"/>
    <p:sldId id="337" r:id="rId5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3" d="100"/>
          <a:sy n="63" d="100"/>
        </p:scale>
        <p:origin x="-888"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65C3927-C167-41B0-8F94-46A6105445CA}" type="datetimeFigureOut">
              <a:rPr lang="ar-SA" smtClean="0"/>
              <a:pPr/>
              <a:t>10/03/1448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0E6328E-A440-4992-A99E-93B8C056A48D}"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70E6328E-A440-4992-A99E-93B8C056A48D}" type="slidenum">
              <a:rPr lang="ar-SA" smtClean="0"/>
              <a:pPr/>
              <a:t>30</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19" name="عنصر نائب للتذييل 18"/>
          <p:cNvSpPr>
            <a:spLocks noGrp="1"/>
          </p:cNvSpPr>
          <p:nvPr>
            <p:ph type="ftr" sz="quarter" idx="11"/>
          </p:nvPr>
        </p:nvSpPr>
        <p:spPr/>
        <p:txBody>
          <a:bodyPr/>
          <a:lstStyle/>
          <a:p>
            <a:endParaRPr lang="ar-SA"/>
          </a:p>
        </p:txBody>
      </p:sp>
      <p:sp>
        <p:nvSpPr>
          <p:cNvPr id="27" name="عنصر نائب لرقم الشريحة 26"/>
          <p:cNvSpPr>
            <a:spLocks noGrp="1"/>
          </p:cNvSpPr>
          <p:nvPr>
            <p:ph type="sldNum" sz="quarter" idx="12"/>
          </p:nvPr>
        </p:nvSpPr>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transition>
    <p:plu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overrideClrMapping bg1="dk1" tx1="lt1" bg2="dk2" tx2="lt2" accent1="accent1" accent2="accent2" accent3="accent3" accent4="accent4" accent5="accent5" accent6="accent6" hlink="hlink" folHlink="folHlink"/>
  </p:clrMapOvr>
  <p:transition>
    <p:plu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transition>
    <p:plu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10/03/1448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077200" y="6356350"/>
            <a:ext cx="609600" cy="365125"/>
          </a:xfrm>
        </p:spPr>
        <p:txBody>
          <a:bodyPr/>
          <a:lstStyle/>
          <a:p>
            <a:fld id="{0B34F065-1154-456A-91E3-76DE8E75E17B}" type="slidenum">
              <a:rPr lang="ar-SA" smtClean="0"/>
              <a:pPr/>
              <a:t>‹#›</a:t>
            </a:fld>
            <a:endParaRPr lang="ar-SA"/>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plu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pPr/>
              <a:t>10/03/1448</a:t>
            </a:fld>
            <a:endParaRPr lang="ar-SA"/>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pPr/>
              <a:t>‹#›</a:t>
            </a:fld>
            <a:endParaRPr lang="ar-SA"/>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plus/>
  </p:transition>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 Id="rId5" Type="http://schemas.openxmlformats.org/officeDocument/2006/relationships/image" Target="../media/image32.jpe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8.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85918" y="785794"/>
            <a:ext cx="6000792" cy="2786082"/>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7200" cap="all" dirty="0" smtClean="0">
                <a:ln w="0"/>
                <a:solidFill>
                  <a:srgbClr val="FF0000"/>
                </a:solidFill>
                <a:effectLst>
                  <a:reflection blurRad="12700" stA="50000" endPos="50000" dist="5000" dir="5400000" sy="-100000" rotWithShape="0"/>
                </a:effectLst>
              </a:rPr>
              <a:t>   </a:t>
            </a:r>
            <a:br>
              <a:rPr lang="ar-SA" sz="7200" cap="all" dirty="0" smtClean="0">
                <a:ln w="0"/>
                <a:solidFill>
                  <a:srgbClr val="FF0000"/>
                </a:solidFill>
                <a:effectLst>
                  <a:reflection blurRad="12700" stA="50000" endPos="50000" dist="5000" dir="5400000" sy="-100000" rotWithShape="0"/>
                </a:effectLst>
              </a:rPr>
            </a:br>
            <a:r>
              <a:rPr lang="ar-SA" sz="7200" cap="all" dirty="0" smtClean="0">
                <a:ln w="0"/>
                <a:solidFill>
                  <a:srgbClr val="FF0000"/>
                </a:solidFill>
                <a:effectLst>
                  <a:reflection blurRad="12700" stA="50000" endPos="50000" dist="5000" dir="5400000" sy="-100000" rotWithShape="0"/>
                </a:effectLst>
              </a:rPr>
              <a:t/>
            </a:r>
            <a:br>
              <a:rPr lang="ar-SA" sz="7200" cap="all" dirty="0" smtClean="0">
                <a:ln w="0"/>
                <a:solidFill>
                  <a:srgbClr val="FF0000"/>
                </a:solidFill>
                <a:effectLst>
                  <a:reflection blurRad="12700" stA="50000" endPos="50000" dist="5000" dir="5400000" sy="-100000" rotWithShape="0"/>
                </a:effectLst>
              </a:rPr>
            </a:br>
            <a:r>
              <a:rPr lang="ar-SA" sz="7200" cap="all" dirty="0" smtClean="0">
                <a:ln w="0"/>
                <a:solidFill>
                  <a:srgbClr val="FF0000"/>
                </a:solidFill>
                <a:effectLst>
                  <a:reflection blurRad="12700" stA="50000" endPos="50000" dist="5000" dir="5400000" sy="-100000" rotWithShape="0"/>
                </a:effectLst>
              </a:rPr>
              <a:t/>
            </a:r>
            <a:br>
              <a:rPr lang="ar-SA" sz="7200" cap="all" dirty="0" smtClean="0">
                <a:ln w="0"/>
                <a:solidFill>
                  <a:srgbClr val="FF0000"/>
                </a:solidFill>
                <a:effectLst>
                  <a:reflection blurRad="12700" stA="50000" endPos="50000" dist="5000" dir="5400000" sy="-100000" rotWithShape="0"/>
                </a:effectLst>
              </a:rPr>
            </a:br>
            <a:r>
              <a:rPr lang="ar-SA" sz="7200" cap="all" dirty="0" smtClean="0">
                <a:ln w="0"/>
                <a:solidFill>
                  <a:srgbClr val="FF0000"/>
                </a:solidFill>
                <a:effectLst>
                  <a:reflection blurRad="12700" stA="50000" endPos="50000" dist="5000" dir="5400000" sy="-100000" rotWithShape="0"/>
                </a:effectLst>
              </a:rPr>
              <a:t>    </a:t>
            </a:r>
            <a:r>
              <a:rPr lang="ar-SA" sz="7300" cap="all" dirty="0" smtClean="0">
                <a:ln w="0"/>
                <a:solidFill>
                  <a:srgbClr val="FF0000"/>
                </a:solidFill>
                <a:effectLst>
                  <a:reflection blurRad="12700" stA="50000" endPos="50000" dist="5000" dir="5400000" sy="-100000" rotWithShape="0"/>
                </a:effectLst>
              </a:rPr>
              <a:t>الأمراض الفيروسية التي        تصيب الدوا</a:t>
            </a:r>
            <a:r>
              <a:rPr lang="ar-SA" sz="7200" cap="all" dirty="0" smtClean="0">
                <a:ln w="0"/>
                <a:solidFill>
                  <a:srgbClr val="FF0000"/>
                </a:solidFill>
                <a:effectLst>
                  <a:reflection blurRad="12700" stA="50000" endPos="50000" dist="5000" dir="5400000" sy="-100000" rotWithShape="0"/>
                </a:effectLst>
              </a:rPr>
              <a:t>جن </a:t>
            </a:r>
            <a:endParaRPr lang="ar-SA" sz="7200" cap="all" dirty="0">
              <a:ln w="0"/>
              <a:solidFill>
                <a:srgbClr val="FF0000"/>
              </a:solidFill>
              <a:effectLst>
                <a:reflection blurRad="12700" stA="50000" endPos="50000" dist="5000" dir="5400000" sy="-100000" rotWithShape="0"/>
              </a:effectLst>
            </a:endParaRPr>
          </a:p>
        </p:txBody>
      </p:sp>
      <p:sp>
        <p:nvSpPr>
          <p:cNvPr id="3" name="عنوان فرعي 2"/>
          <p:cNvSpPr>
            <a:spLocks noGrp="1"/>
          </p:cNvSpPr>
          <p:nvPr>
            <p:ph type="subTitle" idx="1"/>
          </p:nvPr>
        </p:nvSpPr>
        <p:spPr/>
        <p:txBody>
          <a:bodyPr/>
          <a:lstStyle/>
          <a:p>
            <a:endParaRPr lang="ar-SA"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HP\Desktop\New folder (5)\Screenshot_٢٠٢٦٠٥٠٩-١٤٢١٠٤_Google.jpg"/>
          <p:cNvPicPr>
            <a:picLocks noChangeAspect="1" noChangeArrowheads="1"/>
          </p:cNvPicPr>
          <p:nvPr/>
        </p:nvPicPr>
        <p:blipFill>
          <a:blip r:embed="rId2"/>
          <a:srcRect/>
          <a:stretch>
            <a:fillRect/>
          </a:stretch>
        </p:blipFill>
        <p:spPr bwMode="auto">
          <a:xfrm>
            <a:off x="5214942" y="1071546"/>
            <a:ext cx="3435804" cy="4317823"/>
          </a:xfrm>
          <a:prstGeom prst="rect">
            <a:avLst/>
          </a:prstGeom>
          <a:noFill/>
        </p:spPr>
      </p:pic>
      <p:pic>
        <p:nvPicPr>
          <p:cNvPr id="3074" name="Picture 2" descr="C:\Users\HP\Desktop\New folder (5)\Screenshot_٢٠٢٦٠٥٠٩-١٤٢٠٢٩_Google.jpg"/>
          <p:cNvPicPr>
            <a:picLocks noChangeAspect="1" noChangeArrowheads="1"/>
          </p:cNvPicPr>
          <p:nvPr/>
        </p:nvPicPr>
        <p:blipFill>
          <a:blip r:embed="rId3" cstate="print"/>
          <a:srcRect/>
          <a:stretch>
            <a:fillRect/>
          </a:stretch>
        </p:blipFill>
        <p:spPr bwMode="auto">
          <a:xfrm>
            <a:off x="3166796" y="0"/>
            <a:ext cx="2548179" cy="2285992"/>
          </a:xfrm>
          <a:prstGeom prst="rect">
            <a:avLst/>
          </a:prstGeom>
          <a:noFill/>
        </p:spPr>
      </p:pic>
      <p:pic>
        <p:nvPicPr>
          <p:cNvPr id="3075" name="Picture 3" descr="C:\Users\HP\Desktop\New folder (5)\Screenshot_٢٠٢٦٠٥٠٩-١٤٢٢٠٥_Google.jpg"/>
          <p:cNvPicPr>
            <a:picLocks noChangeAspect="1" noChangeArrowheads="1"/>
          </p:cNvPicPr>
          <p:nvPr/>
        </p:nvPicPr>
        <p:blipFill>
          <a:blip r:embed="rId4"/>
          <a:srcRect/>
          <a:stretch>
            <a:fillRect/>
          </a:stretch>
        </p:blipFill>
        <p:spPr bwMode="auto">
          <a:xfrm>
            <a:off x="571472" y="2285992"/>
            <a:ext cx="4569704" cy="3148018"/>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checkerboard(across)">
                                      <p:cBhvr>
                                        <p:cTn id="10" dur="500"/>
                                        <p:tgtEl>
                                          <p:spTgt spid="3075"/>
                                        </p:tgtEl>
                                      </p:cBhvr>
                                    </p:animEffect>
                                  </p:childTnLst>
                                </p:cTn>
                              </p:par>
                              <p:par>
                                <p:cTn id="11" presetID="5" presetClass="entr" presetSubtype="1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checkerboard(across)">
                                      <p:cBhvr>
                                        <p:cTn id="13"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New folder (5)\Screenshot_٢٠٢٦٠٥٠٩-١٤٢٠٤٧_Google.jpg"/>
          <p:cNvPicPr>
            <a:picLocks noChangeAspect="1" noChangeArrowheads="1"/>
          </p:cNvPicPr>
          <p:nvPr/>
        </p:nvPicPr>
        <p:blipFill>
          <a:blip r:embed="rId2"/>
          <a:srcRect/>
          <a:stretch>
            <a:fillRect/>
          </a:stretch>
        </p:blipFill>
        <p:spPr bwMode="auto">
          <a:xfrm>
            <a:off x="357158" y="571480"/>
            <a:ext cx="5053275" cy="3333758"/>
          </a:xfrm>
          <a:prstGeom prst="rect">
            <a:avLst/>
          </a:prstGeom>
          <a:noFill/>
        </p:spPr>
      </p:pic>
      <p:pic>
        <p:nvPicPr>
          <p:cNvPr id="2051" name="Picture 3" descr="C:\Users\HP\Desktop\New folder (5)\Screenshot_٢٠٢٦٠٥٠٩-١٤٢٥٠٦_Google.jpg"/>
          <p:cNvPicPr>
            <a:picLocks noChangeAspect="1" noChangeArrowheads="1"/>
          </p:cNvPicPr>
          <p:nvPr/>
        </p:nvPicPr>
        <p:blipFill>
          <a:blip r:embed="rId3"/>
          <a:srcRect/>
          <a:stretch>
            <a:fillRect/>
          </a:stretch>
        </p:blipFill>
        <p:spPr bwMode="auto">
          <a:xfrm>
            <a:off x="2928926" y="3429000"/>
            <a:ext cx="4929198" cy="2765828"/>
          </a:xfrm>
          <a:prstGeom prst="rect">
            <a:avLst/>
          </a:prstGeom>
          <a:noFill/>
        </p:spPr>
      </p:pic>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normAutofit fontScale="70000" lnSpcReduction="20000"/>
          </a:bodyPr>
          <a:lstStyle/>
          <a:p>
            <a:r>
              <a:rPr lang="ar-SA" b="1" u="sng" dirty="0" smtClean="0">
                <a:solidFill>
                  <a:srgbClr val="FF0000"/>
                </a:solidFill>
              </a:rPr>
              <a:t>الصفة التشريحية</a:t>
            </a:r>
            <a:r>
              <a:rPr lang="ar-SA" dirty="0" smtClean="0"/>
              <a:t>: تختلف في شدتها </a:t>
            </a:r>
            <a:r>
              <a:rPr lang="ar-SA" dirty="0" err="1" smtClean="0"/>
              <a:t>وامتدادهاوفقاً</a:t>
            </a:r>
            <a:r>
              <a:rPr lang="ar-SA" dirty="0" smtClean="0"/>
              <a:t> للصورة المرضية. </a:t>
            </a:r>
          </a:p>
          <a:p>
            <a:r>
              <a:rPr lang="ar-SA" dirty="0" smtClean="0"/>
              <a:t>فعندما تكون الإصابة شديدة وسير المرض سريع يحدث نزف تحت الجلد وعلى الأغشية المخاطية والقلب </a:t>
            </a:r>
          </a:p>
          <a:p>
            <a:r>
              <a:rPr lang="ar-SA" dirty="0" smtClean="0">
                <a:solidFill>
                  <a:srgbClr val="FF0000"/>
                </a:solidFill>
              </a:rPr>
              <a:t>وفي حالة الإصابة الأقل </a:t>
            </a:r>
            <a:r>
              <a:rPr lang="ar-SA" dirty="0" err="1" smtClean="0">
                <a:solidFill>
                  <a:srgbClr val="FF0000"/>
                </a:solidFill>
              </a:rPr>
              <a:t>حدة</a:t>
            </a:r>
            <a:r>
              <a:rPr lang="ar-SA" dirty="0" smtClean="0">
                <a:solidFill>
                  <a:srgbClr val="FF0000"/>
                </a:solidFill>
              </a:rPr>
              <a:t> نلاحظ</a:t>
            </a:r>
            <a:r>
              <a:rPr lang="ar-SA" dirty="0" smtClean="0"/>
              <a:t>: </a:t>
            </a:r>
          </a:p>
          <a:p>
            <a:r>
              <a:rPr lang="ar-SA" dirty="0" smtClean="0"/>
              <a:t>-</a:t>
            </a:r>
            <a:r>
              <a:rPr lang="ar-SA" b="1" u="sng" dirty="0" smtClean="0"/>
              <a:t>التهابات </a:t>
            </a:r>
            <a:r>
              <a:rPr lang="ar-SA" b="1" u="sng" dirty="0" err="1" smtClean="0"/>
              <a:t>ونزوفات</a:t>
            </a:r>
            <a:r>
              <a:rPr lang="ar-SA" b="1" u="sng" dirty="0" smtClean="0"/>
              <a:t> في الجهاز الهضمي: </a:t>
            </a:r>
          </a:p>
          <a:p>
            <a:pPr algn="justLow"/>
            <a:r>
              <a:rPr lang="ar-SA" dirty="0" smtClean="0"/>
              <a:t>التهاب الغشاء المخاطي للفم- اتساخ المجمع </a:t>
            </a:r>
            <a:r>
              <a:rPr lang="ar-SA" dirty="0" err="1" smtClean="0"/>
              <a:t>بالاسهال</a:t>
            </a:r>
            <a:r>
              <a:rPr lang="ar-SA" dirty="0" smtClean="0"/>
              <a:t>-نزف على الحوصلة – التهاب الغشاء المخاطي للمعدة الغدية وزيادة سماكته مع نزف حول فتحات الحلمات بشكل خاتم ثم تمتد وتلتصق مع بعضها بشكل بقع دموية.</a:t>
            </a:r>
          </a:p>
          <a:p>
            <a:pPr algn="justLow"/>
            <a:r>
              <a:rPr lang="ar-SA" dirty="0" smtClean="0"/>
              <a:t>التهاب الغشاء المخاطي للأمعاء الدقيقة ويفقد لمعانه ويصبح رمادي مع بقع دموية </a:t>
            </a:r>
          </a:p>
          <a:p>
            <a:pPr algn="justLow"/>
            <a:r>
              <a:rPr lang="ar-SA" dirty="0" smtClean="0"/>
              <a:t>التهاب وتضخم لوزتي الأعور</a:t>
            </a:r>
          </a:p>
          <a:p>
            <a:pPr algn="justLow"/>
            <a:r>
              <a:rPr lang="ar-SA" dirty="0" err="1" smtClean="0"/>
              <a:t>تنكرز</a:t>
            </a:r>
            <a:r>
              <a:rPr lang="ar-SA" dirty="0" smtClean="0"/>
              <a:t> وتقرح الأمعاء الغليظة. </a:t>
            </a:r>
          </a:p>
          <a:p>
            <a:pPr algn="justLow"/>
            <a:r>
              <a:rPr lang="ar-SA" dirty="0" smtClean="0"/>
              <a:t>تضخم بسيط في الطحال ويصبح أصفر لامع دهني. </a:t>
            </a:r>
            <a:endParaRPr lang="ar-SA" dirty="0"/>
          </a:p>
        </p:txBody>
      </p:sp>
      <p:pic>
        <p:nvPicPr>
          <p:cNvPr id="6146" name="Picture 2" descr="C:\Users\HP\Desktop\New folder (5)\Screenshot_٢٠٢٦٠٥٠٩-١٤٢٢٤٥_Google.jpg"/>
          <p:cNvPicPr>
            <a:picLocks noChangeAspect="1" noChangeArrowheads="1"/>
          </p:cNvPicPr>
          <p:nvPr/>
        </p:nvPicPr>
        <p:blipFill>
          <a:blip r:embed="rId2"/>
          <a:srcRect/>
          <a:stretch>
            <a:fillRect/>
          </a:stretch>
        </p:blipFill>
        <p:spPr bwMode="auto">
          <a:xfrm>
            <a:off x="0" y="3714752"/>
            <a:ext cx="3214678" cy="2214578"/>
          </a:xfrm>
          <a:prstGeom prst="rect">
            <a:avLst/>
          </a:prstGeom>
          <a:noFill/>
        </p:spPr>
      </p:pic>
      <p:pic>
        <p:nvPicPr>
          <p:cNvPr id="6147" name="Picture 3" descr="C:\Users\HP\Desktop\New folder (5)\Screenshot_٢٠٢٦٠٥٠٩-١٤٢٠٤١_Google.jpg"/>
          <p:cNvPicPr>
            <a:picLocks noChangeAspect="1" noChangeArrowheads="1"/>
          </p:cNvPicPr>
          <p:nvPr/>
        </p:nvPicPr>
        <p:blipFill>
          <a:blip r:embed="rId3"/>
          <a:srcRect/>
          <a:stretch>
            <a:fillRect/>
          </a:stretch>
        </p:blipFill>
        <p:spPr bwMode="auto">
          <a:xfrm>
            <a:off x="0" y="642918"/>
            <a:ext cx="3315355" cy="3000396"/>
          </a:xfrm>
          <a:prstGeom prst="rect">
            <a:avLst/>
          </a:prstGeom>
          <a:noFill/>
        </p:spPr>
      </p:pic>
    </p:spTree>
  </p:cSld>
  <p:clrMapOvr>
    <a:masterClrMapping/>
  </p:clrMapOvr>
  <p:transition>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9218" name="Picture 2" descr="C:\Users\HP\Desktop\New folder (5)\Screenshot_٢٠٢٦٠٥٠٩-١٤٢٢٤٠_Google.jpg"/>
          <p:cNvPicPr>
            <a:picLocks noGrp="1" noChangeAspect="1" noChangeArrowheads="1"/>
          </p:cNvPicPr>
          <p:nvPr>
            <p:ph sz="half" idx="2"/>
          </p:nvPr>
        </p:nvPicPr>
        <p:blipFill>
          <a:blip r:embed="rId2"/>
          <a:srcRect/>
          <a:stretch>
            <a:fillRect/>
          </a:stretch>
        </p:blipFill>
        <p:spPr bwMode="auto">
          <a:xfrm>
            <a:off x="4572000" y="1000108"/>
            <a:ext cx="4038600" cy="4929222"/>
          </a:xfrm>
          <a:prstGeom prst="rect">
            <a:avLst/>
          </a:prstGeom>
          <a:noFill/>
        </p:spPr>
      </p:pic>
      <p:pic>
        <p:nvPicPr>
          <p:cNvPr id="9219" name="Picture 3" descr="C:\Users\HP\Desktop\New folder (5)\Screenshot_٢٠٢٦٠٥٠٩-١٤٢٤٤٩_Google.jpg"/>
          <p:cNvPicPr>
            <a:picLocks noGrp="1" noChangeAspect="1" noChangeArrowheads="1"/>
          </p:cNvPicPr>
          <p:nvPr>
            <p:ph sz="half" idx="1"/>
          </p:nvPr>
        </p:nvPicPr>
        <p:blipFill>
          <a:blip r:embed="rId3"/>
          <a:srcRect/>
          <a:stretch>
            <a:fillRect/>
          </a:stretch>
        </p:blipFill>
        <p:spPr bwMode="auto">
          <a:xfrm>
            <a:off x="642910" y="928670"/>
            <a:ext cx="4038600" cy="4857784"/>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9218"/>
                                        </p:tgtEl>
                                      </p:cBhvr>
                                    </p:animEffect>
                                    <p:set>
                                      <p:cBhvr>
                                        <p:cTn id="7" dur="1" fill="hold">
                                          <p:stCondLst>
                                            <p:cond delay="499"/>
                                          </p:stCondLst>
                                        </p:cTn>
                                        <p:tgtEl>
                                          <p:spTgt spid="9218"/>
                                        </p:tgtEl>
                                        <p:attrNameLst>
                                          <p:attrName>style.visibility</p:attrName>
                                        </p:attrNameLst>
                                      </p:cBhvr>
                                      <p:to>
                                        <p:strVal val="hidden"/>
                                      </p:to>
                                    </p:set>
                                  </p:childTnLst>
                                </p:cTn>
                              </p:par>
                              <p:par>
                                <p:cTn id="8" presetID="4" presetClass="exit" presetSubtype="16" fill="hold" nodeType="withEffect">
                                  <p:stCondLst>
                                    <p:cond delay="0"/>
                                  </p:stCondLst>
                                  <p:childTnLst>
                                    <p:animEffect transition="out" filter="box(in)">
                                      <p:cBhvr>
                                        <p:cTn id="9" dur="500"/>
                                        <p:tgtEl>
                                          <p:spTgt spid="9219"/>
                                        </p:tgtEl>
                                      </p:cBhvr>
                                    </p:animEffect>
                                    <p:set>
                                      <p:cBhvr>
                                        <p:cTn id="10" dur="1" fill="hold">
                                          <p:stCondLst>
                                            <p:cond delay="4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pic>
        <p:nvPicPr>
          <p:cNvPr id="7171" name="Picture 3" descr="C:\Users\HP\Desktop\New folder (5)\Screenshot_٢٠٢٦٠٥٠٩-١٤٢١٥٦_Google.jpg"/>
          <p:cNvPicPr>
            <a:picLocks noGrp="1" noChangeAspect="1" noChangeArrowheads="1"/>
          </p:cNvPicPr>
          <p:nvPr>
            <p:ph sz="half" idx="1"/>
          </p:nvPr>
        </p:nvPicPr>
        <p:blipFill>
          <a:blip r:embed="rId2"/>
          <a:srcRect/>
          <a:stretch>
            <a:fillRect/>
          </a:stretch>
        </p:blipFill>
        <p:spPr bwMode="auto">
          <a:xfrm>
            <a:off x="4786314" y="357166"/>
            <a:ext cx="4357686" cy="5429288"/>
          </a:xfrm>
          <a:prstGeom prst="rect">
            <a:avLst/>
          </a:prstGeom>
          <a:noFill/>
        </p:spPr>
      </p:pic>
      <p:pic>
        <p:nvPicPr>
          <p:cNvPr id="7172" name="Picture 4" descr="C:\Users\HP\Desktop\New folder (5)\Screenshot_٢٠٢٦٠٥٠٩-١٤٢١١٤_Google.jpg"/>
          <p:cNvPicPr>
            <a:picLocks noChangeAspect="1" noChangeArrowheads="1"/>
          </p:cNvPicPr>
          <p:nvPr/>
        </p:nvPicPr>
        <p:blipFill>
          <a:blip r:embed="rId3"/>
          <a:srcRect/>
          <a:stretch>
            <a:fillRect/>
          </a:stretch>
        </p:blipFill>
        <p:spPr bwMode="auto">
          <a:xfrm>
            <a:off x="642910" y="642918"/>
            <a:ext cx="3714776" cy="5214974"/>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7172"/>
                                        </p:tgtEl>
                                      </p:cBhvr>
                                    </p:animEffect>
                                    <p:set>
                                      <p:cBhvr>
                                        <p:cTn id="7" dur="1" fill="hold">
                                          <p:stCondLst>
                                            <p:cond delay="499"/>
                                          </p:stCondLst>
                                        </p:cTn>
                                        <p:tgtEl>
                                          <p:spTgt spid="7172"/>
                                        </p:tgtEl>
                                        <p:attrNameLst>
                                          <p:attrName>style.visibility</p:attrName>
                                        </p:attrNameLst>
                                      </p:cBhvr>
                                      <p:to>
                                        <p:strVal val="hidden"/>
                                      </p:to>
                                    </p:set>
                                  </p:childTnLst>
                                </p:cTn>
                              </p:par>
                              <p:par>
                                <p:cTn id="8" presetID="5" presetClass="exit" presetSubtype="10" fill="hold" nodeType="withEffect">
                                  <p:stCondLst>
                                    <p:cond delay="0"/>
                                  </p:stCondLst>
                                  <p:childTnLst>
                                    <p:animEffect transition="out" filter="checkerboard(across)">
                                      <p:cBhvr>
                                        <p:cTn id="9" dur="500"/>
                                        <p:tgtEl>
                                          <p:spTgt spid="7171"/>
                                        </p:tgtEl>
                                      </p:cBhvr>
                                    </p:animEffect>
                                    <p:set>
                                      <p:cBhvr>
                                        <p:cTn id="10" dur="1" fill="hold">
                                          <p:stCondLst>
                                            <p:cond delay="499"/>
                                          </p:stCondLst>
                                        </p:cTn>
                                        <p:tgtEl>
                                          <p:spTgt spid="71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8194" name="Picture 2" descr="C:\Users\HP\Desktop\New folder (5)\Screenshot_٢٠٢٦٠٥٠٩-١٤٢٤١٢_Google.jpg"/>
          <p:cNvPicPr>
            <a:picLocks noGrp="1" noChangeAspect="1" noChangeArrowheads="1"/>
          </p:cNvPicPr>
          <p:nvPr>
            <p:ph sz="half" idx="1"/>
          </p:nvPr>
        </p:nvPicPr>
        <p:blipFill>
          <a:blip r:embed="rId2"/>
          <a:srcRect/>
          <a:stretch>
            <a:fillRect/>
          </a:stretch>
        </p:blipFill>
        <p:spPr bwMode="auto">
          <a:xfrm>
            <a:off x="1071538" y="1285860"/>
            <a:ext cx="7612080" cy="3635022"/>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mph" presetSubtype="0" nodeType="clickEffect">
                                  <p:stCondLst>
                                    <p:cond delay="0"/>
                                  </p:stCondLst>
                                  <p:childTnLst>
                                    <p:set>
                                      <p:cBhvr override="childStyle">
                                        <p:cTn id="6" dur="indefinite"/>
                                        <p:tgtEl>
                                          <p:spTgt spid="8194"/>
                                        </p:tgtEl>
                                        <p:attrNameLst>
                                          <p:attrName>style.fontFamily</p:attrName>
                                        </p:attrNameLst>
                                      </p:cBhvr>
                                      <p:to>
                                        <p:strVal val="Times New Roma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normAutofit lnSpcReduction="10000"/>
          </a:bodyPr>
          <a:lstStyle/>
          <a:p>
            <a:r>
              <a:rPr lang="ar-SA" b="1" dirty="0" smtClean="0">
                <a:solidFill>
                  <a:srgbClr val="FF0000"/>
                </a:solidFill>
              </a:rPr>
              <a:t>على الجهاز التنفسي</a:t>
            </a:r>
            <a:r>
              <a:rPr lang="ar-SA" dirty="0" smtClean="0">
                <a:solidFill>
                  <a:srgbClr val="FF0000"/>
                </a:solidFill>
              </a:rPr>
              <a:t>: </a:t>
            </a:r>
          </a:p>
          <a:p>
            <a:pPr algn="justLow"/>
            <a:r>
              <a:rPr lang="ar-SA" sz="2800" dirty="0" smtClean="0"/>
              <a:t>سوائل التهابية مصلية في المجاري التنفسية العليا </a:t>
            </a:r>
            <a:r>
              <a:rPr lang="ar-SA" sz="2800" dirty="0" err="1" smtClean="0"/>
              <a:t>والرغامى</a:t>
            </a:r>
            <a:r>
              <a:rPr lang="ar-SA" sz="2800" dirty="0" smtClean="0"/>
              <a:t> </a:t>
            </a:r>
          </a:p>
          <a:p>
            <a:pPr algn="justLow"/>
            <a:r>
              <a:rPr lang="ar-SA" sz="2800" dirty="0" smtClean="0"/>
              <a:t>نتح </a:t>
            </a:r>
            <a:r>
              <a:rPr lang="ar-SA" sz="2800" dirty="0" err="1" smtClean="0"/>
              <a:t>لتهابي</a:t>
            </a:r>
            <a:r>
              <a:rPr lang="ar-SA" sz="2800" dirty="0" smtClean="0"/>
              <a:t> </a:t>
            </a:r>
            <a:r>
              <a:rPr lang="ar-SA" sz="2800" dirty="0" err="1" smtClean="0"/>
              <a:t>وتنكرز</a:t>
            </a:r>
            <a:r>
              <a:rPr lang="ar-SA" sz="2800" dirty="0" smtClean="0"/>
              <a:t> </a:t>
            </a:r>
            <a:r>
              <a:rPr lang="ar-SA" sz="2800" dirty="0" err="1" smtClean="0"/>
              <a:t>الرغامى</a:t>
            </a:r>
            <a:r>
              <a:rPr lang="ar-SA" sz="2800" dirty="0" smtClean="0"/>
              <a:t> </a:t>
            </a:r>
          </a:p>
          <a:p>
            <a:pPr algn="justLow"/>
            <a:r>
              <a:rPr lang="ar-SA" sz="2800" dirty="0" smtClean="0"/>
              <a:t>التهاب ملتحمة العين واحمرارها</a:t>
            </a:r>
            <a:r>
              <a:rPr lang="ar-SA" dirty="0" smtClean="0"/>
              <a:t>.</a:t>
            </a:r>
          </a:p>
          <a:p>
            <a:pPr algn="justLow"/>
            <a:r>
              <a:rPr lang="ar-SA" dirty="0" smtClean="0">
                <a:solidFill>
                  <a:srgbClr val="FF0000"/>
                </a:solidFill>
              </a:rPr>
              <a:t>تشخيص المرض</a:t>
            </a:r>
            <a:r>
              <a:rPr lang="ar-SA" dirty="0" smtClean="0"/>
              <a:t>:حقلي:  أعراض وصفة تشريحية وسير المرض.</a:t>
            </a:r>
          </a:p>
          <a:p>
            <a:pPr algn="justLow"/>
            <a:r>
              <a:rPr lang="ar-SA" dirty="0" smtClean="0"/>
              <a:t>مخبري: بأخذ عينات من الأحشاء والدم والكشف عن الأجسام المضادة والزرع النسيجي والحقن بأجنة البيض.</a:t>
            </a:r>
          </a:p>
          <a:p>
            <a:pPr algn="justLow"/>
            <a:endParaRPr lang="ar-SA" dirty="0"/>
          </a:p>
        </p:txBody>
      </p:sp>
      <p:pic>
        <p:nvPicPr>
          <p:cNvPr id="10242" name="Picture 2" descr="C:\Users\HP\Desktop\New folder (5)\Screenshot_٢٠٢٦٠٥٠٩-١٤٢٣٤١_Google.jpg"/>
          <p:cNvPicPr>
            <a:picLocks noChangeAspect="1" noChangeArrowheads="1"/>
          </p:cNvPicPr>
          <p:nvPr/>
        </p:nvPicPr>
        <p:blipFill>
          <a:blip r:embed="rId2"/>
          <a:srcRect/>
          <a:stretch>
            <a:fillRect/>
          </a:stretch>
        </p:blipFill>
        <p:spPr bwMode="auto">
          <a:xfrm>
            <a:off x="357158" y="0"/>
            <a:ext cx="3143248" cy="2871791"/>
          </a:xfrm>
          <a:prstGeom prst="rect">
            <a:avLst/>
          </a:prstGeom>
          <a:noFill/>
        </p:spPr>
      </p:pic>
      <p:pic>
        <p:nvPicPr>
          <p:cNvPr id="6" name="Picture 4" descr="C:\Users\HP\Desktop\New folder (5)\Screenshot_٢٠٢٦٠٥٠٩-١٤٢١١٤_Google.jpg"/>
          <p:cNvPicPr>
            <a:picLocks noChangeAspect="1" noChangeArrowheads="1"/>
          </p:cNvPicPr>
          <p:nvPr/>
        </p:nvPicPr>
        <p:blipFill>
          <a:blip r:embed="rId3"/>
          <a:srcRect/>
          <a:stretch>
            <a:fillRect/>
          </a:stretch>
        </p:blipFill>
        <p:spPr bwMode="auto">
          <a:xfrm>
            <a:off x="428596" y="2928934"/>
            <a:ext cx="2857520" cy="3610367"/>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10242"/>
                                        </p:tgtEl>
                                      </p:cBhvr>
                                    </p:animEffect>
                                    <p:set>
                                      <p:cBhvr>
                                        <p:cTn id="10" dur="1" fill="hold">
                                          <p:stCondLst>
                                            <p:cond delay="1999"/>
                                          </p:stCondLst>
                                        </p:cTn>
                                        <p:tgtEl>
                                          <p:spTgt spid="102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lstStyle/>
          <a:p>
            <a:pPr algn="justLow"/>
            <a:r>
              <a:rPr lang="ar-SA" b="1" dirty="0" smtClean="0">
                <a:solidFill>
                  <a:srgbClr val="FF0000"/>
                </a:solidFill>
              </a:rPr>
              <a:t>الحقن بأجنة البيض</a:t>
            </a:r>
            <a:r>
              <a:rPr lang="ar-SA" dirty="0" smtClean="0"/>
              <a:t>: ويتم بعمر 9-11 يوم حقن الغشاء </a:t>
            </a:r>
            <a:r>
              <a:rPr lang="ar-SA" dirty="0" err="1" smtClean="0"/>
              <a:t>اللقانقي</a:t>
            </a:r>
            <a:r>
              <a:rPr lang="ar-SA" dirty="0" smtClean="0"/>
              <a:t> بكمية 0.1-0.2 مل من </a:t>
            </a:r>
            <a:r>
              <a:rPr lang="ar-SA" dirty="0" err="1" smtClean="0"/>
              <a:t>الرشاحة</a:t>
            </a:r>
            <a:r>
              <a:rPr lang="ar-SA" dirty="0" smtClean="0"/>
              <a:t> ودراسة نسب النفوق والتغيرات واستبعاد الأجنة النافقة. ثم يؤخذ السائل </a:t>
            </a:r>
            <a:r>
              <a:rPr lang="ar-SA" dirty="0" err="1" smtClean="0"/>
              <a:t>اللقانقي</a:t>
            </a:r>
            <a:r>
              <a:rPr lang="ar-SA" dirty="0" smtClean="0"/>
              <a:t> </a:t>
            </a:r>
            <a:r>
              <a:rPr lang="ar-SA" dirty="0" err="1" smtClean="0"/>
              <a:t>وويجرى</a:t>
            </a:r>
            <a:r>
              <a:rPr lang="ar-SA" dirty="0" smtClean="0"/>
              <a:t> اختبار التراص للكشف عن الفيروس. ويستخدم الحقن للعزل وتحديد ضراوة العامل المسبب.</a:t>
            </a:r>
            <a:endParaRPr lang="ar-SA" dirty="0"/>
          </a:p>
        </p:txBody>
      </p:sp>
      <p:pic>
        <p:nvPicPr>
          <p:cNvPr id="13314" name="Picture 2"/>
          <p:cNvPicPr>
            <a:picLocks noChangeAspect="1" noChangeArrowheads="1"/>
          </p:cNvPicPr>
          <p:nvPr/>
        </p:nvPicPr>
        <p:blipFill>
          <a:blip r:embed="rId2"/>
          <a:srcRect/>
          <a:stretch>
            <a:fillRect/>
          </a:stretch>
        </p:blipFill>
        <p:spPr bwMode="auto">
          <a:xfrm>
            <a:off x="357158" y="357166"/>
            <a:ext cx="3141653" cy="342741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285720" y="3857628"/>
            <a:ext cx="2998777" cy="2643206"/>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3314"/>
                                        </p:tgtEl>
                                      </p:cBhvr>
                                    </p:animEffect>
                                    <p:set>
                                      <p:cBhvr>
                                        <p:cTn id="7" dur="1" fill="hold">
                                          <p:stCondLst>
                                            <p:cond delay="499"/>
                                          </p:stCondLst>
                                        </p:cTn>
                                        <p:tgtEl>
                                          <p:spTgt spid="13314"/>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13315"/>
                                        </p:tgtEl>
                                      </p:cBhvr>
                                    </p:animEffect>
                                    <p:set>
                                      <p:cBhvr>
                                        <p:cTn id="10" dur="1" fill="hold">
                                          <p:stCondLst>
                                            <p:cond delay="499"/>
                                          </p:stCondLst>
                                        </p:cTn>
                                        <p:tgtEl>
                                          <p:spTgt spid="133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lstStyle/>
          <a:p>
            <a:r>
              <a:rPr lang="ar-SA" dirty="0" smtClean="0"/>
              <a:t>الزرع النسيجي: من خلال دراسة التغيرات التي يحدثها الفيروس في المزارع الخلوية، عند إضافة </a:t>
            </a:r>
            <a:r>
              <a:rPr lang="ar-SA" dirty="0" err="1" smtClean="0"/>
              <a:t>الرشاحة</a:t>
            </a:r>
            <a:r>
              <a:rPr lang="ar-SA" dirty="0" smtClean="0"/>
              <a:t> بتمديدات </a:t>
            </a:r>
            <a:r>
              <a:rPr lang="ar-SA" dirty="0" err="1" smtClean="0"/>
              <a:t>وتمريرات</a:t>
            </a:r>
            <a:r>
              <a:rPr lang="ar-SA" dirty="0" smtClean="0"/>
              <a:t> مختلفة إلى المزارع النسيجية ذات الطبقة الواحدة وهي عبارة عن خلايا ذات منشأ دجاجي أو خلايا كلية </a:t>
            </a:r>
            <a:r>
              <a:rPr lang="ar-SA" dirty="0" err="1" smtClean="0"/>
              <a:t>صيصان</a:t>
            </a:r>
            <a:r>
              <a:rPr lang="ar-SA" dirty="0" smtClean="0"/>
              <a:t> بعمر يوم واحد . ويتم العزل وتحديد الضراوة بمجموعة من الاختبارات المصلية.</a:t>
            </a:r>
            <a:endParaRPr lang="ar-SA" dirty="0"/>
          </a:p>
        </p:txBody>
      </p:sp>
      <p:pic>
        <p:nvPicPr>
          <p:cNvPr id="14338" name="Picture 2"/>
          <p:cNvPicPr>
            <a:picLocks noChangeAspect="1" noChangeArrowheads="1"/>
          </p:cNvPicPr>
          <p:nvPr/>
        </p:nvPicPr>
        <p:blipFill>
          <a:blip r:embed="rId2"/>
          <a:srcRect/>
          <a:stretch>
            <a:fillRect/>
          </a:stretch>
        </p:blipFill>
        <p:spPr bwMode="auto">
          <a:xfrm>
            <a:off x="857224" y="2928934"/>
            <a:ext cx="2714644" cy="2643206"/>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857224" y="357166"/>
            <a:ext cx="2714644" cy="2436876"/>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14338"/>
                                        </p:tgtEl>
                                      </p:cBhvr>
                                    </p:animEffect>
                                    <p:set>
                                      <p:cBhvr>
                                        <p:cTn id="7" dur="1" fill="hold">
                                          <p:stCondLst>
                                            <p:cond delay="1999"/>
                                          </p:stCondLst>
                                        </p:cTn>
                                        <p:tgtEl>
                                          <p:spTgt spid="14338"/>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14339"/>
                                        </p:tgtEl>
                                      </p:cBhvr>
                                    </p:animEffect>
                                    <p:set>
                                      <p:cBhvr>
                                        <p:cTn id="10" dur="1" fill="hold">
                                          <p:stCondLst>
                                            <p:cond delay="1999"/>
                                          </p:stCondLst>
                                        </p:cTn>
                                        <p:tgtEl>
                                          <p:spTgt spid="143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lstStyle/>
          <a:p>
            <a:r>
              <a:rPr lang="ar-SA" b="1" dirty="0" smtClean="0"/>
              <a:t>اختبارات المصلية: </a:t>
            </a:r>
          </a:p>
          <a:p>
            <a:r>
              <a:rPr lang="ar-SA" dirty="0" smtClean="0"/>
              <a:t>1- اختبار التراص الدموي.</a:t>
            </a:r>
          </a:p>
          <a:p>
            <a:r>
              <a:rPr lang="ar-SA" dirty="0" smtClean="0"/>
              <a:t>2- اختبار منع التراص.</a:t>
            </a:r>
          </a:p>
          <a:p>
            <a:r>
              <a:rPr lang="ar-SA" dirty="0" smtClean="0"/>
              <a:t>3- اختبار الأجسام </a:t>
            </a:r>
            <a:r>
              <a:rPr lang="ar-SA" dirty="0" err="1" smtClean="0"/>
              <a:t>الومضائية</a:t>
            </a:r>
            <a:r>
              <a:rPr lang="ar-SA" dirty="0" smtClean="0"/>
              <a:t>.</a:t>
            </a:r>
          </a:p>
          <a:p>
            <a:r>
              <a:rPr lang="ar-SA" dirty="0" smtClean="0"/>
              <a:t>4- اختبار الترسيب في </a:t>
            </a:r>
            <a:r>
              <a:rPr lang="ar-SA" dirty="0" err="1" smtClean="0"/>
              <a:t>الآجار</a:t>
            </a:r>
            <a:r>
              <a:rPr lang="ar-SA" dirty="0" smtClean="0"/>
              <a:t> الهلامي.</a:t>
            </a:r>
          </a:p>
          <a:p>
            <a:r>
              <a:rPr lang="ar-SA" dirty="0" smtClean="0"/>
              <a:t>5- اختبار التعادل الفيروسي.</a:t>
            </a:r>
            <a:endParaRPr lang="ar-SA" dirty="0"/>
          </a:p>
        </p:txBody>
      </p:sp>
      <p:pic>
        <p:nvPicPr>
          <p:cNvPr id="15362" name="Picture 2"/>
          <p:cNvPicPr>
            <a:picLocks noChangeAspect="1" noChangeArrowheads="1"/>
          </p:cNvPicPr>
          <p:nvPr/>
        </p:nvPicPr>
        <p:blipFill>
          <a:blip r:embed="rId2"/>
          <a:srcRect/>
          <a:stretch>
            <a:fillRect/>
          </a:stretch>
        </p:blipFill>
        <p:spPr bwMode="auto">
          <a:xfrm>
            <a:off x="285720" y="3429000"/>
            <a:ext cx="3570281" cy="3119037"/>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0" y="428604"/>
            <a:ext cx="5121857" cy="2500330"/>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a:r>
              <a:rPr lang="ar-SA" b="1" dirty="0" smtClean="0"/>
              <a:t>مرض </a:t>
            </a:r>
            <a:r>
              <a:rPr lang="ar-SA" b="1" dirty="0" err="1" smtClean="0"/>
              <a:t>النيوكاسل</a:t>
            </a:r>
            <a:r>
              <a:rPr lang="ar-SA" dirty="0" smtClean="0"/>
              <a:t>:</a:t>
            </a:r>
            <a:endParaRPr lang="ar-SA" dirty="0"/>
          </a:p>
        </p:txBody>
      </p:sp>
      <p:sp>
        <p:nvSpPr>
          <p:cNvPr id="3" name="عنصر نائب للمحتوى 2"/>
          <p:cNvSpPr>
            <a:spLocks noGrp="1"/>
          </p:cNvSpPr>
          <p:nvPr>
            <p:ph idx="1"/>
          </p:nvPr>
        </p:nvSpPr>
        <p:spPr/>
        <p:txBody>
          <a:bodyPr/>
          <a:lstStyle/>
          <a:p>
            <a:pPr algn="justLow"/>
            <a:r>
              <a:rPr lang="ar-SA" b="1" dirty="0" smtClean="0">
                <a:solidFill>
                  <a:srgbClr val="FF0000"/>
                </a:solidFill>
              </a:rPr>
              <a:t>تعريفه:</a:t>
            </a:r>
            <a:r>
              <a:rPr lang="ar-SA" dirty="0" smtClean="0">
                <a:solidFill>
                  <a:srgbClr val="FF0000"/>
                </a:solidFill>
              </a:rPr>
              <a:t> </a:t>
            </a:r>
          </a:p>
          <a:p>
            <a:pPr algn="justLow"/>
            <a:r>
              <a:rPr lang="ar-SA" dirty="0" smtClean="0">
                <a:latin typeface="Simplified Arabic" pitchFamily="18" charset="-78"/>
                <a:cs typeface="Simplified Arabic" pitchFamily="18" charset="-78"/>
              </a:rPr>
              <a:t>مرض فيروسي يصيب معظم الطيور بأعراض تسمم دموي ، وأعراض هضمية وتنفسية وعصبية . مع انخفاض معامل التحويل </a:t>
            </a:r>
            <a:r>
              <a:rPr lang="ar-SA" dirty="0" err="1" smtClean="0">
                <a:latin typeface="Simplified Arabic" pitchFamily="18" charset="-78"/>
                <a:cs typeface="Simplified Arabic" pitchFamily="18" charset="-78"/>
              </a:rPr>
              <a:t>العلفي</a:t>
            </a:r>
            <a:r>
              <a:rPr lang="ar-SA" dirty="0" smtClean="0">
                <a:latin typeface="Simplified Arabic" pitchFamily="18" charset="-78"/>
                <a:cs typeface="Simplified Arabic" pitchFamily="18" charset="-78"/>
              </a:rPr>
              <a:t> وحدوث نفوق مرتفع وخسائر اقتصادية كبيرة.</a:t>
            </a:r>
            <a:endParaRPr lang="ar-SA" dirty="0">
              <a:latin typeface="Simplified Arabic" pitchFamily="18" charset="-78"/>
              <a:cs typeface="Simplified Arabic" pitchFamily="18" charset="-78"/>
            </a:endParaRPr>
          </a:p>
        </p:txBody>
      </p:sp>
    </p:spTree>
  </p:cSld>
  <p:clrMapOvr>
    <a:masterClrMapping/>
  </p:clrMapOvr>
  <p:transition>
    <p:cover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lstStyle/>
          <a:p>
            <a:pPr>
              <a:buNone/>
            </a:pPr>
            <a:r>
              <a:rPr lang="ar-SA" dirty="0" smtClean="0"/>
              <a:t>الوقاية: </a:t>
            </a:r>
          </a:p>
          <a:p>
            <a:pPr algn="justLow">
              <a:buNone/>
            </a:pPr>
            <a:r>
              <a:rPr lang="ar-SA" dirty="0" smtClean="0"/>
              <a:t>المزارع الخالية من المرض يجب العمل على منع وصول </a:t>
            </a:r>
            <a:r>
              <a:rPr lang="ar-SA" dirty="0" err="1" smtClean="0"/>
              <a:t>العدوي</a:t>
            </a:r>
            <a:r>
              <a:rPr lang="ar-SA" dirty="0" smtClean="0"/>
              <a:t> بتطبيق إجراءات صحية صارمة وتشديد الإجراءات على نظام العمال والزوار والنقل والعلف والماء والطيور البرية والحشرات</a:t>
            </a:r>
          </a:p>
          <a:p>
            <a:pPr algn="justLow">
              <a:buNone/>
            </a:pPr>
            <a:r>
              <a:rPr lang="ar-SA" dirty="0" smtClean="0"/>
              <a:t>تقليل عوامل الإجهاد من حرارة مرتفعة – غاز الكربون- الأمونيا- فقدان العناصر الغذائية وحدوث عدوى ثانوية.</a:t>
            </a:r>
            <a:endParaRPr lang="ar-SA" dirty="0"/>
          </a:p>
        </p:txBody>
      </p:sp>
      <p:pic>
        <p:nvPicPr>
          <p:cNvPr id="11266" name="Picture 2"/>
          <p:cNvPicPr>
            <a:picLocks noChangeAspect="1" noChangeArrowheads="1"/>
          </p:cNvPicPr>
          <p:nvPr/>
        </p:nvPicPr>
        <p:blipFill>
          <a:blip r:embed="rId2"/>
          <a:srcRect/>
          <a:stretch>
            <a:fillRect/>
          </a:stretch>
        </p:blipFill>
        <p:spPr bwMode="auto">
          <a:xfrm>
            <a:off x="428596" y="214290"/>
            <a:ext cx="2713013" cy="3703604"/>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cstate="print"/>
          <a:srcRect/>
          <a:stretch>
            <a:fillRect/>
          </a:stretch>
        </p:blipFill>
        <p:spPr bwMode="auto">
          <a:xfrm>
            <a:off x="3143240" y="285728"/>
            <a:ext cx="2070083" cy="1614495"/>
          </a:xfrm>
          <a:prstGeom prst="rect">
            <a:avLst/>
          </a:prstGeom>
          <a:noFill/>
          <a:ln w="9525">
            <a:noFill/>
            <a:miter lim="800000"/>
            <a:headEnd/>
            <a:tailEnd/>
          </a:ln>
          <a:effectLst/>
        </p:spPr>
      </p:pic>
      <p:pic>
        <p:nvPicPr>
          <p:cNvPr id="11268" name="Picture 4"/>
          <p:cNvPicPr>
            <a:picLocks noChangeAspect="1" noChangeArrowheads="1"/>
          </p:cNvPicPr>
          <p:nvPr/>
        </p:nvPicPr>
        <p:blipFill>
          <a:blip r:embed="rId4"/>
          <a:srcRect/>
          <a:stretch>
            <a:fillRect/>
          </a:stretch>
        </p:blipFill>
        <p:spPr bwMode="auto">
          <a:xfrm>
            <a:off x="285720" y="4071942"/>
            <a:ext cx="2998777" cy="2428892"/>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4" name="عنصر نائب للنص 3"/>
          <p:cNvSpPr>
            <a:spLocks noGrp="1"/>
          </p:cNvSpPr>
          <p:nvPr>
            <p:ph type="body" idx="2"/>
          </p:nvPr>
        </p:nvSpPr>
        <p:spPr/>
        <p:txBody>
          <a:bodyPr/>
          <a:lstStyle/>
          <a:p>
            <a:endParaRPr lang="ar-SA" dirty="0"/>
          </a:p>
        </p:txBody>
      </p:sp>
      <p:sp>
        <p:nvSpPr>
          <p:cNvPr id="3" name="عنصر نائب للمحتوى 2"/>
          <p:cNvSpPr>
            <a:spLocks noGrp="1"/>
          </p:cNvSpPr>
          <p:nvPr>
            <p:ph sz="half" idx="1"/>
          </p:nvPr>
        </p:nvSpPr>
        <p:spPr/>
        <p:txBody>
          <a:bodyPr>
            <a:normAutofit lnSpcReduction="10000"/>
          </a:bodyPr>
          <a:lstStyle/>
          <a:p>
            <a:r>
              <a:rPr lang="ar-SA" sz="3600" dirty="0" err="1" smtClean="0">
                <a:solidFill>
                  <a:srgbClr val="FF0000"/>
                </a:solidFill>
              </a:rPr>
              <a:t>اللقاحات</a:t>
            </a:r>
            <a:r>
              <a:rPr lang="ar-SA" sz="3600" dirty="0" smtClean="0">
                <a:solidFill>
                  <a:srgbClr val="FF0000"/>
                </a:solidFill>
              </a:rPr>
              <a:t>: </a:t>
            </a:r>
          </a:p>
          <a:p>
            <a:r>
              <a:rPr lang="ar-SA" dirty="0" smtClean="0"/>
              <a:t>1- </a:t>
            </a:r>
            <a:r>
              <a:rPr lang="ar-SA" dirty="0" err="1" smtClean="0"/>
              <a:t>لقاحات</a:t>
            </a:r>
            <a:r>
              <a:rPr lang="ar-SA" dirty="0" smtClean="0"/>
              <a:t> ميتة: يتم حقنها في أجنة البيض ثم قتلها </a:t>
            </a:r>
            <a:r>
              <a:rPr lang="ar-SA" dirty="0" err="1" smtClean="0"/>
              <a:t>بهدروكسيد</a:t>
            </a:r>
            <a:r>
              <a:rPr lang="ar-SA" dirty="0" smtClean="0"/>
              <a:t> </a:t>
            </a:r>
            <a:r>
              <a:rPr lang="ar-SA" dirty="0" err="1" smtClean="0"/>
              <a:t>الـألنيوم</a:t>
            </a:r>
            <a:r>
              <a:rPr lang="ar-SA" dirty="0" smtClean="0"/>
              <a:t> 1.5% أو </a:t>
            </a:r>
            <a:r>
              <a:rPr lang="ar-SA" dirty="0" err="1" smtClean="0"/>
              <a:t>الفورمالين</a:t>
            </a:r>
            <a:r>
              <a:rPr lang="ar-SA" dirty="0" smtClean="0"/>
              <a:t> 0.5% </a:t>
            </a:r>
          </a:p>
          <a:p>
            <a:r>
              <a:rPr lang="ar-SA" dirty="0" err="1" smtClean="0"/>
              <a:t>لقاحات</a:t>
            </a:r>
            <a:r>
              <a:rPr lang="ar-SA" dirty="0" smtClean="0"/>
              <a:t> ضعيفة الضراوة: وهي </a:t>
            </a:r>
            <a:r>
              <a:rPr lang="ar-SA" dirty="0" err="1" smtClean="0"/>
              <a:t>لقاحات</a:t>
            </a:r>
            <a:r>
              <a:rPr lang="ar-SA" dirty="0" smtClean="0"/>
              <a:t> من </a:t>
            </a:r>
            <a:r>
              <a:rPr lang="ar-SA" dirty="0" err="1" smtClean="0"/>
              <a:t>عزولات</a:t>
            </a:r>
            <a:r>
              <a:rPr lang="ar-SA" dirty="0" smtClean="0"/>
              <a:t> ضعيفة الضراوة طبيعية أو متوسطة أو ضارية تم </a:t>
            </a:r>
            <a:r>
              <a:rPr lang="ar-SA" dirty="0" err="1" smtClean="0"/>
              <a:t>اضعافها</a:t>
            </a:r>
            <a:r>
              <a:rPr lang="ar-SA" dirty="0" smtClean="0"/>
              <a:t> بزرعها بأنسجة </a:t>
            </a:r>
            <a:r>
              <a:rPr lang="ar-SA" dirty="0" err="1" smtClean="0"/>
              <a:t>ثدية</a:t>
            </a:r>
            <a:r>
              <a:rPr lang="ar-SA" dirty="0" smtClean="0"/>
              <a:t> أو بيض بط أو جرذان مثل </a:t>
            </a:r>
            <a:r>
              <a:rPr lang="en-US" dirty="0" smtClean="0"/>
              <a:t>B1- </a:t>
            </a:r>
            <a:r>
              <a:rPr lang="ar-SA" dirty="0" smtClean="0"/>
              <a:t> - </a:t>
            </a:r>
            <a:r>
              <a:rPr lang="ar-SA" dirty="0" err="1" smtClean="0"/>
              <a:t>لاسوتا</a:t>
            </a:r>
            <a:r>
              <a:rPr lang="ar-SA" dirty="0" smtClean="0"/>
              <a:t>- </a:t>
            </a:r>
            <a:r>
              <a:rPr lang="en-US" dirty="0" smtClean="0"/>
              <a:t>F</a:t>
            </a:r>
            <a:r>
              <a:rPr lang="ar-SA" dirty="0" smtClean="0"/>
              <a:t> –</a:t>
            </a:r>
            <a:r>
              <a:rPr lang="en-US" dirty="0" smtClean="0"/>
              <a:t>V4</a:t>
            </a:r>
            <a:r>
              <a:rPr lang="ar-SA" dirty="0" smtClean="0"/>
              <a:t> تعطى عن طريق التقطير بالعين أو الرش أو الشرب .</a:t>
            </a:r>
            <a:endParaRPr lang="ar-SA" dirty="0"/>
          </a:p>
        </p:txBody>
      </p:sp>
      <p:pic>
        <p:nvPicPr>
          <p:cNvPr id="5" name="Picture 2"/>
          <p:cNvPicPr>
            <a:picLocks noChangeAspect="1" noChangeArrowheads="1"/>
          </p:cNvPicPr>
          <p:nvPr/>
        </p:nvPicPr>
        <p:blipFill>
          <a:blip r:embed="rId2"/>
          <a:srcRect/>
          <a:stretch>
            <a:fillRect/>
          </a:stretch>
        </p:blipFill>
        <p:spPr bwMode="auto">
          <a:xfrm>
            <a:off x="357158" y="3000372"/>
            <a:ext cx="3141653" cy="3021031"/>
          </a:xfrm>
          <a:prstGeom prst="rect">
            <a:avLst/>
          </a:prstGeom>
          <a:noFill/>
          <a:ln w="9525">
            <a:noFill/>
            <a:miter lim="800000"/>
            <a:headEnd/>
            <a:tailEnd/>
          </a:ln>
          <a:effectLst/>
        </p:spPr>
      </p:pic>
      <p:pic>
        <p:nvPicPr>
          <p:cNvPr id="16386" name="Picture 2"/>
          <p:cNvPicPr>
            <a:picLocks noChangeAspect="1" noChangeArrowheads="1"/>
          </p:cNvPicPr>
          <p:nvPr/>
        </p:nvPicPr>
        <p:blipFill>
          <a:blip r:embed="rId3" cstate="print"/>
          <a:srcRect/>
          <a:stretch>
            <a:fillRect/>
          </a:stretch>
        </p:blipFill>
        <p:spPr bwMode="auto">
          <a:xfrm>
            <a:off x="1571604" y="1000108"/>
            <a:ext cx="857256" cy="1493470"/>
          </a:xfrm>
          <a:prstGeom prst="rect">
            <a:avLst/>
          </a:prstGeom>
          <a:noFill/>
          <a:ln w="9525">
            <a:noFill/>
            <a:miter lim="800000"/>
            <a:headEnd/>
            <a:tailEnd/>
          </a:ln>
          <a:effectLst/>
        </p:spPr>
      </p:pic>
      <p:pic>
        <p:nvPicPr>
          <p:cNvPr id="16388" name="Picture 4"/>
          <p:cNvPicPr>
            <a:picLocks noChangeAspect="1" noChangeArrowheads="1"/>
          </p:cNvPicPr>
          <p:nvPr/>
        </p:nvPicPr>
        <p:blipFill>
          <a:blip r:embed="rId4" cstate="print"/>
          <a:srcRect/>
          <a:stretch>
            <a:fillRect/>
          </a:stretch>
        </p:blipFill>
        <p:spPr bwMode="auto">
          <a:xfrm>
            <a:off x="2571736" y="928670"/>
            <a:ext cx="857256" cy="1692531"/>
          </a:xfrm>
          <a:prstGeom prst="rect">
            <a:avLst/>
          </a:prstGeom>
          <a:noFill/>
          <a:ln w="9525">
            <a:noFill/>
            <a:miter lim="800000"/>
            <a:headEnd/>
            <a:tailEnd/>
          </a:ln>
          <a:effectLst/>
        </p:spPr>
      </p:pic>
      <p:pic>
        <p:nvPicPr>
          <p:cNvPr id="1026" name="Picture 2" descr="C:\Users\HP\Desktop\New folder (5)\Screenshot_٢٠٢٦٠٥٠٩-١٤٢٥٤٤_Google.jpg"/>
          <p:cNvPicPr>
            <a:picLocks noChangeAspect="1" noChangeArrowheads="1"/>
          </p:cNvPicPr>
          <p:nvPr/>
        </p:nvPicPr>
        <p:blipFill>
          <a:blip r:embed="rId5" cstate="print"/>
          <a:srcRect/>
          <a:stretch>
            <a:fillRect/>
          </a:stretch>
        </p:blipFill>
        <p:spPr bwMode="auto">
          <a:xfrm>
            <a:off x="0" y="642918"/>
            <a:ext cx="1062011" cy="2144353"/>
          </a:xfrm>
          <a:prstGeom prst="rect">
            <a:avLst/>
          </a:prstGeom>
          <a:noFill/>
        </p:spPr>
      </p:pic>
    </p:spTree>
  </p:cSld>
  <p:clrMapOvr>
    <a:masterClrMapping/>
  </p:clrMapOvr>
  <p:transition>
    <p:plus/>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857620" y="785794"/>
            <a:ext cx="4829180" cy="5462606"/>
          </a:xfrm>
        </p:spPr>
        <p:txBody>
          <a:bodyPr>
            <a:normAutofit fontScale="92500" lnSpcReduction="10000"/>
          </a:bodyPr>
          <a:lstStyle/>
          <a:p>
            <a:pPr>
              <a:buNone/>
            </a:pPr>
            <a:r>
              <a:rPr lang="ar-SA" sz="4800" u="sng" dirty="0" err="1" smtClean="0">
                <a:solidFill>
                  <a:srgbClr val="FF0000"/>
                </a:solidFill>
              </a:rPr>
              <a:t>الانفلونزا</a:t>
            </a:r>
            <a:r>
              <a:rPr lang="ar-SA" sz="4800" u="sng" dirty="0" smtClean="0">
                <a:solidFill>
                  <a:srgbClr val="FF0000"/>
                </a:solidFill>
              </a:rPr>
              <a:t>: </a:t>
            </a:r>
          </a:p>
          <a:p>
            <a:pPr algn="justLow">
              <a:buNone/>
            </a:pPr>
            <a:r>
              <a:rPr lang="ar-SA" dirty="0" smtClean="0"/>
              <a:t>تعريفه: مرض فيروسي يصيب معظم أنواع الطيور بتسمم دموي وأعراض تنفسية وانخفاض مردود خسائر اقتصادية ونسبة نفوق مرتفعة.</a:t>
            </a:r>
          </a:p>
          <a:p>
            <a:pPr>
              <a:buNone/>
            </a:pPr>
            <a:r>
              <a:rPr lang="ar-SA" dirty="0" smtClean="0">
                <a:solidFill>
                  <a:srgbClr val="FF0000"/>
                </a:solidFill>
              </a:rPr>
              <a:t>المسبب</a:t>
            </a:r>
            <a:r>
              <a:rPr lang="ar-SA" dirty="0" smtClean="0"/>
              <a:t>: فيروس من عائلة الفيروسات المخاطية </a:t>
            </a:r>
            <a:r>
              <a:rPr lang="en-US" dirty="0" err="1" smtClean="0"/>
              <a:t>orthomycxovirus</a:t>
            </a:r>
            <a:endParaRPr lang="ar-SA" dirty="0" smtClean="0"/>
          </a:p>
          <a:p>
            <a:pPr>
              <a:buNone/>
            </a:pPr>
            <a:r>
              <a:rPr lang="ar-SA" dirty="0" smtClean="0">
                <a:solidFill>
                  <a:srgbClr val="FF0000"/>
                </a:solidFill>
              </a:rPr>
              <a:t>الوبائية والانتشار: </a:t>
            </a:r>
            <a:r>
              <a:rPr lang="ar-SA" dirty="0" smtClean="0"/>
              <a:t>ينتشر في معظم بلاد العالم ولا يوجد </a:t>
            </a:r>
            <a:r>
              <a:rPr lang="ar-SA" dirty="0" err="1" smtClean="0"/>
              <a:t>مايثبت</a:t>
            </a:r>
            <a:r>
              <a:rPr lang="ar-SA" dirty="0" smtClean="0"/>
              <a:t> أو ينفي وجوده في سوريا.</a:t>
            </a:r>
          </a:p>
          <a:p>
            <a:pPr>
              <a:buNone/>
            </a:pPr>
            <a:r>
              <a:rPr lang="ar-SA" dirty="0" smtClean="0">
                <a:solidFill>
                  <a:srgbClr val="FF0000"/>
                </a:solidFill>
              </a:rPr>
              <a:t>قابلية </a:t>
            </a:r>
            <a:r>
              <a:rPr lang="ar-SA" dirty="0" err="1" smtClean="0">
                <a:solidFill>
                  <a:srgbClr val="FF0000"/>
                </a:solidFill>
              </a:rPr>
              <a:t>الاصابة</a:t>
            </a:r>
            <a:r>
              <a:rPr lang="ar-SA" dirty="0" smtClean="0"/>
              <a:t>: معظم الطيور والدجاج المزركش وطيور الزينة.</a:t>
            </a:r>
          </a:p>
          <a:p>
            <a:pPr>
              <a:buNone/>
            </a:pPr>
            <a:r>
              <a:rPr lang="ar-SA" dirty="0" smtClean="0"/>
              <a:t>قابلية إصابة الدجاج </a:t>
            </a:r>
            <a:r>
              <a:rPr lang="ar-SA" dirty="0" err="1" smtClean="0"/>
              <a:t>به</a:t>
            </a:r>
            <a:r>
              <a:rPr lang="ar-SA" dirty="0" smtClean="0"/>
              <a:t> قليلة.</a:t>
            </a:r>
          </a:p>
          <a:p>
            <a:pPr>
              <a:buNone/>
            </a:pPr>
            <a:r>
              <a:rPr lang="ar-SA" dirty="0" smtClean="0"/>
              <a:t>يصيب الطيور الصغيرة بشكل كبير وخسائرها أكبر.</a:t>
            </a:r>
            <a:endParaRPr lang="ar-SA" dirty="0"/>
          </a:p>
        </p:txBody>
      </p:sp>
      <p:pic>
        <p:nvPicPr>
          <p:cNvPr id="2050" name="Picture 2" descr="C:\Users\HP\Desktop\New folder (5)\Screenshot_٢٠٢٦٠٥٠٩-١٤٣٤٢٥_Google.jpg"/>
          <p:cNvPicPr>
            <a:picLocks noChangeAspect="1" noChangeArrowheads="1"/>
          </p:cNvPicPr>
          <p:nvPr/>
        </p:nvPicPr>
        <p:blipFill>
          <a:blip r:embed="rId2"/>
          <a:srcRect/>
          <a:stretch>
            <a:fillRect/>
          </a:stretch>
        </p:blipFill>
        <p:spPr bwMode="auto">
          <a:xfrm>
            <a:off x="214282" y="3786190"/>
            <a:ext cx="3643338" cy="2571768"/>
          </a:xfrm>
          <a:prstGeom prst="rect">
            <a:avLst/>
          </a:prstGeom>
          <a:noFill/>
        </p:spPr>
      </p:pic>
      <p:pic>
        <p:nvPicPr>
          <p:cNvPr id="2051" name="Picture 3" descr="C:\Users\HP\Desktop\New folder (5)\Screenshot_٢٠٢٦٠٥٠٩-١٤٤٠٥٥_Google.jpg"/>
          <p:cNvPicPr>
            <a:picLocks noChangeAspect="1" noChangeArrowheads="1"/>
          </p:cNvPicPr>
          <p:nvPr/>
        </p:nvPicPr>
        <p:blipFill>
          <a:blip r:embed="rId3"/>
          <a:srcRect/>
          <a:stretch>
            <a:fillRect/>
          </a:stretch>
        </p:blipFill>
        <p:spPr bwMode="auto">
          <a:xfrm>
            <a:off x="214282" y="214290"/>
            <a:ext cx="3659997" cy="3395664"/>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2051"/>
                                        </p:tgtEl>
                                      </p:cBhvr>
                                    </p:animEffect>
                                    <p:set>
                                      <p:cBhvr>
                                        <p:cTn id="7" dur="1" fill="hold">
                                          <p:stCondLst>
                                            <p:cond delay="1999"/>
                                          </p:stCondLst>
                                        </p:cTn>
                                        <p:tgtEl>
                                          <p:spTgt spid="2051"/>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2050"/>
                                        </p:tgtEl>
                                      </p:cBhvr>
                                    </p:animEffect>
                                    <p:set>
                                      <p:cBhvr>
                                        <p:cTn id="10" dur="1" fill="hold">
                                          <p:stCondLst>
                                            <p:cond delay="1999"/>
                                          </p:stCondLst>
                                        </p:cTn>
                                        <p:tgtEl>
                                          <p:spTgt spid="20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normAutofit/>
          </a:bodyPr>
          <a:lstStyle/>
          <a:p>
            <a:r>
              <a:rPr lang="ar-SA" dirty="0" smtClean="0">
                <a:solidFill>
                  <a:srgbClr val="FF0000"/>
                </a:solidFill>
              </a:rPr>
              <a:t>الانتقال</a:t>
            </a:r>
            <a:r>
              <a:rPr lang="ar-SA" dirty="0" smtClean="0"/>
              <a:t>: بالعدوى الأفقية: بالتماس والاحتكاك والمخالطة والماء والهواء والطيور البرية والطيور المائية وخاصة البط وأدوات النقل والعلف والتغذية وكذلك </a:t>
            </a:r>
            <a:r>
              <a:rPr lang="ar-SA" dirty="0" err="1" smtClean="0"/>
              <a:t>الانسان</a:t>
            </a:r>
            <a:r>
              <a:rPr lang="ar-SA" dirty="0" smtClean="0"/>
              <a:t> والطيور والحيوان .</a:t>
            </a:r>
          </a:p>
          <a:p>
            <a:r>
              <a:rPr lang="ar-SA" dirty="0" smtClean="0"/>
              <a:t>العدوى العمودية: غير ممكنة.</a:t>
            </a:r>
          </a:p>
          <a:p>
            <a:r>
              <a:rPr lang="ar-SA" dirty="0" smtClean="0">
                <a:solidFill>
                  <a:srgbClr val="FF0000"/>
                </a:solidFill>
              </a:rPr>
              <a:t>الأعراض: </a:t>
            </a:r>
          </a:p>
          <a:p>
            <a:r>
              <a:rPr lang="ar-SA" dirty="0" smtClean="0"/>
              <a:t>الحضانة من 3-7 أيام والاصطناعية 3 أيام.</a:t>
            </a:r>
          </a:p>
          <a:p>
            <a:r>
              <a:rPr lang="ar-SA" dirty="0" smtClean="0"/>
              <a:t>الشكل فوق الحاد / لتسممي/: دون أعراض ونسبة نفوق عالية.</a:t>
            </a:r>
          </a:p>
          <a:p>
            <a:endParaRPr lang="ar-SA" dirty="0"/>
          </a:p>
        </p:txBody>
      </p:sp>
      <p:pic>
        <p:nvPicPr>
          <p:cNvPr id="4098" name="Picture 2" descr="C:\Users\HP\Desktop\New folder (5)\Screenshot_٢٠٢٦٠٥٠٩-١٤٣٥٣٧_Google.jpg"/>
          <p:cNvPicPr>
            <a:picLocks noChangeAspect="1" noChangeArrowheads="1"/>
          </p:cNvPicPr>
          <p:nvPr/>
        </p:nvPicPr>
        <p:blipFill>
          <a:blip r:embed="rId2"/>
          <a:srcRect/>
          <a:stretch>
            <a:fillRect/>
          </a:stretch>
        </p:blipFill>
        <p:spPr bwMode="auto">
          <a:xfrm>
            <a:off x="0" y="500042"/>
            <a:ext cx="3428992" cy="3124232"/>
          </a:xfrm>
          <a:prstGeom prst="rect">
            <a:avLst/>
          </a:prstGeom>
          <a:noFill/>
        </p:spPr>
      </p:pic>
      <p:pic>
        <p:nvPicPr>
          <p:cNvPr id="4100" name="Picture 4" descr="C:\Users\HP\Desktop\New folder (5)\Screenshot_٢٠٢٦٠٥٠٩-١٥٢٠٥٤_Google.jpg"/>
          <p:cNvPicPr>
            <a:picLocks noChangeAspect="1" noChangeArrowheads="1"/>
          </p:cNvPicPr>
          <p:nvPr/>
        </p:nvPicPr>
        <p:blipFill>
          <a:blip r:embed="rId3"/>
          <a:srcRect/>
          <a:stretch>
            <a:fillRect/>
          </a:stretch>
        </p:blipFill>
        <p:spPr bwMode="auto">
          <a:xfrm>
            <a:off x="0" y="3786190"/>
            <a:ext cx="3643290" cy="2347898"/>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098"/>
                                        </p:tgtEl>
                                      </p:cBhvr>
                                    </p:animEffect>
                                    <p:set>
                                      <p:cBhvr>
                                        <p:cTn id="7" dur="1" fill="hold">
                                          <p:stCondLst>
                                            <p:cond delay="499"/>
                                          </p:stCondLst>
                                        </p:cTn>
                                        <p:tgtEl>
                                          <p:spTgt spid="4098"/>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4100"/>
                                        </p:tgtEl>
                                      </p:cBhvr>
                                    </p:animEffect>
                                    <p:set>
                                      <p:cBhvr>
                                        <p:cTn id="10" dur="1" fill="hold">
                                          <p:stCondLst>
                                            <p:cond delay="499"/>
                                          </p:stCondLst>
                                        </p:cTn>
                                        <p:tgtEl>
                                          <p:spTgt spid="4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5" name="Picture 3" descr="C:\Users\HP\Desktop\New folder (5)\Screenshot_٢٠٢٦٠٥٠٩-١٤٣٦١٥_Google.jpg"/>
          <p:cNvPicPr>
            <a:picLocks noGrp="1" noChangeAspect="1" noChangeArrowheads="1"/>
          </p:cNvPicPr>
          <p:nvPr>
            <p:ph sz="half" idx="1"/>
          </p:nvPr>
        </p:nvPicPr>
        <p:blipFill>
          <a:blip r:embed="rId2"/>
          <a:srcRect/>
          <a:stretch>
            <a:fillRect/>
          </a:stretch>
        </p:blipFill>
        <p:spPr bwMode="auto">
          <a:xfrm>
            <a:off x="857224" y="285728"/>
            <a:ext cx="7572428" cy="5643602"/>
          </a:xfrm>
          <a:prstGeom prst="rect">
            <a:avLst/>
          </a:prstGeom>
          <a:noFill/>
        </p:spPr>
      </p:pic>
    </p:spTree>
  </p:cSld>
  <p:clrMapOvr>
    <a:masterClrMapping/>
  </p:clrMapOvr>
  <p:transition>
    <p:plus/>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928670"/>
            <a:ext cx="5111750" cy="4857784"/>
          </a:xfrm>
        </p:spPr>
        <p:txBody>
          <a:bodyPr>
            <a:normAutofit lnSpcReduction="10000"/>
          </a:bodyPr>
          <a:lstStyle/>
          <a:p>
            <a:r>
              <a:rPr lang="ar-SA" dirty="0" smtClean="0">
                <a:solidFill>
                  <a:srgbClr val="FF0000"/>
                </a:solidFill>
              </a:rPr>
              <a:t>الشكل الحاد التنفسي</a:t>
            </a:r>
            <a:r>
              <a:rPr lang="ar-SA" dirty="0" smtClean="0"/>
              <a:t>: أعراض عام + أعراض تنفسية (سيلانات أنفية وافرازات ةالتهاب الجيوب الأنفية والحجاجية واستسقاء العين ويمكن ملاحظتها باللمس وتوذم العرف والداليتين وازرقاقهما.</a:t>
            </a:r>
          </a:p>
          <a:p>
            <a:r>
              <a:rPr lang="ar-SA" dirty="0" smtClean="0"/>
              <a:t>أعراض هضمية </a:t>
            </a:r>
            <a:r>
              <a:rPr lang="ar-SA" dirty="0" err="1" smtClean="0"/>
              <a:t>اسهال</a:t>
            </a:r>
            <a:r>
              <a:rPr lang="ar-SA" dirty="0" smtClean="0"/>
              <a:t> مائي. وأعراض عصبية: </a:t>
            </a:r>
            <a:r>
              <a:rPr lang="ar-SA" dirty="0" err="1" smtClean="0"/>
              <a:t>رجفان</a:t>
            </a:r>
            <a:r>
              <a:rPr lang="ar-SA" dirty="0" smtClean="0"/>
              <a:t> وشلل جزئي عند البط .</a:t>
            </a:r>
          </a:p>
          <a:p>
            <a:r>
              <a:rPr lang="ar-SA" dirty="0" smtClean="0"/>
              <a:t>وتغير لون البيض للباهت وانخفاض </a:t>
            </a:r>
            <a:r>
              <a:rPr lang="ar-SA" dirty="0" err="1" smtClean="0"/>
              <a:t>انتاج</a:t>
            </a:r>
            <a:r>
              <a:rPr lang="ar-SA" dirty="0" smtClean="0"/>
              <a:t>.</a:t>
            </a:r>
          </a:p>
          <a:p>
            <a:r>
              <a:rPr lang="ar-SA" dirty="0" smtClean="0"/>
              <a:t>نسبة الإصابة 50-100% ونسبة النفوق 30-50% ويمكن أن تزداد </a:t>
            </a:r>
            <a:r>
              <a:rPr lang="ar-SA" dirty="0" err="1" smtClean="0"/>
              <a:t>ف</a:t>
            </a:r>
            <a:r>
              <a:rPr lang="ar-SA" dirty="0" smtClean="0"/>
              <a:t> حالة الظروف السيئة والعدوى الثانوية.</a:t>
            </a:r>
            <a:endParaRPr lang="ar-SA" dirty="0"/>
          </a:p>
        </p:txBody>
      </p:sp>
      <p:pic>
        <p:nvPicPr>
          <p:cNvPr id="3074" name="Picture 2" descr="C:\Users\HP\Desktop\New folder (5)\Screenshot_٢٠٢٦٠٥٠٩-١٤٣٤٥٠_Google.jpg"/>
          <p:cNvPicPr>
            <a:picLocks noChangeAspect="1" noChangeArrowheads="1"/>
          </p:cNvPicPr>
          <p:nvPr/>
        </p:nvPicPr>
        <p:blipFill>
          <a:blip r:embed="rId2"/>
          <a:srcRect/>
          <a:stretch>
            <a:fillRect/>
          </a:stretch>
        </p:blipFill>
        <p:spPr bwMode="auto">
          <a:xfrm>
            <a:off x="0" y="214290"/>
            <a:ext cx="3428992" cy="3167066"/>
          </a:xfrm>
          <a:prstGeom prst="rect">
            <a:avLst/>
          </a:prstGeom>
          <a:noFill/>
        </p:spPr>
      </p:pic>
      <p:pic>
        <p:nvPicPr>
          <p:cNvPr id="3076" name="Picture 4" descr="C:\Users\HP\Desktop\New folder (5)\Screenshot_٢٠٢٦٠٥٠٩-١٤٣٦٤٧_Google.jpg"/>
          <p:cNvPicPr>
            <a:picLocks noChangeAspect="1" noChangeArrowheads="1"/>
          </p:cNvPicPr>
          <p:nvPr/>
        </p:nvPicPr>
        <p:blipFill>
          <a:blip r:embed="rId3"/>
          <a:srcRect/>
          <a:stretch>
            <a:fillRect/>
          </a:stretch>
        </p:blipFill>
        <p:spPr bwMode="auto">
          <a:xfrm>
            <a:off x="0" y="3500438"/>
            <a:ext cx="3357554" cy="2963171"/>
          </a:xfrm>
          <a:prstGeom prst="rect">
            <a:avLst/>
          </a:prstGeom>
          <a:noFill/>
        </p:spPr>
      </p:pic>
      <p:pic>
        <p:nvPicPr>
          <p:cNvPr id="3077" name="Picture 5" descr="C:\Users\HP\Desktop\New folder (5)\Screenshot_٢٠٢٦٠٥٠٩-١٤٤٢٣٤_Google.jpg"/>
          <p:cNvPicPr>
            <a:picLocks noChangeAspect="1" noChangeArrowheads="1"/>
          </p:cNvPicPr>
          <p:nvPr/>
        </p:nvPicPr>
        <p:blipFill>
          <a:blip r:embed="rId4" cstate="print"/>
          <a:srcRect/>
          <a:stretch>
            <a:fillRect/>
          </a:stretch>
        </p:blipFill>
        <p:spPr bwMode="auto">
          <a:xfrm>
            <a:off x="3143240" y="5600709"/>
            <a:ext cx="1796130" cy="1257291"/>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3074"/>
                                        </p:tgtEl>
                                      </p:cBhvr>
                                    </p:animEffect>
                                    <p:set>
                                      <p:cBhvr>
                                        <p:cTn id="7" dur="1" fill="hold">
                                          <p:stCondLst>
                                            <p:cond delay="499"/>
                                          </p:stCondLst>
                                        </p:cTn>
                                        <p:tgtEl>
                                          <p:spTgt spid="3074"/>
                                        </p:tgtEl>
                                        <p:attrNameLst>
                                          <p:attrName>style.visibility</p:attrName>
                                        </p:attrNameLst>
                                      </p:cBhvr>
                                      <p:to>
                                        <p:strVal val="hidden"/>
                                      </p:to>
                                    </p:set>
                                  </p:childTnLst>
                                </p:cTn>
                              </p:par>
                              <p:par>
                                <p:cTn id="8" presetID="22" presetClass="exit" presetSubtype="4" fill="hold" nodeType="withEffect">
                                  <p:stCondLst>
                                    <p:cond delay="0"/>
                                  </p:stCondLst>
                                  <p:childTnLst>
                                    <p:animEffect transition="out" filter="wipe(down)">
                                      <p:cBhvr>
                                        <p:cTn id="9" dur="500"/>
                                        <p:tgtEl>
                                          <p:spTgt spid="3076"/>
                                        </p:tgtEl>
                                      </p:cBhvr>
                                    </p:animEffect>
                                    <p:set>
                                      <p:cBhvr>
                                        <p:cTn id="10" dur="1" fill="hold">
                                          <p:stCondLst>
                                            <p:cond delay="499"/>
                                          </p:stCondLst>
                                        </p:cTn>
                                        <p:tgtEl>
                                          <p:spTgt spid="3076"/>
                                        </p:tgtEl>
                                        <p:attrNameLst>
                                          <p:attrName>style.visibility</p:attrName>
                                        </p:attrNameLst>
                                      </p:cBhvr>
                                      <p:to>
                                        <p:strVal val="hidden"/>
                                      </p:to>
                                    </p:set>
                                  </p:childTnLst>
                                </p:cTn>
                              </p:par>
                              <p:par>
                                <p:cTn id="11" presetID="22" presetClass="exit" presetSubtype="4" fill="hold" nodeType="withEffect">
                                  <p:stCondLst>
                                    <p:cond delay="0"/>
                                  </p:stCondLst>
                                  <p:childTnLst>
                                    <p:animEffect transition="out" filter="wipe(down)">
                                      <p:cBhvr>
                                        <p:cTn id="12" dur="500"/>
                                        <p:tgtEl>
                                          <p:spTgt spid="3077"/>
                                        </p:tgtEl>
                                      </p:cBhvr>
                                    </p:animEffect>
                                    <p:set>
                                      <p:cBhvr>
                                        <p:cTn id="13" dur="1" fill="hold">
                                          <p:stCondLst>
                                            <p:cond delay="499"/>
                                          </p:stCondLst>
                                        </p:cTn>
                                        <p:tgtEl>
                                          <p:spTgt spid="30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pic>
        <p:nvPicPr>
          <p:cNvPr id="6146" name="Picture 2" descr="C:\Users\HP\Desktop\New folder (5)\Screenshot_٢٠٢٦٠٥٠٩-١٤٣٥١٠_Google.jpg"/>
          <p:cNvPicPr>
            <a:picLocks noGrp="1" noChangeAspect="1" noChangeArrowheads="1"/>
          </p:cNvPicPr>
          <p:nvPr>
            <p:ph sz="half" idx="1"/>
          </p:nvPr>
        </p:nvPicPr>
        <p:blipFill>
          <a:blip r:embed="rId2"/>
          <a:srcRect r="41304"/>
          <a:stretch>
            <a:fillRect/>
          </a:stretch>
        </p:blipFill>
        <p:spPr bwMode="auto">
          <a:xfrm>
            <a:off x="4500562" y="428604"/>
            <a:ext cx="3786214" cy="2839861"/>
          </a:xfrm>
          <a:prstGeom prst="rect">
            <a:avLst/>
          </a:prstGeom>
          <a:noFill/>
        </p:spPr>
      </p:pic>
      <p:pic>
        <p:nvPicPr>
          <p:cNvPr id="6147" name="Picture 3" descr="C:\Users\HP\Desktop\New folder (5)\Screenshot_٢٠٢٦٠٥٠٩-١٤٣٥١٥_Google.jpg"/>
          <p:cNvPicPr>
            <a:picLocks noChangeAspect="1" noChangeArrowheads="1"/>
          </p:cNvPicPr>
          <p:nvPr/>
        </p:nvPicPr>
        <p:blipFill>
          <a:blip r:embed="rId3"/>
          <a:srcRect/>
          <a:stretch>
            <a:fillRect/>
          </a:stretch>
        </p:blipFill>
        <p:spPr bwMode="auto">
          <a:xfrm>
            <a:off x="857224" y="571480"/>
            <a:ext cx="3500462" cy="2714644"/>
          </a:xfrm>
          <a:prstGeom prst="rect">
            <a:avLst/>
          </a:prstGeom>
          <a:noFill/>
        </p:spPr>
      </p:pic>
      <p:pic>
        <p:nvPicPr>
          <p:cNvPr id="6148" name="Picture 4" descr="C:\Users\HP\Desktop\New folder (5)\Screenshot_٢٠٢٦٠٥٠٩-١٤٣٥٢١_Google.jpg"/>
          <p:cNvPicPr>
            <a:picLocks noChangeAspect="1" noChangeArrowheads="1"/>
          </p:cNvPicPr>
          <p:nvPr/>
        </p:nvPicPr>
        <p:blipFill>
          <a:blip r:embed="rId4"/>
          <a:srcRect/>
          <a:stretch>
            <a:fillRect/>
          </a:stretch>
        </p:blipFill>
        <p:spPr bwMode="auto">
          <a:xfrm>
            <a:off x="4357686" y="3357562"/>
            <a:ext cx="3929090" cy="3203300"/>
          </a:xfrm>
          <a:prstGeom prst="rect">
            <a:avLst/>
          </a:prstGeom>
          <a:noFill/>
        </p:spPr>
      </p:pic>
      <p:pic>
        <p:nvPicPr>
          <p:cNvPr id="8" name="Picture 3" descr="C:\Users\HP\Desktop\New folder (5)\Screenshot_٢٠٢٦٠٥٠٩-١٤٣٤٣٦_Google.jpg"/>
          <p:cNvPicPr>
            <a:picLocks noChangeAspect="1" noChangeArrowheads="1"/>
          </p:cNvPicPr>
          <p:nvPr/>
        </p:nvPicPr>
        <p:blipFill>
          <a:blip r:embed="rId5"/>
          <a:srcRect/>
          <a:stretch>
            <a:fillRect/>
          </a:stretch>
        </p:blipFill>
        <p:spPr bwMode="auto">
          <a:xfrm>
            <a:off x="642910" y="3500438"/>
            <a:ext cx="3500462" cy="3000396"/>
          </a:xfrm>
          <a:prstGeom prst="rect">
            <a:avLst/>
          </a:prstGeom>
          <a:noFill/>
        </p:spPr>
      </p:pic>
      <p:pic>
        <p:nvPicPr>
          <p:cNvPr id="6149" name="Picture 5" descr="C:\Users\HP\Desktop\New folder (5)\Screenshot_٢٠٢٦٠٥٠٩-١٤٤٠٣٥_Google.jpg"/>
          <p:cNvPicPr>
            <a:picLocks noChangeAspect="1" noChangeArrowheads="1"/>
          </p:cNvPicPr>
          <p:nvPr/>
        </p:nvPicPr>
        <p:blipFill>
          <a:blip r:embed="rId6" cstate="print"/>
          <a:srcRect/>
          <a:stretch>
            <a:fillRect/>
          </a:stretch>
        </p:blipFill>
        <p:spPr bwMode="auto">
          <a:xfrm>
            <a:off x="2428860" y="3643314"/>
            <a:ext cx="1749425" cy="998630"/>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6149"/>
                                        </p:tgtEl>
                                      </p:cBhvr>
                                    </p:animEffect>
                                    <p:set>
                                      <p:cBhvr>
                                        <p:cTn id="7" dur="1" fill="hold">
                                          <p:stCondLst>
                                            <p:cond delay="1999"/>
                                          </p:stCondLst>
                                        </p:cTn>
                                        <p:tgtEl>
                                          <p:spTgt spid="6149"/>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6147"/>
                                        </p:tgtEl>
                                      </p:cBhvr>
                                    </p:animEffect>
                                    <p:set>
                                      <p:cBhvr>
                                        <p:cTn id="10" dur="1" fill="hold">
                                          <p:stCondLst>
                                            <p:cond delay="1999"/>
                                          </p:stCondLst>
                                        </p:cTn>
                                        <p:tgtEl>
                                          <p:spTgt spid="6147"/>
                                        </p:tgtEl>
                                        <p:attrNameLst>
                                          <p:attrName>style.visibility</p:attrName>
                                        </p:attrNameLst>
                                      </p:cBhvr>
                                      <p:to>
                                        <p:strVal val="hidden"/>
                                      </p:to>
                                    </p:set>
                                  </p:childTnLst>
                                </p:cTn>
                              </p:par>
                              <p:par>
                                <p:cTn id="11" presetID="8" presetClass="exit" presetSubtype="16" fill="hold" nodeType="withEffect">
                                  <p:stCondLst>
                                    <p:cond delay="0"/>
                                  </p:stCondLst>
                                  <p:childTnLst>
                                    <p:animEffect transition="out" filter="diamond(in)">
                                      <p:cBhvr>
                                        <p:cTn id="12" dur="2000"/>
                                        <p:tgtEl>
                                          <p:spTgt spid="6146"/>
                                        </p:tgtEl>
                                      </p:cBhvr>
                                    </p:animEffect>
                                    <p:set>
                                      <p:cBhvr>
                                        <p:cTn id="13" dur="1" fill="hold">
                                          <p:stCondLst>
                                            <p:cond delay="1999"/>
                                          </p:stCondLst>
                                        </p:cTn>
                                        <p:tgtEl>
                                          <p:spTgt spid="6146"/>
                                        </p:tgtEl>
                                        <p:attrNameLst>
                                          <p:attrName>style.visibility</p:attrName>
                                        </p:attrNameLst>
                                      </p:cBhvr>
                                      <p:to>
                                        <p:strVal val="hidden"/>
                                      </p:to>
                                    </p:set>
                                  </p:childTnLst>
                                </p:cTn>
                              </p:par>
                              <p:par>
                                <p:cTn id="14" presetID="8" presetClass="exit" presetSubtype="16" fill="hold" nodeType="withEffect">
                                  <p:stCondLst>
                                    <p:cond delay="0"/>
                                  </p:stCondLst>
                                  <p:childTnLst>
                                    <p:animEffect transition="out" filter="diamond(in)">
                                      <p:cBhvr>
                                        <p:cTn id="15" dur="2000"/>
                                        <p:tgtEl>
                                          <p:spTgt spid="6148"/>
                                        </p:tgtEl>
                                      </p:cBhvr>
                                    </p:animEffect>
                                    <p:set>
                                      <p:cBhvr>
                                        <p:cTn id="16" dur="1" fill="hold">
                                          <p:stCondLst>
                                            <p:cond delay="1999"/>
                                          </p:stCondLst>
                                        </p:cTn>
                                        <p:tgtEl>
                                          <p:spTgt spid="6148"/>
                                        </p:tgtEl>
                                        <p:attrNameLst>
                                          <p:attrName>style.visibility</p:attrName>
                                        </p:attrNameLst>
                                      </p:cBhvr>
                                      <p:to>
                                        <p:strVal val="hidden"/>
                                      </p:to>
                                    </p:set>
                                  </p:childTnLst>
                                </p:cTn>
                              </p:par>
                              <p:par>
                                <p:cTn id="17" presetID="8" presetClass="exit" presetSubtype="16" fill="hold" nodeType="withEffect">
                                  <p:stCondLst>
                                    <p:cond delay="0"/>
                                  </p:stCondLst>
                                  <p:childTnLst>
                                    <p:animEffect transition="out" filter="diamond(in)">
                                      <p:cBhvr>
                                        <p:cTn id="18" dur="2000"/>
                                        <p:tgtEl>
                                          <p:spTgt spid="8"/>
                                        </p:tgtEl>
                                      </p:cBhvr>
                                    </p:animEffect>
                                    <p:set>
                                      <p:cBhvr>
                                        <p:cTn id="19"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8194" name="Picture 2" descr="C:\Users\HP\Desktop\New folder (5)\Screenshot_٢٠٢٦٠٥٠٩-١٤٤٠٢٣_Google.jpg"/>
          <p:cNvPicPr>
            <a:picLocks noGrp="1" noChangeAspect="1" noChangeArrowheads="1"/>
          </p:cNvPicPr>
          <p:nvPr>
            <p:ph sz="half" idx="1"/>
          </p:nvPr>
        </p:nvPicPr>
        <p:blipFill>
          <a:blip r:embed="rId2"/>
          <a:srcRect/>
          <a:stretch>
            <a:fillRect/>
          </a:stretch>
        </p:blipFill>
        <p:spPr bwMode="auto">
          <a:xfrm>
            <a:off x="571472" y="357166"/>
            <a:ext cx="8115328" cy="6000792"/>
          </a:xfrm>
          <a:prstGeom prst="rect">
            <a:avLst/>
          </a:prstGeom>
          <a:noFill/>
        </p:spPr>
      </p:pic>
    </p:spTree>
  </p:cSld>
  <p:clrMapOvr>
    <a:masterClrMapping/>
  </p:clrMapOvr>
  <p:transition>
    <p:plus/>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500042"/>
            <a:ext cx="5111750" cy="5748358"/>
          </a:xfrm>
        </p:spPr>
        <p:txBody>
          <a:bodyPr>
            <a:normAutofit/>
          </a:bodyPr>
          <a:lstStyle/>
          <a:p>
            <a:r>
              <a:rPr lang="ar-SA" u="sng" dirty="0" smtClean="0">
                <a:solidFill>
                  <a:srgbClr val="FF0000"/>
                </a:solidFill>
              </a:rPr>
              <a:t>الصفة التشريحية</a:t>
            </a:r>
            <a:r>
              <a:rPr lang="ar-SA" dirty="0" smtClean="0"/>
              <a:t>: </a:t>
            </a:r>
          </a:p>
          <a:p>
            <a:r>
              <a:rPr lang="ar-SA" dirty="0" smtClean="0"/>
              <a:t>1- </a:t>
            </a:r>
            <a:r>
              <a:rPr lang="ar-SA" dirty="0" err="1" smtClean="0"/>
              <a:t>حتقان</a:t>
            </a:r>
            <a:r>
              <a:rPr lang="ar-SA" dirty="0" smtClean="0"/>
              <a:t> ونزف في الأغشية المخاطية للمجاري التنفسية العليا.</a:t>
            </a:r>
          </a:p>
          <a:p>
            <a:r>
              <a:rPr lang="ar-SA" dirty="0" smtClean="0"/>
              <a:t>التهاب وسوائل التهابية ومواد </a:t>
            </a:r>
            <a:r>
              <a:rPr lang="ar-SA" dirty="0" err="1" smtClean="0"/>
              <a:t>فبرينية</a:t>
            </a:r>
            <a:r>
              <a:rPr lang="ar-SA" dirty="0" smtClean="0"/>
              <a:t> في </a:t>
            </a:r>
            <a:r>
              <a:rPr lang="ar-SA" dirty="0" err="1" smtClean="0"/>
              <a:t>الرغامي</a:t>
            </a:r>
            <a:endParaRPr lang="ar-SA" dirty="0" smtClean="0"/>
          </a:p>
          <a:p>
            <a:r>
              <a:rPr lang="ar-SA" dirty="0" smtClean="0"/>
              <a:t>سماكة الأكياس الهوائية ومواد </a:t>
            </a:r>
            <a:r>
              <a:rPr lang="ar-SA" dirty="0" err="1" smtClean="0"/>
              <a:t>فبرينية</a:t>
            </a:r>
            <a:r>
              <a:rPr lang="ar-SA" dirty="0" smtClean="0"/>
              <a:t> فيها </a:t>
            </a:r>
          </a:p>
          <a:p>
            <a:r>
              <a:rPr lang="ar-SA" dirty="0" smtClean="0"/>
              <a:t>التهاب رئوي منتشر </a:t>
            </a:r>
          </a:p>
          <a:p>
            <a:r>
              <a:rPr lang="ar-SA" dirty="0" smtClean="0"/>
              <a:t>التهاب قلب وكبد فبريني </a:t>
            </a:r>
          </a:p>
          <a:p>
            <a:r>
              <a:rPr lang="ar-SA" dirty="0" smtClean="0"/>
              <a:t>التهاب أمعاء بسيط ونزف ناعم على المعدة </a:t>
            </a:r>
            <a:r>
              <a:rPr lang="ar-SA" dirty="0" err="1" smtClean="0"/>
              <a:t>الغدية</a:t>
            </a:r>
            <a:r>
              <a:rPr lang="ar-SA" dirty="0" smtClean="0"/>
              <a:t>.</a:t>
            </a:r>
          </a:p>
          <a:p>
            <a:r>
              <a:rPr lang="ar-SA" dirty="0" smtClean="0"/>
              <a:t>التهاب المبيض وقناة البيض وخاصة عند الدجاج المزركش.</a:t>
            </a:r>
            <a:endParaRPr lang="ar-SA" dirty="0"/>
          </a:p>
        </p:txBody>
      </p:sp>
      <p:pic>
        <p:nvPicPr>
          <p:cNvPr id="5122" name="Picture 2" descr="C:\Users\HP\Desktop\New folder (5)\Screenshot_٢٠٢٦٠٥٠٩-١٤٣٥٠٢_Google.jpg"/>
          <p:cNvPicPr>
            <a:picLocks noChangeAspect="1" noChangeArrowheads="1"/>
          </p:cNvPicPr>
          <p:nvPr/>
        </p:nvPicPr>
        <p:blipFill>
          <a:blip r:embed="rId2"/>
          <a:srcRect/>
          <a:stretch>
            <a:fillRect/>
          </a:stretch>
        </p:blipFill>
        <p:spPr bwMode="auto">
          <a:xfrm>
            <a:off x="214282" y="571480"/>
            <a:ext cx="3286116" cy="3429006"/>
          </a:xfrm>
          <a:prstGeom prst="rect">
            <a:avLst/>
          </a:prstGeom>
          <a:noFill/>
        </p:spPr>
      </p:pic>
      <p:pic>
        <p:nvPicPr>
          <p:cNvPr id="6" name="Picture 3" descr="C:\Users\HP\Desktop\New folder (5)\Screenshot_٢٠٢٦٠٥٠٩-١٤٣٤٣٦_Google.jpg"/>
          <p:cNvPicPr>
            <a:picLocks noChangeAspect="1" noChangeArrowheads="1"/>
          </p:cNvPicPr>
          <p:nvPr/>
        </p:nvPicPr>
        <p:blipFill>
          <a:blip r:embed="rId3"/>
          <a:srcRect l="51020" t="45238" b="21429"/>
          <a:stretch>
            <a:fillRect/>
          </a:stretch>
        </p:blipFill>
        <p:spPr bwMode="auto">
          <a:xfrm>
            <a:off x="285720" y="4143380"/>
            <a:ext cx="3143272" cy="2286016"/>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5122"/>
                                        </p:tgtEl>
                                      </p:cBhvr>
                                    </p:animEffect>
                                    <p:set>
                                      <p:cBhvr>
                                        <p:cTn id="7" dur="1" fill="hold">
                                          <p:stCondLst>
                                            <p:cond delay="499"/>
                                          </p:stCondLst>
                                        </p:cTn>
                                        <p:tgtEl>
                                          <p:spTgt spid="5122"/>
                                        </p:tgtEl>
                                        <p:attrNameLst>
                                          <p:attrName>style.visibility</p:attrName>
                                        </p:attrNameLst>
                                      </p:cBhvr>
                                      <p:to>
                                        <p:strVal val="hidden"/>
                                      </p:to>
                                    </p:set>
                                  </p:childTnLst>
                                </p:cTn>
                              </p:par>
                              <p:par>
                                <p:cTn id="8" presetID="5" presetClass="exit" presetSubtype="10" fill="hold" nodeType="withEffect">
                                  <p:stCondLst>
                                    <p:cond delay="0"/>
                                  </p:stCondLst>
                                  <p:childTnLst>
                                    <p:animEffect transition="out" filter="checkerboard(across)">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642918"/>
            <a:ext cx="5111750" cy="5605482"/>
          </a:xfrm>
        </p:spPr>
        <p:txBody>
          <a:bodyPr/>
          <a:lstStyle/>
          <a:p>
            <a:pPr algn="justLow"/>
            <a:r>
              <a:rPr lang="ar-SA" b="1" dirty="0" smtClean="0">
                <a:solidFill>
                  <a:srgbClr val="FF0000"/>
                </a:solidFill>
              </a:rPr>
              <a:t>التحصين: </a:t>
            </a:r>
          </a:p>
          <a:p>
            <a:pPr algn="justLow"/>
            <a:r>
              <a:rPr lang="ar-SA" b="1" dirty="0" smtClean="0">
                <a:solidFill>
                  <a:srgbClr val="FF0000"/>
                </a:solidFill>
              </a:rPr>
              <a:t>بعد </a:t>
            </a:r>
            <a:r>
              <a:rPr lang="ar-SA" dirty="0" err="1" smtClean="0"/>
              <a:t>اثبات</a:t>
            </a:r>
            <a:r>
              <a:rPr lang="ar-SA" dirty="0" smtClean="0"/>
              <a:t> وجود المرض وتحديد هوية العامل المسبب ويعتمد ذلك على عمر الطير وواقع المرض يعطى اللقاح الحي المضعف وهو عديم </a:t>
            </a:r>
            <a:r>
              <a:rPr lang="ar-SA" dirty="0" err="1" smtClean="0"/>
              <a:t>الامراضية</a:t>
            </a:r>
            <a:r>
              <a:rPr lang="ar-SA" dirty="0" smtClean="0"/>
              <a:t> . واللقاح الميت من </a:t>
            </a:r>
            <a:r>
              <a:rPr lang="ar-SA" dirty="0" err="1" smtClean="0"/>
              <a:t>العترة</a:t>
            </a:r>
            <a:r>
              <a:rPr lang="ar-SA" dirty="0" smtClean="0"/>
              <a:t> </a:t>
            </a:r>
            <a:r>
              <a:rPr lang="en-US" dirty="0" smtClean="0"/>
              <a:t>H9N2</a:t>
            </a:r>
            <a:r>
              <a:rPr lang="ar-SA" dirty="0" smtClean="0"/>
              <a:t>عن طريق الوخز بثنية الجناح بين الفخذ والصدر ويعطي مناعة لمدة نصف عام . يعطى للأمهات والجدود بعمر 6-8 أسابيع </a:t>
            </a:r>
          </a:p>
          <a:p>
            <a:pPr algn="justLow"/>
            <a:r>
              <a:rPr lang="ar-SA" dirty="0" smtClean="0"/>
              <a:t>ثم 16-18 أسبوع .</a:t>
            </a:r>
          </a:p>
          <a:p>
            <a:r>
              <a:rPr lang="ar-SA" dirty="0" err="1" smtClean="0"/>
              <a:t>وللصيصان</a:t>
            </a:r>
            <a:r>
              <a:rPr lang="ar-SA" dirty="0" smtClean="0"/>
              <a:t> بعمر </a:t>
            </a:r>
            <a:r>
              <a:rPr lang="ar-SA" dirty="0" err="1" smtClean="0"/>
              <a:t>اسبوع</a:t>
            </a:r>
            <a:r>
              <a:rPr lang="ar-SA" dirty="0" smtClean="0"/>
              <a:t> إذا كانت ناتجة من أمهات غير محصنة.</a:t>
            </a:r>
            <a:endParaRPr lang="ar-SA" dirty="0"/>
          </a:p>
        </p:txBody>
      </p:sp>
      <p:pic>
        <p:nvPicPr>
          <p:cNvPr id="7170" name="Picture 2" descr="C:\Users\HP\Desktop\New folder (5)\Screenshot_٢٠٢٦٠٥٠٩-١٤٣٤٥٥_Google.jpg"/>
          <p:cNvPicPr>
            <a:picLocks noChangeAspect="1" noChangeArrowheads="1"/>
          </p:cNvPicPr>
          <p:nvPr/>
        </p:nvPicPr>
        <p:blipFill>
          <a:blip r:embed="rId2"/>
          <a:srcRect/>
          <a:stretch>
            <a:fillRect/>
          </a:stretch>
        </p:blipFill>
        <p:spPr bwMode="auto">
          <a:xfrm>
            <a:off x="357158" y="571480"/>
            <a:ext cx="3000396" cy="3500462"/>
          </a:xfrm>
          <a:prstGeom prst="rect">
            <a:avLst/>
          </a:prstGeom>
          <a:noFill/>
        </p:spPr>
      </p:pic>
      <p:pic>
        <p:nvPicPr>
          <p:cNvPr id="7172" name="Picture 4" descr="C:\Users\HP\Desktop\New folder (5)\Screenshot_٢٠٢٦٠٥٠٩-١٤٣٧٤٩_Google.jpg"/>
          <p:cNvPicPr>
            <a:picLocks noChangeAspect="1" noChangeArrowheads="1"/>
          </p:cNvPicPr>
          <p:nvPr/>
        </p:nvPicPr>
        <p:blipFill>
          <a:blip r:embed="rId3"/>
          <a:srcRect/>
          <a:stretch>
            <a:fillRect/>
          </a:stretch>
        </p:blipFill>
        <p:spPr bwMode="auto">
          <a:xfrm>
            <a:off x="428596" y="4357694"/>
            <a:ext cx="2857496" cy="2135185"/>
          </a:xfrm>
          <a:prstGeom prst="rect">
            <a:avLst/>
          </a:prstGeom>
          <a:noFill/>
        </p:spPr>
      </p:pic>
    </p:spTree>
  </p:cSld>
  <p:clrMapOvr>
    <a:masterClrMapping/>
  </p:clrMapOvr>
  <p:transition>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4" name="عنصر نائب للمحتوى 3"/>
          <p:cNvSpPr>
            <a:spLocks noGrp="1"/>
          </p:cNvSpPr>
          <p:nvPr>
            <p:ph sz="half" idx="2"/>
          </p:nvPr>
        </p:nvSpPr>
        <p:spPr/>
        <p:txBody>
          <a:bodyPr/>
          <a:lstStyle/>
          <a:p>
            <a:pPr algn="justLow">
              <a:tabLst>
                <a:tab pos="6629400" algn="l"/>
              </a:tabLst>
            </a:pPr>
            <a:r>
              <a:rPr lang="ar-SA" b="1" dirty="0" smtClean="0">
                <a:solidFill>
                  <a:srgbClr val="FF0000"/>
                </a:solidFill>
              </a:rPr>
              <a:t>المسبب :</a:t>
            </a:r>
            <a:r>
              <a:rPr lang="ar-SA" dirty="0" smtClean="0">
                <a:solidFill>
                  <a:srgbClr val="FF0000"/>
                </a:solidFill>
              </a:rPr>
              <a:t> </a:t>
            </a:r>
          </a:p>
          <a:p>
            <a:pPr algn="justLow">
              <a:tabLst>
                <a:tab pos="6629400" algn="l"/>
              </a:tabLst>
            </a:pPr>
            <a:r>
              <a:rPr lang="ar-SA" dirty="0" smtClean="0"/>
              <a:t>فيروس </a:t>
            </a:r>
            <a:r>
              <a:rPr lang="en-US" dirty="0" smtClean="0"/>
              <a:t>ND</a:t>
            </a:r>
            <a:r>
              <a:rPr lang="ar-SA" dirty="0" smtClean="0"/>
              <a:t> من عائلة نظيرة المخاطية </a:t>
            </a:r>
          </a:p>
          <a:p>
            <a:pPr algn="justLow">
              <a:tabLst>
                <a:tab pos="6629400" algn="l"/>
              </a:tabLst>
            </a:pPr>
            <a:r>
              <a:rPr lang="en-US" dirty="0" smtClean="0"/>
              <a:t>PARAMYXOVIRUS </a:t>
            </a:r>
            <a:r>
              <a:rPr lang="ar-SA" dirty="0" smtClean="0"/>
              <a:t> جنس نظيرة المخاطية</a:t>
            </a:r>
          </a:p>
          <a:p>
            <a:pPr algn="justLow">
              <a:tabLst>
                <a:tab pos="6629400" algn="l"/>
              </a:tabLst>
            </a:pPr>
            <a:r>
              <a:rPr lang="ar-SA" dirty="0" smtClean="0"/>
              <a:t> المحتوية على </a:t>
            </a:r>
            <a:r>
              <a:rPr lang="en-US" dirty="0" smtClean="0"/>
              <a:t>RNA</a:t>
            </a:r>
            <a:r>
              <a:rPr lang="ar-SA" dirty="0" smtClean="0"/>
              <a:t>.</a:t>
            </a:r>
          </a:p>
          <a:p>
            <a:pPr algn="justLow"/>
            <a:r>
              <a:rPr lang="ar-SA" dirty="0" smtClean="0"/>
              <a:t>التركيب </a:t>
            </a:r>
            <a:r>
              <a:rPr lang="ar-SA" dirty="0" err="1" smtClean="0"/>
              <a:t>الانتيجيني</a:t>
            </a:r>
            <a:r>
              <a:rPr lang="ar-SA" dirty="0" smtClean="0"/>
              <a:t> واحد في بنية الفيروس ولكن </a:t>
            </a:r>
            <a:r>
              <a:rPr lang="ar-SA" smtClean="0"/>
              <a:t>الاختلافي</a:t>
            </a:r>
            <a:r>
              <a:rPr lang="ar-SA" dirty="0" smtClean="0"/>
              <a:t> </a:t>
            </a:r>
            <a:r>
              <a:rPr lang="ar-SA" dirty="0" smtClean="0"/>
              <a:t>الضراوة.</a:t>
            </a:r>
          </a:p>
          <a:p>
            <a:endParaRPr lang="ar-SA" dirty="0"/>
          </a:p>
        </p:txBody>
      </p:sp>
      <p:pic>
        <p:nvPicPr>
          <p:cNvPr id="5" name="Picture 2" descr="C:\Users\HP\Desktop\New folder (5)\Screenshot_٢٠٢٦٠٥١٠-١٦٠٤٠٤_Google.jpg"/>
          <p:cNvPicPr>
            <a:picLocks noGrp="1" noChangeAspect="1" noChangeArrowheads="1"/>
          </p:cNvPicPr>
          <p:nvPr>
            <p:ph sz="half" idx="1"/>
          </p:nvPr>
        </p:nvPicPr>
        <p:blipFill>
          <a:blip r:embed="rId2" cstate="print"/>
          <a:srcRect/>
          <a:stretch>
            <a:fillRect/>
          </a:stretch>
        </p:blipFill>
        <p:spPr bwMode="auto">
          <a:xfrm>
            <a:off x="714348" y="500042"/>
            <a:ext cx="3143272" cy="2822171"/>
          </a:xfrm>
          <a:prstGeom prst="rect">
            <a:avLst/>
          </a:prstGeom>
          <a:noFill/>
        </p:spPr>
      </p:pic>
      <p:pic>
        <p:nvPicPr>
          <p:cNvPr id="6" name="Picture 4"/>
          <p:cNvPicPr>
            <a:picLocks noChangeAspect="1" noChangeArrowheads="1"/>
          </p:cNvPicPr>
          <p:nvPr/>
        </p:nvPicPr>
        <p:blipFill>
          <a:blip r:embed="rId3"/>
          <a:srcRect/>
          <a:stretch>
            <a:fillRect/>
          </a:stretch>
        </p:blipFill>
        <p:spPr bwMode="auto">
          <a:xfrm>
            <a:off x="785786" y="3643314"/>
            <a:ext cx="2857520" cy="2339485"/>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HP\Desktop\New folder (5)\Screenshot_٢٠٢٦٠٥٠٩-١٥١٨٤٣_Google.jpg"/>
          <p:cNvPicPr>
            <a:picLocks noChangeAspect="1" noChangeArrowheads="1"/>
          </p:cNvPicPr>
          <p:nvPr/>
        </p:nvPicPr>
        <p:blipFill>
          <a:blip r:embed="rId3"/>
          <a:srcRect/>
          <a:stretch>
            <a:fillRect/>
          </a:stretch>
        </p:blipFill>
        <p:spPr bwMode="auto">
          <a:xfrm>
            <a:off x="214282" y="357166"/>
            <a:ext cx="2000264" cy="1943102"/>
          </a:xfrm>
          <a:prstGeom prst="rect">
            <a:avLst/>
          </a:prstGeom>
          <a:noFill/>
        </p:spPr>
      </p:pic>
      <p:sp>
        <p:nvSpPr>
          <p:cNvPr id="2" name="عنوان 1"/>
          <p:cNvSpPr>
            <a:spLocks noGrp="1"/>
          </p:cNvSpPr>
          <p:nvPr>
            <p:ph type="title"/>
          </p:nvPr>
        </p:nvSpPr>
        <p:spPr/>
        <p:txBody>
          <a:bodyPr>
            <a:normAutofit/>
          </a:bodyPr>
          <a:lstStyle/>
          <a:p>
            <a:r>
              <a:rPr lang="ar-SA" b="1" dirty="0" smtClean="0"/>
              <a:t>التهاب الشعب الهوائية المعدي </a:t>
            </a:r>
            <a:r>
              <a:rPr lang="ar-SA" dirty="0" smtClean="0"/>
              <a:t>/ </a:t>
            </a:r>
            <a:r>
              <a:rPr lang="ar-SA" b="1" dirty="0" smtClean="0"/>
              <a:t>البرونشيت/ </a:t>
            </a:r>
            <a:r>
              <a:rPr lang="en-US" b="1" dirty="0" smtClean="0"/>
              <a:t>IB</a:t>
            </a:r>
            <a:endParaRPr lang="ar-SA" b="1" dirty="0"/>
          </a:p>
        </p:txBody>
      </p:sp>
      <p:sp>
        <p:nvSpPr>
          <p:cNvPr id="3" name="عنصر نائب للمحتوى 2"/>
          <p:cNvSpPr>
            <a:spLocks noGrp="1"/>
          </p:cNvSpPr>
          <p:nvPr>
            <p:ph idx="1"/>
          </p:nvPr>
        </p:nvSpPr>
        <p:spPr/>
        <p:txBody>
          <a:bodyPr>
            <a:normAutofit fontScale="92500" lnSpcReduction="20000"/>
          </a:bodyPr>
          <a:lstStyle/>
          <a:p>
            <a:pPr>
              <a:tabLst>
                <a:tab pos="6980238" algn="l"/>
              </a:tabLst>
            </a:pPr>
            <a:r>
              <a:rPr lang="ar-SA" dirty="0" smtClean="0"/>
              <a:t>هو مرض يصيب الدجاج بأعمار مختلفة ويتصف بنسبة نفوق عالية </a:t>
            </a:r>
            <a:r>
              <a:rPr lang="ar-SA" dirty="0" err="1" smtClean="0"/>
              <a:t>ولأأعراض</a:t>
            </a:r>
            <a:r>
              <a:rPr lang="ar-SA" dirty="0" smtClean="0"/>
              <a:t> تنفسية عند </a:t>
            </a:r>
            <a:r>
              <a:rPr lang="ar-SA" dirty="0" err="1" smtClean="0"/>
              <a:t>الصيصان</a:t>
            </a:r>
            <a:r>
              <a:rPr lang="ar-SA" dirty="0" smtClean="0"/>
              <a:t> وانخفاض </a:t>
            </a:r>
            <a:r>
              <a:rPr lang="ar-SA" dirty="0" err="1" smtClean="0"/>
              <a:t>انتاج</a:t>
            </a:r>
            <a:r>
              <a:rPr lang="ar-SA" dirty="0" smtClean="0"/>
              <a:t> البيض وتغير شكل وحجم البيض عند البياض </a:t>
            </a:r>
          </a:p>
          <a:p>
            <a:pPr>
              <a:tabLst>
                <a:tab pos="6980238" algn="l"/>
              </a:tabLst>
            </a:pPr>
            <a:r>
              <a:rPr lang="ar-SA" dirty="0" smtClean="0">
                <a:solidFill>
                  <a:srgbClr val="FF0000"/>
                </a:solidFill>
              </a:rPr>
              <a:t>المسبب:</a:t>
            </a:r>
            <a:r>
              <a:rPr lang="ar-SA" dirty="0" smtClean="0"/>
              <a:t> فيروس يحوي </a:t>
            </a:r>
            <a:r>
              <a:rPr lang="en-US" dirty="0" smtClean="0"/>
              <a:t>RNA</a:t>
            </a:r>
            <a:r>
              <a:rPr lang="ar-SA" dirty="0" smtClean="0"/>
              <a:t> وحيد السلسة من عائلة الفيروسات التاجية كورونا فيرس جنس التاجية وسميت تاجية لأنها تشبه ورقة عباد الشمس.</a:t>
            </a:r>
          </a:p>
          <a:p>
            <a:pPr>
              <a:tabLst>
                <a:tab pos="6980238" algn="l"/>
              </a:tabLst>
            </a:pPr>
            <a:r>
              <a:rPr lang="ar-SA" dirty="0" smtClean="0">
                <a:solidFill>
                  <a:srgbClr val="FF0000"/>
                </a:solidFill>
              </a:rPr>
              <a:t>تواجد وانتشار المرض</a:t>
            </a:r>
            <a:r>
              <a:rPr lang="ar-SA" dirty="0" smtClean="0"/>
              <a:t>: هناك دراسات تشير لتواجده في القطر العربي السوري.</a:t>
            </a:r>
          </a:p>
          <a:p>
            <a:pPr>
              <a:tabLst>
                <a:tab pos="6980238" algn="l"/>
              </a:tabLst>
            </a:pPr>
            <a:r>
              <a:rPr lang="ar-SA" dirty="0" smtClean="0">
                <a:solidFill>
                  <a:srgbClr val="FF0000"/>
                </a:solidFill>
              </a:rPr>
              <a:t>قابلية الإصابة</a:t>
            </a:r>
            <a:r>
              <a:rPr lang="ar-SA" dirty="0" smtClean="0"/>
              <a:t>: الدجاج حساس له وخاصة </a:t>
            </a:r>
            <a:r>
              <a:rPr lang="ar-SA" dirty="0" err="1" smtClean="0"/>
              <a:t>الصيصان</a:t>
            </a:r>
            <a:r>
              <a:rPr lang="ar-SA" dirty="0" smtClean="0"/>
              <a:t> </a:t>
            </a:r>
            <a:r>
              <a:rPr lang="ar-SA" dirty="0" err="1" smtClean="0"/>
              <a:t>بالأعمتر</a:t>
            </a:r>
            <a:r>
              <a:rPr lang="ar-SA" dirty="0" smtClean="0"/>
              <a:t> الصغير وكان يسمى التهاب الشعب الهوائية عند </a:t>
            </a:r>
            <a:r>
              <a:rPr lang="ar-SA" dirty="0" err="1" smtClean="0"/>
              <a:t>الصيصان</a:t>
            </a:r>
            <a:r>
              <a:rPr lang="ar-SA" dirty="0" smtClean="0"/>
              <a:t>. بالإضافة للبياض .</a:t>
            </a:r>
          </a:p>
          <a:p>
            <a:pPr>
              <a:tabLst>
                <a:tab pos="6980238" algn="l"/>
              </a:tabLst>
            </a:pPr>
            <a:r>
              <a:rPr lang="ar-SA" dirty="0" smtClean="0">
                <a:solidFill>
                  <a:srgbClr val="FF0000"/>
                </a:solidFill>
              </a:rPr>
              <a:t>طرق الانتقال</a:t>
            </a:r>
            <a:r>
              <a:rPr lang="ar-SA" dirty="0" smtClean="0"/>
              <a:t>: بالعدوى </a:t>
            </a:r>
            <a:r>
              <a:rPr lang="ar-SA" dirty="0" err="1" smtClean="0"/>
              <a:t>الافقية</a:t>
            </a:r>
            <a:r>
              <a:rPr lang="ar-SA" dirty="0" smtClean="0"/>
              <a:t> والتماس المباشر والاحتكاك بين الطيور المريضة والسليمة </a:t>
            </a:r>
            <a:r>
              <a:rPr lang="ar-SA" dirty="0" err="1" smtClean="0"/>
              <a:t>والافرازات</a:t>
            </a:r>
            <a:r>
              <a:rPr lang="ar-SA" dirty="0" smtClean="0"/>
              <a:t> </a:t>
            </a:r>
            <a:r>
              <a:rPr lang="ar-SA" dirty="0" err="1" smtClean="0"/>
              <a:t>والسيلانات</a:t>
            </a:r>
            <a:r>
              <a:rPr lang="ar-SA" dirty="0" smtClean="0"/>
              <a:t>  والماء والهواء لمسافات قصيرة والعلف والنقل والحشرات والطيور </a:t>
            </a:r>
            <a:r>
              <a:rPr lang="ar-SA" dirty="0" err="1" smtClean="0"/>
              <a:t>والانسان</a:t>
            </a:r>
            <a:r>
              <a:rPr lang="ar-SA" dirty="0" smtClean="0"/>
              <a:t> </a:t>
            </a:r>
          </a:p>
          <a:p>
            <a:pPr>
              <a:tabLst>
                <a:tab pos="6980238" algn="l"/>
              </a:tabLst>
            </a:pPr>
            <a:r>
              <a:rPr lang="ar-SA" dirty="0" smtClean="0">
                <a:solidFill>
                  <a:srgbClr val="FF0000"/>
                </a:solidFill>
              </a:rPr>
              <a:t>العدوى العمودية</a:t>
            </a:r>
            <a:r>
              <a:rPr lang="ar-SA" dirty="0" smtClean="0"/>
              <a:t>: اختلف الباحثين في ذلك ولكن غالبا العدوى المنتقلة من الأمهات للبيض لا تخرج تنفق الأجنة قبل خروجها.</a:t>
            </a:r>
            <a:endParaRPr lang="ar-SA" dirty="0"/>
          </a:p>
        </p:txBody>
      </p:sp>
    </p:spTree>
  </p:cSld>
  <p:clrMapOvr>
    <a:masterClrMapping/>
  </p:clrMapOvr>
  <p:transition>
    <p:plus/>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lstStyle/>
          <a:p>
            <a:r>
              <a:rPr lang="ar-SA" dirty="0" smtClean="0"/>
              <a:t>فترة الحضانة: 3 أيام وفي العدوى الاصطناعية 18-36 ساعة وتتميز الأعراض ب: </a:t>
            </a:r>
          </a:p>
          <a:p>
            <a:pPr algn="justLow"/>
            <a:r>
              <a:rPr lang="ar-SA" dirty="0" smtClean="0">
                <a:solidFill>
                  <a:srgbClr val="FF0000"/>
                </a:solidFill>
              </a:rPr>
              <a:t>الطيور أقل من 6 أسابيع</a:t>
            </a:r>
            <a:r>
              <a:rPr lang="ar-SA" dirty="0" smtClean="0"/>
              <a:t>: أعراض عامة + أعراض تنفسية(افرازات وسيلانات خراخر سعال عطاس والتهاب جيوب أنفية وحجاجية وافرازات دمعية وسيلانات ويرتجف لطائر بعد كل زفير.وينفق خلال اسبوعين بانسداد المجاري التنفسية والشعب الهوائية بالنتحات الالتهابية.</a:t>
            </a:r>
          </a:p>
          <a:p>
            <a:pPr algn="justLow"/>
            <a:r>
              <a:rPr lang="ar-SA" dirty="0" smtClean="0"/>
              <a:t>في الطيور الأكبر من 6 أسابيع: أعراض تنفسية فقط.</a:t>
            </a:r>
          </a:p>
          <a:p>
            <a:endParaRPr lang="ar-SA" dirty="0"/>
          </a:p>
        </p:txBody>
      </p:sp>
      <p:pic>
        <p:nvPicPr>
          <p:cNvPr id="9218" name="Picture 2" descr="C:\Users\HP\Desktop\New folder (5)\Screenshot_٢٠٢٦٠٥٠٩-١٥١٦٣٢_Google.jpg"/>
          <p:cNvPicPr>
            <a:picLocks noChangeAspect="1" noChangeArrowheads="1"/>
          </p:cNvPicPr>
          <p:nvPr/>
        </p:nvPicPr>
        <p:blipFill>
          <a:blip r:embed="rId2"/>
          <a:srcRect/>
          <a:stretch>
            <a:fillRect/>
          </a:stretch>
        </p:blipFill>
        <p:spPr bwMode="auto">
          <a:xfrm>
            <a:off x="500034" y="428604"/>
            <a:ext cx="2714644" cy="2581280"/>
          </a:xfrm>
          <a:prstGeom prst="rect">
            <a:avLst/>
          </a:prstGeom>
          <a:noFill/>
        </p:spPr>
      </p:pic>
      <p:pic>
        <p:nvPicPr>
          <p:cNvPr id="9219" name="Picture 3" descr="C:\Users\HP\Desktop\New folder (5)\Screenshot_٢٠٢٦٠٥٠٩-١٥١٦٤٠_Google.jpg"/>
          <p:cNvPicPr>
            <a:picLocks noChangeAspect="1" noChangeArrowheads="1"/>
          </p:cNvPicPr>
          <p:nvPr/>
        </p:nvPicPr>
        <p:blipFill>
          <a:blip r:embed="rId3"/>
          <a:srcRect/>
          <a:stretch>
            <a:fillRect/>
          </a:stretch>
        </p:blipFill>
        <p:spPr bwMode="auto">
          <a:xfrm>
            <a:off x="357158" y="3071810"/>
            <a:ext cx="2928958" cy="3286148"/>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9218"/>
                                        </p:tgtEl>
                                      </p:cBhvr>
                                    </p:animEffect>
                                    <p:set>
                                      <p:cBhvr>
                                        <p:cTn id="7" dur="1" fill="hold">
                                          <p:stCondLst>
                                            <p:cond delay="499"/>
                                          </p:stCondLst>
                                        </p:cTn>
                                        <p:tgtEl>
                                          <p:spTgt spid="9218"/>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9219"/>
                                        </p:tgtEl>
                                      </p:cBhvr>
                                    </p:animEffect>
                                    <p:set>
                                      <p:cBhvr>
                                        <p:cTn id="10" dur="1" fill="hold">
                                          <p:stCondLst>
                                            <p:cond delay="4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lstStyle/>
          <a:p>
            <a:r>
              <a:rPr lang="ar-SA" dirty="0" smtClean="0">
                <a:solidFill>
                  <a:srgbClr val="FF0000"/>
                </a:solidFill>
              </a:rPr>
              <a:t>في البياض</a:t>
            </a:r>
            <a:r>
              <a:rPr lang="ar-SA" dirty="0" smtClean="0"/>
              <a:t>: انخفاض </a:t>
            </a:r>
            <a:r>
              <a:rPr lang="ar-SA" dirty="0" err="1" smtClean="0"/>
              <a:t>انتاج</a:t>
            </a:r>
            <a:r>
              <a:rPr lang="ar-SA" dirty="0" smtClean="0"/>
              <a:t> البيض أو توقفه نتيجة تأثير  الفيروس على مركز الحرارة وبالتالي التأثير على الأعضاء الداخلية وفقدان الشهية وخلل المبايض. ونسبة الفقس تنخفض لموت الأجنة بنسبة كبيرة. مع تورم العرف </a:t>
            </a:r>
            <a:r>
              <a:rPr lang="ar-SA" dirty="0" err="1" smtClean="0"/>
              <a:t>والداليتن</a:t>
            </a:r>
            <a:r>
              <a:rPr lang="ar-SA" dirty="0" smtClean="0"/>
              <a:t> عند البياض.</a:t>
            </a:r>
          </a:p>
          <a:p>
            <a:r>
              <a:rPr lang="ar-SA" dirty="0" err="1" smtClean="0"/>
              <a:t>واذا</a:t>
            </a:r>
            <a:r>
              <a:rPr lang="ar-SA" dirty="0" smtClean="0"/>
              <a:t> كانت </a:t>
            </a:r>
            <a:r>
              <a:rPr lang="ar-SA" dirty="0" err="1" smtClean="0"/>
              <a:t>الاصابة</a:t>
            </a:r>
            <a:r>
              <a:rPr lang="ar-SA" dirty="0" smtClean="0"/>
              <a:t> بعمر مبكر عند </a:t>
            </a:r>
            <a:r>
              <a:rPr lang="ar-SA" dirty="0" err="1" smtClean="0"/>
              <a:t>التبويض</a:t>
            </a:r>
            <a:r>
              <a:rPr lang="ar-SA" dirty="0" smtClean="0"/>
              <a:t> يكون البيض مشوه صغير  الحجم. والبياض مختلط بالصفار وعليه </a:t>
            </a:r>
            <a:r>
              <a:rPr lang="ar-SA" dirty="0" err="1" smtClean="0"/>
              <a:t>تنكرزات</a:t>
            </a:r>
            <a:r>
              <a:rPr lang="ar-SA" dirty="0" smtClean="0"/>
              <a:t>. </a:t>
            </a:r>
          </a:p>
          <a:p>
            <a:r>
              <a:rPr lang="ar-SA" dirty="0" smtClean="0"/>
              <a:t>وبالغالب يترافق هذا المرض </a:t>
            </a:r>
            <a:r>
              <a:rPr lang="ar-SA" dirty="0" err="1" smtClean="0"/>
              <a:t>ع</a:t>
            </a:r>
            <a:r>
              <a:rPr lang="ar-SA" dirty="0" smtClean="0"/>
              <a:t> </a:t>
            </a:r>
            <a:r>
              <a:rPr lang="ar-SA" dirty="0" err="1" smtClean="0"/>
              <a:t>الميكوبلاسما</a:t>
            </a:r>
            <a:r>
              <a:rPr lang="ar-SA" dirty="0" smtClean="0"/>
              <a:t>.</a:t>
            </a:r>
            <a:endParaRPr lang="ar-SA" dirty="0"/>
          </a:p>
        </p:txBody>
      </p:sp>
      <p:pic>
        <p:nvPicPr>
          <p:cNvPr id="10242" name="Picture 2" descr="C:\Users\HP\Desktop\New folder (5)\Screenshot_٢٠٢٦٠٥٠٩-١٥١٦٥٠_Google.jpg"/>
          <p:cNvPicPr>
            <a:picLocks noChangeAspect="1" noChangeArrowheads="1"/>
          </p:cNvPicPr>
          <p:nvPr/>
        </p:nvPicPr>
        <p:blipFill>
          <a:blip r:embed="rId2"/>
          <a:srcRect/>
          <a:stretch>
            <a:fillRect/>
          </a:stretch>
        </p:blipFill>
        <p:spPr bwMode="auto">
          <a:xfrm>
            <a:off x="357158" y="1857364"/>
            <a:ext cx="3331769" cy="2447925"/>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4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12290" name="Picture 2" descr="C:\Users\HP\Desktop\New folder (5)\Screenshot_٢٠٢٦٠٥٠٩-١٥١٨٠٥_Google.jpg"/>
          <p:cNvPicPr>
            <a:picLocks noGrp="1" noChangeAspect="1" noChangeArrowheads="1"/>
          </p:cNvPicPr>
          <p:nvPr>
            <p:ph sz="half" idx="1"/>
          </p:nvPr>
        </p:nvPicPr>
        <p:blipFill>
          <a:blip r:embed="rId2"/>
          <a:srcRect/>
          <a:stretch>
            <a:fillRect/>
          </a:stretch>
        </p:blipFill>
        <p:spPr bwMode="auto">
          <a:xfrm>
            <a:off x="0" y="0"/>
            <a:ext cx="9144000" cy="6858000"/>
          </a:xfrm>
          <a:prstGeom prst="rect">
            <a:avLst/>
          </a:prstGeom>
          <a:noFill/>
        </p:spPr>
      </p:pic>
      <p:pic>
        <p:nvPicPr>
          <p:cNvPr id="12293" name="Picture 5" descr="C:\Users\HP\Desktop\New folder (5)\Screenshot_٢٠٢٦٠٥٠٩-١٥١٧٥٧_Google.jpg"/>
          <p:cNvPicPr>
            <a:picLocks noChangeAspect="1" noChangeArrowheads="1"/>
          </p:cNvPicPr>
          <p:nvPr/>
        </p:nvPicPr>
        <p:blipFill>
          <a:blip r:embed="rId3" cstate="print"/>
          <a:srcRect/>
          <a:stretch>
            <a:fillRect/>
          </a:stretch>
        </p:blipFill>
        <p:spPr bwMode="auto">
          <a:xfrm>
            <a:off x="500034" y="642918"/>
            <a:ext cx="2571768" cy="1239298"/>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nodeType="clickEffect">
                                  <p:stCondLst>
                                    <p:cond delay="0"/>
                                  </p:stCondLst>
                                  <p:childTnLst>
                                    <p:anim calcmode="discrete" valueType="str">
                                      <p:cBhvr override="childStyle">
                                        <p:cTn id="6" dur="2000" fill="hold"/>
                                        <p:tgtEl>
                                          <p:spTgt spid="12290"/>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5" name="مستطيل مستدير الزوايا 4"/>
          <p:cNvSpPr/>
          <p:nvPr/>
        </p:nvSpPr>
        <p:spPr>
          <a:xfrm>
            <a:off x="4857752" y="642918"/>
            <a:ext cx="378621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4400" dirty="0" smtClean="0"/>
              <a:t>الصفة التشريحية </a:t>
            </a:r>
            <a:endParaRPr lang="ar-SA" sz="4400" dirty="0"/>
          </a:p>
        </p:txBody>
      </p:sp>
      <p:sp>
        <p:nvSpPr>
          <p:cNvPr id="4" name="عنصر نائب للمحتوى 3"/>
          <p:cNvSpPr>
            <a:spLocks noGrp="1"/>
          </p:cNvSpPr>
          <p:nvPr>
            <p:ph sz="half" idx="1"/>
          </p:nvPr>
        </p:nvSpPr>
        <p:spPr/>
        <p:txBody>
          <a:bodyPr>
            <a:normAutofit fontScale="77500" lnSpcReduction="20000"/>
          </a:bodyPr>
          <a:lstStyle/>
          <a:p>
            <a:pPr algn="justLow"/>
            <a:r>
              <a:rPr lang="ar-SA" sz="3100" b="1" u="sng" dirty="0" smtClean="0">
                <a:solidFill>
                  <a:srgbClr val="FF0000"/>
                </a:solidFill>
              </a:rPr>
              <a:t>الدجاج أقل من 6 أسابيع</a:t>
            </a:r>
            <a:r>
              <a:rPr lang="ar-SA" dirty="0" smtClean="0"/>
              <a:t>: </a:t>
            </a:r>
          </a:p>
          <a:p>
            <a:pPr algn="justLow"/>
            <a:r>
              <a:rPr lang="ar-SA" dirty="0" smtClean="0"/>
              <a:t>- تغيرات في المجري التنفسي </a:t>
            </a:r>
            <a:r>
              <a:rPr lang="ar-SA" dirty="0" err="1" smtClean="0"/>
              <a:t>و</a:t>
            </a:r>
            <a:r>
              <a:rPr lang="ar-SA" dirty="0" smtClean="0"/>
              <a:t> والجزء السفلي من القصبة </a:t>
            </a:r>
          </a:p>
          <a:p>
            <a:pPr algn="justLow"/>
            <a:r>
              <a:rPr lang="ar-SA" dirty="0" smtClean="0"/>
              <a:t>تغيرات التهابية </a:t>
            </a:r>
            <a:r>
              <a:rPr lang="ar-SA" dirty="0" err="1" smtClean="0"/>
              <a:t>ورشوحات</a:t>
            </a:r>
            <a:r>
              <a:rPr lang="ar-SA" dirty="0" smtClean="0"/>
              <a:t> وتكاثر خلوي ونزف </a:t>
            </a:r>
          </a:p>
          <a:p>
            <a:pPr algn="justLow"/>
            <a:r>
              <a:rPr lang="ar-SA" dirty="0" smtClean="0"/>
              <a:t>تغيرات التهابية في الجزء العلوي من القصبة.</a:t>
            </a:r>
          </a:p>
          <a:p>
            <a:pPr algn="justLow"/>
            <a:r>
              <a:rPr lang="ar-SA" dirty="0" smtClean="0"/>
              <a:t>التهاب رئوي مع استسقاء </a:t>
            </a:r>
            <a:r>
              <a:rPr lang="ar-SA" dirty="0" err="1" smtClean="0"/>
              <a:t>وتوذم</a:t>
            </a:r>
            <a:r>
              <a:rPr lang="ar-SA" dirty="0" smtClean="0"/>
              <a:t> نسيج الرئة.</a:t>
            </a:r>
          </a:p>
          <a:p>
            <a:pPr algn="justLow"/>
            <a:r>
              <a:rPr lang="ar-SA" dirty="0" smtClean="0"/>
              <a:t>التهاب الأكياس الهوائية والجيوب.</a:t>
            </a:r>
          </a:p>
          <a:p>
            <a:pPr algn="justLow"/>
            <a:r>
              <a:rPr lang="ar-SA" dirty="0" smtClean="0"/>
              <a:t>التهاب وتضخم ونزف في الكلية.</a:t>
            </a:r>
          </a:p>
          <a:p>
            <a:pPr algn="justLow"/>
            <a:r>
              <a:rPr lang="ar-SA" dirty="0" smtClean="0"/>
              <a:t>(الشعب الهوائية مملوءة </a:t>
            </a:r>
            <a:r>
              <a:rPr lang="ar-SA" dirty="0" err="1" smtClean="0"/>
              <a:t>بنتح</a:t>
            </a:r>
            <a:r>
              <a:rPr lang="ar-SA" dirty="0" smtClean="0"/>
              <a:t> التهابي </a:t>
            </a:r>
            <a:r>
              <a:rPr lang="ar-SA" dirty="0" err="1" smtClean="0"/>
              <a:t>ووهو</a:t>
            </a:r>
            <a:r>
              <a:rPr lang="ar-SA" dirty="0" smtClean="0"/>
              <a:t> سبب النفوق)</a:t>
            </a:r>
          </a:p>
          <a:p>
            <a:pPr algn="justLow"/>
            <a:r>
              <a:rPr lang="ar-SA" b="1" dirty="0" smtClean="0"/>
              <a:t>في الدجاج البياض المبكر</a:t>
            </a:r>
            <a:r>
              <a:rPr lang="ar-SA" dirty="0" smtClean="0"/>
              <a:t>: تغيرات في قناة البيض على شكل ( قصر من ثلث للنصف+ تضيق+ سماكة + انغلاق منطقة القمع).</a:t>
            </a:r>
          </a:p>
          <a:p>
            <a:pPr algn="justLow"/>
            <a:r>
              <a:rPr lang="ar-SA" b="1" dirty="0" smtClean="0"/>
              <a:t>في الدجاج البياض الكبير</a:t>
            </a:r>
            <a:r>
              <a:rPr lang="ar-SA" dirty="0" smtClean="0"/>
              <a:t>: يكون المبيض منكمش مع الأغلفة المغلفة له .</a:t>
            </a:r>
          </a:p>
          <a:p>
            <a:pPr algn="justLow"/>
            <a:r>
              <a:rPr lang="ar-SA" dirty="0" smtClean="0"/>
              <a:t>التشخيص التفريقي: </a:t>
            </a:r>
            <a:r>
              <a:rPr lang="en-US" dirty="0" smtClean="0"/>
              <a:t>ILT </a:t>
            </a:r>
            <a:r>
              <a:rPr lang="ar-SA" dirty="0" smtClean="0"/>
              <a:t> + </a:t>
            </a:r>
            <a:r>
              <a:rPr lang="ar-SA" dirty="0" err="1" smtClean="0"/>
              <a:t>الرشاشيات</a:t>
            </a:r>
            <a:r>
              <a:rPr lang="ar-SA" dirty="0" smtClean="0"/>
              <a:t>+ </a:t>
            </a:r>
            <a:r>
              <a:rPr lang="ar-SA" dirty="0" err="1" smtClean="0"/>
              <a:t>الميكوبلاسما</a:t>
            </a:r>
            <a:r>
              <a:rPr lang="ar-SA" dirty="0" smtClean="0"/>
              <a:t>.</a:t>
            </a:r>
            <a:endParaRPr lang="ar-SA" dirty="0"/>
          </a:p>
        </p:txBody>
      </p:sp>
      <p:pic>
        <p:nvPicPr>
          <p:cNvPr id="11266" name="Picture 2" descr="C:\Users\HP\Desktop\New folder (5)\Screenshot_٢٠٢٦٠٥٠٩-١٥١٧٠٥_Google.jpg"/>
          <p:cNvPicPr>
            <a:picLocks noChangeAspect="1" noChangeArrowheads="1"/>
          </p:cNvPicPr>
          <p:nvPr/>
        </p:nvPicPr>
        <p:blipFill>
          <a:blip r:embed="rId2"/>
          <a:srcRect/>
          <a:stretch>
            <a:fillRect/>
          </a:stretch>
        </p:blipFill>
        <p:spPr bwMode="auto">
          <a:xfrm>
            <a:off x="500034" y="714356"/>
            <a:ext cx="3071802" cy="2300288"/>
          </a:xfrm>
          <a:prstGeom prst="rect">
            <a:avLst/>
          </a:prstGeom>
          <a:noFill/>
        </p:spPr>
      </p:pic>
      <p:pic>
        <p:nvPicPr>
          <p:cNvPr id="11267" name="Picture 3" descr="C:\Users\HP\Desktop\New folder (5)\Screenshot_٢٠٢٦٠٥٠٩-١٥١٨٣٧_Google.jpg"/>
          <p:cNvPicPr>
            <a:picLocks noChangeAspect="1" noChangeArrowheads="1"/>
          </p:cNvPicPr>
          <p:nvPr/>
        </p:nvPicPr>
        <p:blipFill>
          <a:blip r:embed="rId3"/>
          <a:srcRect l="18750" t="22790" r="18750" b="10884"/>
          <a:stretch>
            <a:fillRect/>
          </a:stretch>
        </p:blipFill>
        <p:spPr bwMode="auto">
          <a:xfrm>
            <a:off x="642910" y="3429000"/>
            <a:ext cx="2714612" cy="2571768"/>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11267"/>
                                        </p:tgtEl>
                                      </p:cBhvr>
                                    </p:animEffect>
                                    <p:set>
                                      <p:cBhvr>
                                        <p:cTn id="7" dur="1" fill="hold">
                                          <p:stCondLst>
                                            <p:cond delay="1999"/>
                                          </p:stCondLst>
                                        </p:cTn>
                                        <p:tgtEl>
                                          <p:spTgt spid="11267"/>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11266"/>
                                        </p:tgtEl>
                                      </p:cBhvr>
                                    </p:animEffect>
                                    <p:set>
                                      <p:cBhvr>
                                        <p:cTn id="10" dur="1" fill="hold">
                                          <p:stCondLst>
                                            <p:cond delay="1999"/>
                                          </p:stCondLst>
                                        </p:cTn>
                                        <p:tgtEl>
                                          <p:spTgt spid="112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normAutofit lnSpcReduction="10000"/>
          </a:bodyPr>
          <a:lstStyle/>
          <a:p>
            <a:pPr algn="justLow"/>
            <a:r>
              <a:rPr lang="ar-SA" dirty="0" smtClean="0"/>
              <a:t>الوقاية والعلاج: </a:t>
            </a:r>
            <a:r>
              <a:rPr lang="ar-SA" dirty="0" err="1" smtClean="0"/>
              <a:t>لقاحات</a:t>
            </a:r>
            <a:r>
              <a:rPr lang="ar-SA" dirty="0" smtClean="0"/>
              <a:t> حية مضعفة التي يستمر فيها </a:t>
            </a:r>
            <a:r>
              <a:rPr lang="ar-SA" dirty="0" err="1" smtClean="0"/>
              <a:t>الويباء</a:t>
            </a:r>
            <a:r>
              <a:rPr lang="ar-SA" dirty="0" smtClean="0"/>
              <a:t> ويستوطن ولابد من تحديد هوية الفيروس وعزله.</a:t>
            </a:r>
            <a:r>
              <a:rPr lang="ar-SA" dirty="0" err="1" smtClean="0"/>
              <a:t>واللقاحات</a:t>
            </a:r>
            <a:r>
              <a:rPr lang="ar-SA" dirty="0" smtClean="0"/>
              <a:t> هي:  </a:t>
            </a:r>
          </a:p>
          <a:p>
            <a:pPr algn="justLow"/>
            <a:r>
              <a:rPr lang="en-US" dirty="0" smtClean="0"/>
              <a:t>VAC1</a:t>
            </a:r>
            <a:r>
              <a:rPr lang="ar-SA" dirty="0" smtClean="0"/>
              <a:t>: وهو لقاح </a:t>
            </a:r>
            <a:r>
              <a:rPr lang="en-US" dirty="0" smtClean="0"/>
              <a:t>H120</a:t>
            </a:r>
            <a:r>
              <a:rPr lang="ar-SA" dirty="0" smtClean="0"/>
              <a:t> بالأيام الأولى عندما تكون المناعة الأمية ضعيفة. وهو ضعيف يعطى بماء الشرب أو التقطير بالعين  بعمر 3 أسابيع </a:t>
            </a:r>
          </a:p>
          <a:p>
            <a:pPr algn="justLow"/>
            <a:r>
              <a:rPr lang="en-US" dirty="0" smtClean="0"/>
              <a:t>VAC2</a:t>
            </a:r>
            <a:r>
              <a:rPr lang="ar-SA" dirty="0" smtClean="0"/>
              <a:t> وهو لقاح </a:t>
            </a:r>
            <a:r>
              <a:rPr lang="en-US" dirty="0" smtClean="0"/>
              <a:t>H52</a:t>
            </a:r>
            <a:r>
              <a:rPr lang="ar-SA" dirty="0" smtClean="0"/>
              <a:t> وهو أقوى من السابق ويعطى بعمر 3-4 أشهر بالشرب  ويجب إعطاء الصادات الحيوية لأنه يسبب رد فعل التهابي ونشاط </a:t>
            </a:r>
            <a:r>
              <a:rPr lang="ar-SA" dirty="0" err="1" smtClean="0"/>
              <a:t>الميكوبلاسما</a:t>
            </a:r>
            <a:r>
              <a:rPr lang="ar-SA" dirty="0" smtClean="0"/>
              <a:t> </a:t>
            </a:r>
            <a:r>
              <a:rPr lang="ar-SA" dirty="0" err="1" smtClean="0"/>
              <a:t>أذا</a:t>
            </a:r>
            <a:r>
              <a:rPr lang="ar-SA" dirty="0" smtClean="0"/>
              <a:t> كانت ظروف التربية والتغذية غير جيدة.</a:t>
            </a:r>
            <a:endParaRPr lang="ar-SA" dirty="0"/>
          </a:p>
        </p:txBody>
      </p:sp>
      <p:pic>
        <p:nvPicPr>
          <p:cNvPr id="15362" name="Picture 2" descr="C:\Users\HP\Desktop\New folder (5)\Screenshot_٢٠٢٦٠٥٠٩-١٥٢٥٢٤_Google.jpg"/>
          <p:cNvPicPr>
            <a:picLocks noChangeAspect="1" noChangeArrowheads="1"/>
          </p:cNvPicPr>
          <p:nvPr/>
        </p:nvPicPr>
        <p:blipFill>
          <a:blip r:embed="rId2" cstate="print"/>
          <a:srcRect t="16351" b="40044"/>
          <a:stretch>
            <a:fillRect/>
          </a:stretch>
        </p:blipFill>
        <p:spPr bwMode="auto">
          <a:xfrm>
            <a:off x="1000100" y="1857364"/>
            <a:ext cx="1814731" cy="1714512"/>
          </a:xfrm>
          <a:prstGeom prst="rect">
            <a:avLst/>
          </a:prstGeom>
          <a:noFill/>
        </p:spPr>
      </p:pic>
    </p:spTree>
  </p:cSld>
  <p:clrMapOvr>
    <a:masterClrMapping/>
  </p:clrMapOvr>
  <p:transition>
    <p:plus/>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42910" y="285728"/>
            <a:ext cx="8229600" cy="1143000"/>
          </a:xfrm>
        </p:spPr>
        <p:txBody>
          <a:bodyPr>
            <a:normAutofit fontScale="90000"/>
          </a:bodyPr>
          <a:lstStyle/>
          <a:p>
            <a:pPr algn="r"/>
            <a:r>
              <a:rPr lang="ar-SA" sz="3200" b="1" u="sng" dirty="0" smtClean="0"/>
              <a:t>التهاب الحنجرة </a:t>
            </a:r>
            <a:r>
              <a:rPr lang="ar-SA" sz="3200" b="1" u="sng" dirty="0" err="1" smtClean="0"/>
              <a:t>والرغامى</a:t>
            </a:r>
            <a:r>
              <a:rPr lang="ar-SA" sz="3200" b="1" u="sng" dirty="0" smtClean="0"/>
              <a:t> المعدي</a:t>
            </a:r>
            <a:r>
              <a:rPr lang="ar-SA" sz="2400" dirty="0" smtClean="0"/>
              <a:t>: </a:t>
            </a:r>
            <a:br>
              <a:rPr lang="ar-SA" sz="2400" dirty="0" smtClean="0"/>
            </a:br>
            <a:r>
              <a:rPr lang="ar-SA" sz="2400" b="1" dirty="0" smtClean="0">
                <a:solidFill>
                  <a:schemeClr val="tx1"/>
                </a:solidFill>
              </a:rPr>
              <a:t>مرض</a:t>
            </a:r>
            <a:r>
              <a:rPr lang="ar-SA" sz="2400" dirty="0" smtClean="0">
                <a:solidFill>
                  <a:schemeClr val="tx1"/>
                </a:solidFill>
              </a:rPr>
              <a:t> </a:t>
            </a:r>
            <a:r>
              <a:rPr lang="ar-SA" sz="2400" b="1" dirty="0" smtClean="0">
                <a:solidFill>
                  <a:schemeClr val="tx1"/>
                </a:solidFill>
              </a:rPr>
              <a:t>فيروسي شديد </a:t>
            </a:r>
            <a:r>
              <a:rPr lang="ar-SA" sz="2400" b="1" dirty="0" err="1" smtClean="0">
                <a:solidFill>
                  <a:schemeClr val="tx1"/>
                </a:solidFill>
              </a:rPr>
              <a:t>السراية</a:t>
            </a:r>
            <a:r>
              <a:rPr lang="ar-SA" sz="2400" b="1" dirty="0" smtClean="0">
                <a:solidFill>
                  <a:schemeClr val="tx1"/>
                </a:solidFill>
              </a:rPr>
              <a:t> يصيب الدجاج بأعراض تنفسية.وتتوقف شدة الإصابة على العمر والظروف العامة وضراوة العامل المسبب</a:t>
            </a:r>
            <a:endParaRPr lang="ar-SA" sz="2400" b="1" dirty="0">
              <a:solidFill>
                <a:schemeClr val="tx1"/>
              </a:solidFill>
            </a:endParaRPr>
          </a:p>
        </p:txBody>
      </p:sp>
      <p:sp>
        <p:nvSpPr>
          <p:cNvPr id="4" name="عنصر نائب للمحتوى 3"/>
          <p:cNvSpPr>
            <a:spLocks noGrp="1"/>
          </p:cNvSpPr>
          <p:nvPr>
            <p:ph sz="half" idx="2"/>
          </p:nvPr>
        </p:nvSpPr>
        <p:spPr/>
        <p:txBody>
          <a:bodyPr>
            <a:normAutofit fontScale="77500" lnSpcReduction="20000"/>
          </a:bodyPr>
          <a:lstStyle/>
          <a:p>
            <a:r>
              <a:rPr lang="ar-SA" dirty="0" smtClean="0"/>
              <a:t>اكتشف عام 1925 و1931ؤ من قبل </a:t>
            </a:r>
            <a:r>
              <a:rPr lang="en-US" dirty="0" smtClean="0"/>
              <a:t>TITESLIER ,MAY </a:t>
            </a:r>
            <a:r>
              <a:rPr lang="ar-SA" dirty="0" smtClean="0"/>
              <a:t> وفي بريطانيا عام 1935 بعد اكتشاف نظام </a:t>
            </a:r>
            <a:r>
              <a:rPr lang="ar-SA" dirty="0" err="1" smtClean="0"/>
              <a:t>المعالف</a:t>
            </a:r>
            <a:r>
              <a:rPr lang="ar-SA" dirty="0" smtClean="0"/>
              <a:t> الآلية.</a:t>
            </a:r>
          </a:p>
          <a:p>
            <a:r>
              <a:rPr lang="ar-SA" dirty="0" smtClean="0"/>
              <a:t>المسبب: فيروس جنس </a:t>
            </a:r>
            <a:r>
              <a:rPr lang="ar-SA" dirty="0" err="1" smtClean="0"/>
              <a:t>القوباء</a:t>
            </a:r>
            <a:r>
              <a:rPr lang="ar-SA" dirty="0" smtClean="0"/>
              <a:t> من عائلة </a:t>
            </a:r>
            <a:r>
              <a:rPr lang="ar-SA" dirty="0" err="1" smtClean="0"/>
              <a:t>القوباء</a:t>
            </a:r>
            <a:r>
              <a:rPr lang="ar-SA" dirty="0" smtClean="0"/>
              <a:t> وهو هو ينتمي </a:t>
            </a:r>
            <a:r>
              <a:rPr lang="ar-SA" dirty="0" err="1" smtClean="0"/>
              <a:t>لل</a:t>
            </a:r>
            <a:r>
              <a:rPr lang="ar-SA" dirty="0" smtClean="0"/>
              <a:t> </a:t>
            </a:r>
            <a:r>
              <a:rPr lang="en-US" dirty="0" smtClean="0"/>
              <a:t>DNA </a:t>
            </a:r>
            <a:r>
              <a:rPr lang="ar-SA" dirty="0" smtClean="0"/>
              <a:t> مغلف مضاعف السلسلة. 120 150 </a:t>
            </a:r>
            <a:r>
              <a:rPr lang="ar-SA" dirty="0" err="1" smtClean="0"/>
              <a:t>نانومتر</a:t>
            </a:r>
            <a:r>
              <a:rPr lang="ar-SA" dirty="0" smtClean="0"/>
              <a:t>.</a:t>
            </a:r>
          </a:p>
          <a:p>
            <a:r>
              <a:rPr lang="ar-SA" dirty="0" smtClean="0">
                <a:solidFill>
                  <a:srgbClr val="FF0000"/>
                </a:solidFill>
              </a:rPr>
              <a:t>التواجد والانتشار: </a:t>
            </a:r>
            <a:r>
              <a:rPr lang="ar-SA" dirty="0" smtClean="0"/>
              <a:t>يعتقد بوجوده في سوريا.</a:t>
            </a:r>
          </a:p>
          <a:p>
            <a:r>
              <a:rPr lang="ar-SA" dirty="0" smtClean="0">
                <a:solidFill>
                  <a:srgbClr val="FF0000"/>
                </a:solidFill>
              </a:rPr>
              <a:t>قابلية الإصابة</a:t>
            </a:r>
            <a:r>
              <a:rPr lang="ar-SA" dirty="0" smtClean="0"/>
              <a:t>: الدجاج هو العائل الرئيسي للمرض كما يصيب </a:t>
            </a:r>
            <a:r>
              <a:rPr lang="ar-SA" dirty="0" err="1" smtClean="0"/>
              <a:t>الفزان</a:t>
            </a:r>
            <a:r>
              <a:rPr lang="ar-SA" dirty="0" smtClean="0"/>
              <a:t> وغالباً من عمر 10 أسابيع حتى بداية </a:t>
            </a:r>
            <a:r>
              <a:rPr lang="ar-SA" dirty="0" err="1" smtClean="0"/>
              <a:t>الانتاج</a:t>
            </a:r>
            <a:r>
              <a:rPr lang="ar-SA" dirty="0" smtClean="0"/>
              <a:t> ويرتبط المرض بضراوة العامل المسبب والعمر والظروف العامة.</a:t>
            </a:r>
          </a:p>
          <a:p>
            <a:r>
              <a:rPr lang="ar-SA" dirty="0" smtClean="0">
                <a:solidFill>
                  <a:srgbClr val="FF0000"/>
                </a:solidFill>
              </a:rPr>
              <a:t>طرق الانتقال والعدوى</a:t>
            </a:r>
            <a:r>
              <a:rPr lang="ar-SA" dirty="0" smtClean="0"/>
              <a:t>: بالعدوى الأفقية: بالاحتكاك والمخالطة بين المريضة والسليمة وغير مباشر بالأدوات والماء والعلف </a:t>
            </a:r>
            <a:r>
              <a:rPr lang="ar-SA" dirty="0" err="1" smtClean="0"/>
              <a:t>والانسان</a:t>
            </a:r>
            <a:r>
              <a:rPr lang="ar-SA" dirty="0" smtClean="0"/>
              <a:t> والطيور والحشرات والطيور التي تشفى تبقى حاملة للمرض.</a:t>
            </a:r>
            <a:endParaRPr lang="ar-SA" dirty="0"/>
          </a:p>
        </p:txBody>
      </p:sp>
      <p:pic>
        <p:nvPicPr>
          <p:cNvPr id="16386" name="Picture 2" descr="C:\Users\HP\Desktop\New folder (5)\Screenshot_٢٠٢٦٠٥٠٩-١٥٢١٠٠_Google.jpg"/>
          <p:cNvPicPr>
            <a:picLocks noGrp="1" noChangeAspect="1" noChangeArrowheads="1"/>
          </p:cNvPicPr>
          <p:nvPr>
            <p:ph sz="half" idx="1"/>
          </p:nvPr>
        </p:nvPicPr>
        <p:blipFill>
          <a:blip r:embed="rId2"/>
          <a:srcRect l="23236" t="8235" r="20910" b="40207"/>
          <a:stretch>
            <a:fillRect/>
          </a:stretch>
        </p:blipFill>
        <p:spPr bwMode="auto">
          <a:xfrm>
            <a:off x="785786" y="1571612"/>
            <a:ext cx="2571768" cy="4714908"/>
          </a:xfrm>
          <a:prstGeom prst="rect">
            <a:avLst/>
          </a:prstGeom>
          <a:noFill/>
        </p:spPr>
      </p:pic>
    </p:spTree>
  </p:cSld>
  <p:clrMapOvr>
    <a:masterClrMapping/>
  </p:clrMapOvr>
  <p:transition>
    <p:plus/>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sp>
        <p:nvSpPr>
          <p:cNvPr id="4" name="عنصر نائب للمحتوى 3"/>
          <p:cNvSpPr>
            <a:spLocks noGrp="1"/>
          </p:cNvSpPr>
          <p:nvPr>
            <p:ph sz="half" idx="1"/>
          </p:nvPr>
        </p:nvSpPr>
        <p:spPr>
          <a:xfrm>
            <a:off x="3714744" y="500042"/>
            <a:ext cx="5111750" cy="4572000"/>
          </a:xfrm>
        </p:spPr>
        <p:txBody>
          <a:bodyPr/>
          <a:lstStyle/>
          <a:p>
            <a:pPr algn="justLow"/>
            <a:r>
              <a:rPr lang="ar-SA" dirty="0" smtClean="0"/>
              <a:t>الأعراض: الحضانة من 4- 10 أيام وتختلف الإصابة حسب ضراوة العامل المسبب والعمر والظروف العامة.</a:t>
            </a:r>
            <a:endParaRPr lang="ar-SA" dirty="0"/>
          </a:p>
        </p:txBody>
      </p:sp>
      <p:graphicFrame>
        <p:nvGraphicFramePr>
          <p:cNvPr id="5" name="جدول 4"/>
          <p:cNvGraphicFramePr>
            <a:graphicFrameLocks noGrp="1"/>
          </p:cNvGraphicFramePr>
          <p:nvPr/>
        </p:nvGraphicFramePr>
        <p:xfrm>
          <a:off x="785786" y="2000240"/>
          <a:ext cx="7143800" cy="4066727"/>
        </p:xfrm>
        <a:graphic>
          <a:graphicData uri="http://schemas.openxmlformats.org/drawingml/2006/table">
            <a:tbl>
              <a:tblPr rtl="1" firstRow="1" bandRow="1">
                <a:tableStyleId>{5C22544A-7EE6-4342-B048-85BDC9FD1C3A}</a:tableStyleId>
              </a:tblPr>
              <a:tblGrid>
                <a:gridCol w="1562136"/>
                <a:gridCol w="2814618"/>
                <a:gridCol w="2767046"/>
              </a:tblGrid>
              <a:tr h="341441">
                <a:tc>
                  <a:txBody>
                    <a:bodyPr/>
                    <a:lstStyle/>
                    <a:p>
                      <a:pPr rtl="1"/>
                      <a:r>
                        <a:rPr lang="ar-SA" sz="2000" dirty="0" smtClean="0"/>
                        <a:t>الشكل فوق</a:t>
                      </a:r>
                      <a:r>
                        <a:rPr lang="ar-SA" sz="2000" baseline="0" dirty="0" smtClean="0"/>
                        <a:t> الحاد </a:t>
                      </a:r>
                      <a:endParaRPr lang="ar-SA" sz="2000" dirty="0"/>
                    </a:p>
                  </a:txBody>
                  <a:tcPr/>
                </a:tc>
                <a:tc>
                  <a:txBody>
                    <a:bodyPr/>
                    <a:lstStyle/>
                    <a:p>
                      <a:pPr rtl="1"/>
                      <a:r>
                        <a:rPr lang="ar-SA" sz="2000" b="0" dirty="0" smtClean="0"/>
                        <a:t>شكل حاد</a:t>
                      </a:r>
                      <a:endParaRPr lang="ar-SA" sz="2000" b="0" dirty="0"/>
                    </a:p>
                  </a:txBody>
                  <a:tcPr/>
                </a:tc>
                <a:tc>
                  <a:txBody>
                    <a:bodyPr/>
                    <a:lstStyle/>
                    <a:p>
                      <a:pPr rtl="1"/>
                      <a:r>
                        <a:rPr lang="ar-SA" dirty="0" smtClean="0"/>
                        <a:t>الشكل المعتدل </a:t>
                      </a:r>
                      <a:endParaRPr lang="ar-SA" dirty="0"/>
                    </a:p>
                  </a:txBody>
                  <a:tcPr/>
                </a:tc>
              </a:tr>
              <a:tr h="3670487">
                <a:tc>
                  <a:txBody>
                    <a:bodyPr/>
                    <a:lstStyle/>
                    <a:p>
                      <a:pPr rtl="1"/>
                      <a:r>
                        <a:rPr lang="ar-SA" dirty="0" smtClean="0"/>
                        <a:t>إصابة</a:t>
                      </a:r>
                      <a:r>
                        <a:rPr lang="ar-SA" baseline="0" dirty="0" smtClean="0"/>
                        <a:t> كامنة تسيطر دون أعراض. نفوق 50-70%</a:t>
                      </a:r>
                      <a:endParaRPr lang="ar-SA" dirty="0"/>
                    </a:p>
                  </a:txBody>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SA" dirty="0" smtClean="0"/>
                        <a:t>أعراض عامة مع </a:t>
                      </a:r>
                      <a:r>
                        <a:rPr lang="ar-SA" dirty="0" err="1" smtClean="0"/>
                        <a:t>افرازات</a:t>
                      </a:r>
                      <a:r>
                        <a:rPr lang="ar-SA" dirty="0" smtClean="0"/>
                        <a:t> دمعية وأنفية مصلية ثم تزداد كثافة وتصبح </a:t>
                      </a:r>
                      <a:r>
                        <a:rPr lang="ar-SA" dirty="0" err="1" smtClean="0"/>
                        <a:t>قيحية</a:t>
                      </a:r>
                      <a:r>
                        <a:rPr lang="ar-SA" baseline="0" dirty="0" smtClean="0"/>
                        <a:t> وتختلط بالعلف يصاب </a:t>
                      </a:r>
                      <a:r>
                        <a:rPr lang="ar-SA" baseline="0" dirty="0" err="1" smtClean="0"/>
                        <a:t>بعطاس</a:t>
                      </a:r>
                      <a:r>
                        <a:rPr lang="ar-SA" baseline="0" dirty="0" smtClean="0"/>
                        <a:t> وسعال ولهاث وضيق نفس مع مد رقبته </a:t>
                      </a:r>
                      <a:r>
                        <a:rPr lang="ar-SA" baseline="0" dirty="0" err="1" smtClean="0"/>
                        <a:t>للأمام</a:t>
                      </a:r>
                      <a:r>
                        <a:rPr lang="ar-SA" baseline="0" dirty="0" smtClean="0"/>
                        <a:t> وفتح فمه </a:t>
                      </a:r>
                      <a:r>
                        <a:rPr lang="ar-SA" baseline="0" dirty="0" err="1" smtClean="0"/>
                        <a:t>لادخال</a:t>
                      </a:r>
                      <a:r>
                        <a:rPr lang="ar-SA" baseline="0" dirty="0" smtClean="0"/>
                        <a:t> أكبر كمية من الهواء.وفي الزفير يخفض رأسه ويغلق عينيه. وعند السعال يخرج </a:t>
                      </a:r>
                      <a:r>
                        <a:rPr lang="ar-SA" baseline="0" dirty="0" err="1" smtClean="0"/>
                        <a:t>القشع</a:t>
                      </a:r>
                      <a:r>
                        <a:rPr lang="ar-SA" baseline="0" dirty="0" smtClean="0"/>
                        <a:t> وهو </a:t>
                      </a:r>
                      <a:r>
                        <a:rPr lang="ar-SA" baseline="0" dirty="0" err="1" smtClean="0"/>
                        <a:t>افرازات</a:t>
                      </a:r>
                      <a:r>
                        <a:rPr lang="ar-SA" baseline="0" dirty="0" smtClean="0"/>
                        <a:t> مخاطية </a:t>
                      </a:r>
                      <a:r>
                        <a:rPr lang="ar-SA" baseline="0" dirty="0" err="1" smtClean="0"/>
                        <a:t>مدممة</a:t>
                      </a:r>
                      <a:r>
                        <a:rPr lang="ar-SA" baseline="0" dirty="0" smtClean="0"/>
                        <a:t> ويزرق العرف والداليتين ويحدث النفوق بعد أن يجلس </a:t>
                      </a:r>
                      <a:r>
                        <a:rPr lang="ar-SA" baseline="0" dirty="0" err="1" smtClean="0"/>
                        <a:t>الطائرو</a:t>
                      </a:r>
                      <a:r>
                        <a:rPr lang="ar-SA" baseline="0" dirty="0" smtClean="0"/>
                        <a:t> يمد رقبته  ويحدث النفوق خلال يومين نسبة النفوق 60-80%</a:t>
                      </a:r>
                      <a:endParaRPr lang="ar-SA" dirty="0"/>
                    </a:p>
                  </a:txBody>
                  <a:tcPr/>
                </a:tc>
                <a:tc>
                  <a:txBody>
                    <a:bodyPr/>
                    <a:lstStyle/>
                    <a:p>
                      <a:pPr algn="justLow" rtl="1"/>
                      <a:r>
                        <a:rPr lang="ar-SA" dirty="0" smtClean="0"/>
                        <a:t>توضع فبريني في الملتحمة</a:t>
                      </a:r>
                      <a:r>
                        <a:rPr lang="ar-SA" baseline="0" dirty="0" smtClean="0"/>
                        <a:t> </a:t>
                      </a:r>
                    </a:p>
                    <a:p>
                      <a:pPr algn="justLow" rtl="1"/>
                      <a:r>
                        <a:rPr lang="ar-SA" baseline="0" dirty="0" smtClean="0"/>
                        <a:t>تزداد سماكة الملتحمة  مع نسيج ضام فتصبح بحجم حبة اللوز والتهاب الجيوب الأنفية </a:t>
                      </a:r>
                      <a:r>
                        <a:rPr lang="ar-SA" baseline="0" dirty="0" err="1" smtClean="0"/>
                        <a:t>والحجاجية</a:t>
                      </a:r>
                      <a:r>
                        <a:rPr lang="ar-SA" baseline="0" dirty="0" smtClean="0"/>
                        <a:t> .</a:t>
                      </a:r>
                    </a:p>
                    <a:p>
                      <a:pPr algn="justLow" rtl="1"/>
                      <a:r>
                        <a:rPr lang="ar-SA" baseline="0" dirty="0" smtClean="0"/>
                        <a:t>وانخفاض البيض والفقس والنفوق لا يتعدى 5-10%.</a:t>
                      </a:r>
                      <a:endParaRPr lang="ar-SA" dirty="0"/>
                    </a:p>
                  </a:txBody>
                  <a:tcPr/>
                </a:tc>
              </a:tr>
            </a:tbl>
          </a:graphicData>
        </a:graphic>
      </p:graphicFrame>
    </p:spTree>
  </p:cSld>
  <p:clrMapOvr>
    <a:masterClrMapping/>
  </p:clrMapOvr>
  <p:transition>
    <p:plus/>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17410" name="Picture 2"/>
          <p:cNvPicPr>
            <a:picLocks noGrp="1" noChangeAspect="1" noChangeArrowheads="1"/>
          </p:cNvPicPr>
          <p:nvPr>
            <p:ph sz="half" idx="1"/>
          </p:nvPr>
        </p:nvPicPr>
        <p:blipFill>
          <a:blip r:embed="rId2"/>
          <a:srcRect/>
          <a:stretch>
            <a:fillRect/>
          </a:stretch>
        </p:blipFill>
        <p:spPr bwMode="auto">
          <a:xfrm>
            <a:off x="500034" y="500042"/>
            <a:ext cx="8001056" cy="5857916"/>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linds(horizontal)">
                                      <p:cBhvr>
                                        <p:cTn id="7"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lstStyle/>
          <a:p>
            <a:r>
              <a:rPr lang="ar-SA" dirty="0" smtClean="0"/>
              <a:t>الصفة التشريحية: </a:t>
            </a:r>
            <a:r>
              <a:rPr lang="ar-SA" dirty="0" err="1" smtClean="0"/>
              <a:t>بالحنحرة</a:t>
            </a:r>
            <a:r>
              <a:rPr lang="ar-SA" dirty="0" smtClean="0"/>
              <a:t> والجزء العلوي </a:t>
            </a:r>
            <a:r>
              <a:rPr lang="ar-SA" dirty="0" err="1" smtClean="0"/>
              <a:t>للرغامى</a:t>
            </a:r>
            <a:r>
              <a:rPr lang="ar-SA" dirty="0" smtClean="0"/>
              <a:t> </a:t>
            </a:r>
          </a:p>
          <a:p>
            <a:r>
              <a:rPr lang="ar-SA" dirty="0" smtClean="0"/>
              <a:t>التهاب مخاطي بسيط في البداية + تهدم ونزف وتنكرز  وتمتلى الرغامى والحنجرة بمواد مخاطية مدممة وقطع صفراء متجبنة مخضبة بالدم .</a:t>
            </a:r>
          </a:p>
          <a:p>
            <a:r>
              <a:rPr lang="ar-SA" dirty="0" smtClean="0"/>
              <a:t>في الشكل المعتدل: احتقان </a:t>
            </a:r>
            <a:r>
              <a:rPr lang="ar-SA" dirty="0" err="1" smtClean="0"/>
              <a:t>وتوذم</a:t>
            </a:r>
            <a:r>
              <a:rPr lang="ar-SA" dirty="0" smtClean="0"/>
              <a:t> نسيج بطانة الملتحمة والتهاب الجيوب </a:t>
            </a:r>
            <a:r>
              <a:rPr lang="ar-SA" dirty="0" err="1" smtClean="0"/>
              <a:t>الحجاجية</a:t>
            </a:r>
            <a:r>
              <a:rPr lang="ar-SA" dirty="0" smtClean="0"/>
              <a:t>. لا يشاهد نزف على الأغشية </a:t>
            </a:r>
            <a:r>
              <a:rPr lang="ar-SA" dirty="0" err="1" smtClean="0"/>
              <a:t>المحاطية</a:t>
            </a:r>
            <a:r>
              <a:rPr lang="ar-SA" dirty="0" smtClean="0"/>
              <a:t> </a:t>
            </a:r>
            <a:r>
              <a:rPr lang="ar-SA" dirty="0" err="1" smtClean="0"/>
              <a:t>للرغامى</a:t>
            </a:r>
            <a:r>
              <a:rPr lang="ar-SA" dirty="0" smtClean="0"/>
              <a:t> في بداية المرض.</a:t>
            </a:r>
            <a:endParaRPr lang="ar-SA" dirty="0"/>
          </a:p>
        </p:txBody>
      </p:sp>
      <p:pic>
        <p:nvPicPr>
          <p:cNvPr id="14338" name="Picture 2" descr="C:\Users\HP\Desktop\New folder (5)\Screenshot_٢٠٢٦٠٥٠٩-١٥١٨١٨_Google.jpg"/>
          <p:cNvPicPr>
            <a:picLocks noChangeAspect="1" noChangeArrowheads="1"/>
          </p:cNvPicPr>
          <p:nvPr/>
        </p:nvPicPr>
        <p:blipFill>
          <a:blip r:embed="rId2"/>
          <a:srcRect/>
          <a:stretch>
            <a:fillRect/>
          </a:stretch>
        </p:blipFill>
        <p:spPr bwMode="auto">
          <a:xfrm>
            <a:off x="571472" y="500042"/>
            <a:ext cx="3000396" cy="5715040"/>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heckerboard(across)">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r>
              <a:rPr lang="ar-SA" sz="4400" b="1" u="sng" dirty="0" smtClean="0">
                <a:solidFill>
                  <a:srgbClr val="FF0000"/>
                </a:solidFill>
              </a:rPr>
              <a:t>تصنيف </a:t>
            </a:r>
            <a:r>
              <a:rPr lang="ar-SA" sz="4400" b="1" u="sng" dirty="0" err="1" smtClean="0">
                <a:solidFill>
                  <a:srgbClr val="FF0000"/>
                </a:solidFill>
              </a:rPr>
              <a:t>عترات</a:t>
            </a:r>
            <a:r>
              <a:rPr lang="ar-SA" sz="4400" b="1" u="sng" dirty="0" smtClean="0">
                <a:solidFill>
                  <a:srgbClr val="FF0000"/>
                </a:solidFill>
              </a:rPr>
              <a:t> </a:t>
            </a:r>
            <a:r>
              <a:rPr lang="ar-SA" sz="4400" b="1" u="sng" dirty="0" err="1" smtClean="0">
                <a:solidFill>
                  <a:srgbClr val="FF0000"/>
                </a:solidFill>
              </a:rPr>
              <a:t>النيوكاسل</a:t>
            </a:r>
            <a:r>
              <a:rPr lang="ar-SA" sz="4400" b="1" u="sng" dirty="0" smtClean="0"/>
              <a:t>: </a:t>
            </a:r>
          </a:p>
          <a:p>
            <a:r>
              <a:rPr lang="ar-SA" dirty="0" smtClean="0"/>
              <a:t>1- </a:t>
            </a:r>
            <a:r>
              <a:rPr lang="ar-SA" u="sng" dirty="0" smtClean="0">
                <a:solidFill>
                  <a:srgbClr val="FF0000"/>
                </a:solidFill>
                <a:latin typeface="Simplified Arabic" pitchFamily="18" charset="-78"/>
                <a:cs typeface="Simplified Arabic" pitchFamily="18" charset="-78"/>
              </a:rPr>
              <a:t>شديدة الضراوة</a:t>
            </a:r>
            <a:r>
              <a:rPr lang="ar-SA" dirty="0" smtClean="0">
                <a:latin typeface="Simplified Arabic" pitchFamily="18" charset="-78"/>
                <a:cs typeface="Simplified Arabic" pitchFamily="18" charset="-78"/>
              </a:rPr>
              <a:t>: </a:t>
            </a:r>
            <a:r>
              <a:rPr lang="en-US" dirty="0" smtClean="0">
                <a:latin typeface="Simplified Arabic" pitchFamily="18" charset="-78"/>
                <a:cs typeface="Simplified Arabic" pitchFamily="18" charset="-78"/>
              </a:rPr>
              <a:t>VELOGENIC VIRUSES</a:t>
            </a:r>
            <a:r>
              <a:rPr lang="ar-SA" dirty="0" smtClean="0">
                <a:latin typeface="Simplified Arabic" pitchFamily="18" charset="-78"/>
                <a:cs typeface="Simplified Arabic" pitchFamily="18" charset="-78"/>
              </a:rPr>
              <a:t> وتحدث </a:t>
            </a:r>
            <a:r>
              <a:rPr lang="ar-SA" dirty="0" err="1" smtClean="0">
                <a:latin typeface="Simplified Arabic" pitchFamily="18" charset="-78"/>
                <a:cs typeface="Simplified Arabic" pitchFamily="18" charset="-78"/>
              </a:rPr>
              <a:t>إمراضية</a:t>
            </a:r>
            <a:r>
              <a:rPr lang="ar-SA" dirty="0" smtClean="0">
                <a:latin typeface="Simplified Arabic" pitchFamily="18" charset="-78"/>
                <a:cs typeface="Simplified Arabic" pitchFamily="18" charset="-78"/>
              </a:rPr>
              <a:t> عالية .</a:t>
            </a:r>
          </a:p>
          <a:p>
            <a:r>
              <a:rPr lang="ar-SA" dirty="0" smtClean="0">
                <a:latin typeface="Simplified Arabic" pitchFamily="18" charset="-78"/>
                <a:cs typeface="Simplified Arabic" pitchFamily="18" charset="-78"/>
              </a:rPr>
              <a:t>2- </a:t>
            </a:r>
            <a:r>
              <a:rPr lang="ar-SA" u="sng" dirty="0" smtClean="0">
                <a:solidFill>
                  <a:srgbClr val="FF0000"/>
                </a:solidFill>
                <a:latin typeface="Simplified Arabic" pitchFamily="18" charset="-78"/>
                <a:cs typeface="Simplified Arabic" pitchFamily="18" charset="-78"/>
              </a:rPr>
              <a:t>متوسطة الضراوة</a:t>
            </a:r>
            <a:r>
              <a:rPr lang="ar-SA" dirty="0" smtClean="0">
                <a:latin typeface="Simplified Arabic" pitchFamily="18" charset="-78"/>
                <a:cs typeface="Simplified Arabic" pitchFamily="18" charset="-78"/>
              </a:rPr>
              <a:t>: وهي تستعمل في تحضير </a:t>
            </a:r>
            <a:r>
              <a:rPr lang="ar-SA" dirty="0" err="1" smtClean="0">
                <a:latin typeface="Simplified Arabic" pitchFamily="18" charset="-78"/>
                <a:cs typeface="Simplified Arabic" pitchFamily="18" charset="-78"/>
              </a:rPr>
              <a:t>اللقاحات</a:t>
            </a:r>
            <a:r>
              <a:rPr lang="ar-SA" dirty="0" smtClean="0">
                <a:latin typeface="Simplified Arabic" pitchFamily="18" charset="-78"/>
                <a:cs typeface="Simplified Arabic" pitchFamily="18" charset="-78"/>
              </a:rPr>
              <a:t>، ويحصل عليها من </a:t>
            </a:r>
            <a:r>
              <a:rPr lang="ar-SA" dirty="0" err="1" smtClean="0">
                <a:latin typeface="Simplified Arabic" pitchFamily="18" charset="-78"/>
                <a:cs typeface="Simplified Arabic" pitchFamily="18" charset="-78"/>
              </a:rPr>
              <a:t>عزولات</a:t>
            </a:r>
            <a:r>
              <a:rPr lang="ar-SA" dirty="0" smtClean="0">
                <a:latin typeface="Simplified Arabic" pitchFamily="18" charset="-78"/>
                <a:cs typeface="Simplified Arabic" pitchFamily="18" charset="-78"/>
              </a:rPr>
              <a:t> طبيعية أو </a:t>
            </a:r>
            <a:r>
              <a:rPr lang="ar-SA" dirty="0" err="1" smtClean="0">
                <a:latin typeface="Simplified Arabic" pitchFamily="18" charset="-78"/>
                <a:cs typeface="Simplified Arabic" pitchFamily="18" charset="-78"/>
              </a:rPr>
              <a:t>عزولات</a:t>
            </a:r>
            <a:r>
              <a:rPr lang="ar-SA" dirty="0" smtClean="0">
                <a:latin typeface="Simplified Arabic" pitchFamily="18" charset="-78"/>
                <a:cs typeface="Simplified Arabic" pitchFamily="18" charset="-78"/>
              </a:rPr>
              <a:t> مضعفة مثل: </a:t>
            </a:r>
            <a:r>
              <a:rPr lang="en-US" dirty="0" smtClean="0">
                <a:latin typeface="Simplified Arabic" pitchFamily="18" charset="-78"/>
                <a:cs typeface="Simplified Arabic" pitchFamily="18" charset="-78"/>
              </a:rPr>
              <a:t>ROKIN STRAIN- HERTFORD SHNIER- MUKTESWAIR</a:t>
            </a:r>
            <a:endParaRPr lang="ar-SA" dirty="0" smtClean="0">
              <a:latin typeface="Simplified Arabic" pitchFamily="18" charset="-78"/>
              <a:cs typeface="Simplified Arabic" pitchFamily="18" charset="-78"/>
            </a:endParaRPr>
          </a:p>
          <a:p>
            <a:r>
              <a:rPr lang="ar-SA" dirty="0" smtClean="0">
                <a:latin typeface="Simplified Arabic" pitchFamily="18" charset="-78"/>
                <a:cs typeface="Simplified Arabic" pitchFamily="18" charset="-78"/>
              </a:rPr>
              <a:t>كما يوجد </a:t>
            </a:r>
            <a:r>
              <a:rPr lang="ar-SA" dirty="0" err="1" smtClean="0">
                <a:latin typeface="Simplified Arabic" pitchFamily="18" charset="-78"/>
                <a:cs typeface="Simplified Arabic" pitchFamily="18" charset="-78"/>
              </a:rPr>
              <a:t>عترات</a:t>
            </a:r>
            <a:r>
              <a:rPr lang="ar-SA" dirty="0" smtClean="0">
                <a:latin typeface="Simplified Arabic" pitchFamily="18" charset="-78"/>
                <a:cs typeface="Simplified Arabic" pitchFamily="18" charset="-78"/>
              </a:rPr>
              <a:t> متوسطة تم إضعافها بتمريرها عدة مرات على أجنة البيض مثل </a:t>
            </a:r>
            <a:r>
              <a:rPr lang="ar-SA" dirty="0" err="1" smtClean="0">
                <a:latin typeface="Simplified Arabic" pitchFamily="18" charset="-78"/>
                <a:cs typeface="Simplified Arabic" pitchFamily="18" charset="-78"/>
              </a:rPr>
              <a:t>كوماروف</a:t>
            </a:r>
            <a:r>
              <a:rPr lang="ar-SA" dirty="0" smtClean="0">
                <a:latin typeface="Simplified Arabic" pitchFamily="18" charset="-78"/>
                <a:cs typeface="Simplified Arabic" pitchFamily="18" charset="-78"/>
              </a:rPr>
              <a:t>. </a:t>
            </a:r>
          </a:p>
          <a:p>
            <a:r>
              <a:rPr lang="ar-SA" u="sng" dirty="0" err="1" smtClean="0">
                <a:solidFill>
                  <a:srgbClr val="FF0000"/>
                </a:solidFill>
              </a:rPr>
              <a:t>ضعية</a:t>
            </a:r>
            <a:r>
              <a:rPr lang="ar-SA" u="sng" dirty="0" smtClean="0">
                <a:solidFill>
                  <a:srgbClr val="FF0000"/>
                </a:solidFill>
              </a:rPr>
              <a:t> الضراوة</a:t>
            </a:r>
            <a:r>
              <a:rPr lang="ar-SA" dirty="0" smtClean="0"/>
              <a:t>: وهي تسبب أعراض خفيفة تنفسية عند </a:t>
            </a:r>
            <a:r>
              <a:rPr lang="ar-SA" dirty="0" err="1" smtClean="0"/>
              <a:t>الصيصان</a:t>
            </a:r>
            <a:r>
              <a:rPr lang="ar-SA" dirty="0" smtClean="0"/>
              <a:t> ضعيفة المناعة الأمية. وهي </a:t>
            </a:r>
            <a:r>
              <a:rPr lang="ar-SA" dirty="0" err="1" smtClean="0"/>
              <a:t>عزولات</a:t>
            </a:r>
            <a:r>
              <a:rPr lang="ar-SA" dirty="0" smtClean="0"/>
              <a:t> طبيعية تستخدم في التحصين مثل كلون- </a:t>
            </a:r>
            <a:r>
              <a:rPr lang="ar-SA" dirty="0" err="1" smtClean="0"/>
              <a:t>هتشنر</a:t>
            </a:r>
            <a:r>
              <a:rPr lang="ar-SA" dirty="0" smtClean="0"/>
              <a:t> ب1- </a:t>
            </a:r>
            <a:r>
              <a:rPr lang="en-US" dirty="0" smtClean="0"/>
              <a:t>F</a:t>
            </a:r>
            <a:r>
              <a:rPr lang="ar-SA" dirty="0" smtClean="0"/>
              <a:t>- 4</a:t>
            </a:r>
            <a:r>
              <a:rPr lang="en-US" dirty="0" smtClean="0"/>
              <a:t>V</a:t>
            </a:r>
            <a:r>
              <a:rPr lang="ar-SA" dirty="0" smtClean="0"/>
              <a:t>- </a:t>
            </a:r>
            <a:r>
              <a:rPr lang="en-US" dirty="0" smtClean="0"/>
              <a:t>ULSTER</a:t>
            </a:r>
            <a:endParaRPr lang="ar-SA" dirty="0" smtClean="0"/>
          </a:p>
          <a:p>
            <a:endParaRPr lang="ar-SA" dirty="0">
              <a:latin typeface="Simplified Arabic" pitchFamily="18" charset="-78"/>
              <a:cs typeface="Simplified Arabic" pitchFamily="18" charset="-78"/>
            </a:endParaRPr>
          </a:p>
        </p:txBody>
      </p:sp>
    </p:spTree>
  </p:cSld>
  <p:clrMapOvr>
    <a:masterClrMapping/>
  </p:clrMapOvr>
  <p:transition>
    <p:plus/>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lstStyle/>
          <a:p>
            <a:r>
              <a:rPr lang="ar-SA" dirty="0" smtClean="0"/>
              <a:t>التشخيص التفريقي: </a:t>
            </a:r>
            <a:r>
              <a:rPr lang="en-US" dirty="0" smtClean="0"/>
              <a:t>ILT </a:t>
            </a:r>
            <a:r>
              <a:rPr lang="ar-SA" dirty="0" smtClean="0"/>
              <a:t> تتشابه مع </a:t>
            </a:r>
            <a:r>
              <a:rPr lang="en-US" dirty="0" err="1" smtClean="0"/>
              <a:t>ib</a:t>
            </a:r>
            <a:r>
              <a:rPr lang="en-US" dirty="0" smtClean="0"/>
              <a:t> </a:t>
            </a:r>
            <a:endParaRPr lang="ar-SA" dirty="0" smtClean="0"/>
          </a:p>
          <a:p>
            <a:r>
              <a:rPr lang="ar-SA" dirty="0" err="1" smtClean="0"/>
              <a:t>والنيوكاسل</a:t>
            </a:r>
            <a:r>
              <a:rPr lang="ar-SA" dirty="0" smtClean="0"/>
              <a:t> </a:t>
            </a:r>
            <a:r>
              <a:rPr lang="ar-SA" dirty="0" err="1" smtClean="0"/>
              <a:t>والميكوبلاسما</a:t>
            </a:r>
            <a:r>
              <a:rPr lang="ar-SA" dirty="0" smtClean="0"/>
              <a:t> والجدري .</a:t>
            </a:r>
          </a:p>
          <a:p>
            <a:r>
              <a:rPr lang="ar-SA" dirty="0" err="1" smtClean="0"/>
              <a:t>النيوكاسل</a:t>
            </a:r>
            <a:r>
              <a:rPr lang="ar-SA" dirty="0" smtClean="0"/>
              <a:t>: أعراض عصبية وهضمية وتنفسية وتغيرات أعضاء داخلية وتصيب كل </a:t>
            </a:r>
            <a:r>
              <a:rPr lang="ar-SA" dirty="0" err="1" smtClean="0"/>
              <a:t>الألأعمار</a:t>
            </a:r>
            <a:r>
              <a:rPr lang="ar-SA" dirty="0" smtClean="0"/>
              <a:t> ونسبة نفوق مرتفعة </a:t>
            </a:r>
          </a:p>
          <a:p>
            <a:r>
              <a:rPr lang="ar-SA" dirty="0" smtClean="0"/>
              <a:t>والجدر ي: تاريخ الحالة ومشاهدة الحالات لمرضية والصفات التشريحية </a:t>
            </a:r>
          </a:p>
          <a:p>
            <a:r>
              <a:rPr lang="ar-SA" dirty="0" err="1" smtClean="0"/>
              <a:t>والميكوبلاسما</a:t>
            </a:r>
            <a:r>
              <a:rPr lang="ar-SA" dirty="0" smtClean="0"/>
              <a:t>: مرض تنفسي مزمن والأعراض على الأكياس الهوائية.</a:t>
            </a:r>
            <a:endParaRPr lang="ar-SA" dirty="0"/>
          </a:p>
        </p:txBody>
      </p:sp>
      <p:pic>
        <p:nvPicPr>
          <p:cNvPr id="5" name="صورة 4" descr="C:\Users\HP\Desktop\New folder (3)\Screenshot_٢٠٢٣٠٥٣١-١٣٥٨٢٩_Google.jpg"/>
          <p:cNvPicPr/>
          <p:nvPr/>
        </p:nvPicPr>
        <p:blipFill>
          <a:blip r:embed="rId2"/>
          <a:srcRect t="10917" b="55627"/>
          <a:stretch>
            <a:fillRect/>
          </a:stretch>
        </p:blipFill>
        <p:spPr bwMode="auto">
          <a:xfrm>
            <a:off x="500034" y="2357430"/>
            <a:ext cx="3209925" cy="2190750"/>
          </a:xfrm>
          <a:prstGeom prst="rect">
            <a:avLst/>
          </a:prstGeom>
          <a:noFill/>
          <a:ln w="9525">
            <a:noFill/>
            <a:miter lim="800000"/>
            <a:headEnd/>
            <a:tailEnd/>
          </a:ln>
        </p:spPr>
      </p:pic>
      <p:pic>
        <p:nvPicPr>
          <p:cNvPr id="6" name="صورة 5" descr="C:\Users\HP\AppData\Local\Microsoft\Windows\INetCache\Content.Word\٢٠٢٣٠٦٠٤_١٤٥٧٢٨.jpg"/>
          <p:cNvPicPr/>
          <p:nvPr/>
        </p:nvPicPr>
        <p:blipFill>
          <a:blip r:embed="rId3" cstate="print"/>
          <a:srcRect l="19472" r="38218"/>
          <a:stretch>
            <a:fillRect/>
          </a:stretch>
        </p:blipFill>
        <p:spPr bwMode="auto">
          <a:xfrm rot="5400000">
            <a:off x="964383" y="3964783"/>
            <a:ext cx="2000260" cy="3214710"/>
          </a:xfrm>
          <a:prstGeom prst="rect">
            <a:avLst/>
          </a:prstGeom>
          <a:noFill/>
          <a:ln w="9525">
            <a:noFill/>
            <a:miter lim="800000"/>
            <a:headEnd/>
            <a:tailEnd/>
          </a:ln>
        </p:spPr>
      </p:pic>
      <p:pic>
        <p:nvPicPr>
          <p:cNvPr id="7" name="صورة 6" descr="C:\Users\HP\Desktop\New folder (3)\Screenshot_٢٠٢٣٠٥٣١-١٢٠٩٢١_Google.jpg"/>
          <p:cNvPicPr/>
          <p:nvPr/>
        </p:nvPicPr>
        <p:blipFill>
          <a:blip r:embed="rId4"/>
          <a:srcRect l="16208" t="9053" b="60000"/>
          <a:stretch>
            <a:fillRect/>
          </a:stretch>
        </p:blipFill>
        <p:spPr bwMode="auto">
          <a:xfrm>
            <a:off x="571472" y="214290"/>
            <a:ext cx="3286125" cy="2000250"/>
          </a:xfrm>
          <a:prstGeom prst="rect">
            <a:avLst/>
          </a:prstGeom>
          <a:noFill/>
          <a:ln w="9525">
            <a:noFill/>
            <a:miter lim="800000"/>
            <a:headEnd/>
            <a:tailEnd/>
          </a:ln>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7"/>
                                        </p:tgtEl>
                                      </p:cBhvr>
                                    </p:animEffect>
                                    <p:set>
                                      <p:cBhvr>
                                        <p:cTn id="7" dur="1" fill="hold">
                                          <p:stCondLst>
                                            <p:cond delay="1999"/>
                                          </p:stCondLst>
                                        </p:cTn>
                                        <p:tgtEl>
                                          <p:spTgt spid="7"/>
                                        </p:tgtEl>
                                        <p:attrNameLst>
                                          <p:attrName>style.visibility</p:attrName>
                                        </p:attrNameLst>
                                      </p:cBhvr>
                                      <p:to>
                                        <p:strVal val="hidden"/>
                                      </p:to>
                                    </p:set>
                                  </p:childTnLst>
                                </p:cTn>
                              </p:par>
                              <p:par>
                                <p:cTn id="8" presetID="8" presetClass="exit" presetSubtype="16" fill="hold" nodeType="withEffect">
                                  <p:stCondLst>
                                    <p:cond delay="0"/>
                                  </p:stCondLst>
                                  <p:childTnLst>
                                    <p:animEffect transition="out" filter="diamond(in)">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par>
                                <p:cTn id="11" presetID="8" presetClass="exit" presetSubtype="16" fill="hold" nodeType="withEffect">
                                  <p:stCondLst>
                                    <p:cond delay="0"/>
                                  </p:stCondLst>
                                  <p:childTnLst>
                                    <p:animEffect transition="out" filter="diamond(in)">
                                      <p:cBhvr>
                                        <p:cTn id="12" dur="2000"/>
                                        <p:tgtEl>
                                          <p:spTgt spid="6"/>
                                        </p:tgtEl>
                                      </p:cBhvr>
                                    </p:animEffect>
                                    <p:set>
                                      <p:cBhvr>
                                        <p:cTn id="13"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p:txBody>
          <a:bodyPr/>
          <a:lstStyle/>
          <a:p>
            <a:r>
              <a:rPr lang="ar-SA" dirty="0" err="1" smtClean="0"/>
              <a:t>اللقاحات</a:t>
            </a:r>
            <a:r>
              <a:rPr lang="ar-SA" dirty="0" smtClean="0"/>
              <a:t>: حية مضاعفة بالتقطير بالعين أو الشرب أو الأنف بعمر 8-12 أسبوع وتعطي مناعة من 6- 12 شهر </a:t>
            </a:r>
            <a:endParaRPr lang="ar-SA" dirty="0"/>
          </a:p>
        </p:txBody>
      </p:sp>
      <p:pic>
        <p:nvPicPr>
          <p:cNvPr id="18434" name="Picture 2"/>
          <p:cNvPicPr>
            <a:picLocks noChangeAspect="1" noChangeArrowheads="1"/>
          </p:cNvPicPr>
          <p:nvPr/>
        </p:nvPicPr>
        <p:blipFill>
          <a:blip r:embed="rId2"/>
          <a:srcRect/>
          <a:stretch>
            <a:fillRect/>
          </a:stretch>
        </p:blipFill>
        <p:spPr bwMode="auto">
          <a:xfrm>
            <a:off x="285720" y="357166"/>
            <a:ext cx="3564802" cy="3500438"/>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285720" y="4071942"/>
            <a:ext cx="6858000" cy="2428875"/>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71472" y="500042"/>
            <a:ext cx="8229600" cy="1143000"/>
          </a:xfrm>
        </p:spPr>
        <p:txBody>
          <a:bodyPr/>
          <a:lstStyle/>
          <a:p>
            <a:pPr algn="r"/>
            <a:r>
              <a:rPr lang="ar-SA" b="1" u="sng" dirty="0" smtClean="0">
                <a:solidFill>
                  <a:srgbClr val="FF0000"/>
                </a:solidFill>
              </a:rPr>
              <a:t>مرض </a:t>
            </a:r>
            <a:r>
              <a:rPr lang="ar-SA" b="1" u="sng" dirty="0" err="1" smtClean="0">
                <a:solidFill>
                  <a:srgbClr val="FF0000"/>
                </a:solidFill>
              </a:rPr>
              <a:t>الجمبورو</a:t>
            </a:r>
            <a:r>
              <a:rPr lang="ar-SA" b="1" u="sng" dirty="0" smtClean="0">
                <a:solidFill>
                  <a:srgbClr val="FF0000"/>
                </a:solidFill>
              </a:rPr>
              <a:t>: </a:t>
            </a:r>
            <a:r>
              <a:rPr lang="en-US" b="1" u="sng" dirty="0" smtClean="0">
                <a:solidFill>
                  <a:srgbClr val="FF0000"/>
                </a:solidFill>
              </a:rPr>
              <a:t>GD</a:t>
            </a:r>
            <a:r>
              <a:rPr lang="ar-SA" b="1" u="sng" dirty="0" smtClean="0">
                <a:solidFill>
                  <a:srgbClr val="FF0000"/>
                </a:solidFill>
              </a:rPr>
              <a:t>- </a:t>
            </a:r>
            <a:r>
              <a:rPr lang="en-US" b="1" u="sng" dirty="0" smtClean="0">
                <a:solidFill>
                  <a:srgbClr val="FF0000"/>
                </a:solidFill>
              </a:rPr>
              <a:t>IBD</a:t>
            </a:r>
            <a:endParaRPr lang="ar-SA" b="1" u="sng" dirty="0">
              <a:solidFill>
                <a:srgbClr val="FF0000"/>
              </a:solidFill>
            </a:endParaRPr>
          </a:p>
        </p:txBody>
      </p:sp>
      <p:sp>
        <p:nvSpPr>
          <p:cNvPr id="3" name="عنصر نائب للمحتوى 2"/>
          <p:cNvSpPr>
            <a:spLocks noGrp="1"/>
          </p:cNvSpPr>
          <p:nvPr>
            <p:ph idx="1"/>
          </p:nvPr>
        </p:nvSpPr>
        <p:spPr>
          <a:xfrm>
            <a:off x="2928926" y="1935480"/>
            <a:ext cx="5757874" cy="4389120"/>
          </a:xfrm>
        </p:spPr>
        <p:txBody>
          <a:bodyPr>
            <a:normAutofit fontScale="85000" lnSpcReduction="20000"/>
          </a:bodyPr>
          <a:lstStyle/>
          <a:p>
            <a:pPr algn="justLow"/>
            <a:r>
              <a:rPr lang="ar-SA" dirty="0" smtClean="0"/>
              <a:t>مرض فيروسي شديد </a:t>
            </a:r>
            <a:r>
              <a:rPr lang="ar-SA" dirty="0" err="1" smtClean="0"/>
              <a:t>السراية</a:t>
            </a:r>
            <a:r>
              <a:rPr lang="ar-SA" dirty="0" smtClean="0"/>
              <a:t> ، يصيب الدجاج بعمر من 3- 6 أسابيع </a:t>
            </a:r>
            <a:r>
              <a:rPr lang="ar-SA" dirty="0" err="1" smtClean="0"/>
              <a:t>م</a:t>
            </a:r>
            <a:endParaRPr lang="ar-SA" dirty="0" smtClean="0"/>
          </a:p>
          <a:p>
            <a:pPr algn="justLow"/>
            <a:r>
              <a:rPr lang="ar-SA" dirty="0" smtClean="0"/>
              <a:t>محدثاً تثبيط مناعي  وخاصة في الخلايا اللمفاوية في جراب </a:t>
            </a:r>
            <a:r>
              <a:rPr lang="ar-SA" dirty="0" err="1" smtClean="0"/>
              <a:t>فابريشيوص</a:t>
            </a:r>
            <a:r>
              <a:rPr lang="ar-SA" dirty="0" smtClean="0"/>
              <a:t> ، مع </a:t>
            </a:r>
            <a:r>
              <a:rPr lang="ar-SA" dirty="0" err="1" smtClean="0"/>
              <a:t>تأخ</a:t>
            </a:r>
            <a:r>
              <a:rPr lang="ar-SA" dirty="0" smtClean="0"/>
              <a:t> نمو ونفوق معتدل.</a:t>
            </a:r>
          </a:p>
          <a:p>
            <a:r>
              <a:rPr lang="ar-SA" dirty="0" smtClean="0"/>
              <a:t>ا</a:t>
            </a:r>
            <a:r>
              <a:rPr lang="ar-SA" dirty="0" smtClean="0">
                <a:solidFill>
                  <a:srgbClr val="FF0000"/>
                </a:solidFill>
              </a:rPr>
              <a:t>لمسبب</a:t>
            </a:r>
            <a:r>
              <a:rPr lang="ar-SA" dirty="0" smtClean="0"/>
              <a:t>: فيروس ممن عائلة </a:t>
            </a:r>
            <a:r>
              <a:rPr lang="ar-SA" dirty="0" err="1" smtClean="0"/>
              <a:t>البرنا</a:t>
            </a:r>
            <a:r>
              <a:rPr lang="ar-SA" dirty="0" smtClean="0"/>
              <a:t> فيرس جنس </a:t>
            </a:r>
            <a:r>
              <a:rPr lang="ar-SA" dirty="0" err="1" smtClean="0"/>
              <a:t>بيرنا</a:t>
            </a:r>
            <a:r>
              <a:rPr lang="ar-SA" dirty="0" smtClean="0"/>
              <a:t> وهي فيروسات تحتوي على </a:t>
            </a:r>
            <a:r>
              <a:rPr lang="en-US" dirty="0" smtClean="0"/>
              <a:t>RNA</a:t>
            </a:r>
            <a:r>
              <a:rPr lang="ar-SA" dirty="0" smtClean="0"/>
              <a:t> مضاعف غير مغلف (مقاوم للايتر والكلوروفورم ويبقى في الحظائر من 4-5 أشهر. </a:t>
            </a:r>
          </a:p>
          <a:p>
            <a:r>
              <a:rPr lang="ar-SA" dirty="0" smtClean="0"/>
              <a:t>ويوجد له نمطان مصليان: 1- النمط المصلي الأول المسبب للتثبيط </a:t>
            </a:r>
            <a:r>
              <a:rPr lang="ar-SA" dirty="0" err="1" smtClean="0"/>
              <a:t>والامراضية</a:t>
            </a:r>
            <a:r>
              <a:rPr lang="ar-SA" dirty="0" smtClean="0"/>
              <a:t> الشديدة ويضم </a:t>
            </a:r>
            <a:r>
              <a:rPr lang="ar-SA" dirty="0" err="1" smtClean="0"/>
              <a:t>ذراري</a:t>
            </a:r>
            <a:r>
              <a:rPr lang="ar-SA" dirty="0" smtClean="0"/>
              <a:t> كلاسيكية وشديدة </a:t>
            </a:r>
            <a:r>
              <a:rPr lang="ar-SA" dirty="0" err="1" smtClean="0"/>
              <a:t>الامراضية</a:t>
            </a:r>
            <a:r>
              <a:rPr lang="ar-SA" dirty="0" smtClean="0"/>
              <a:t>.</a:t>
            </a:r>
          </a:p>
          <a:p>
            <a:r>
              <a:rPr lang="ar-SA" dirty="0" smtClean="0"/>
              <a:t>2- النمط المصلي الثاني: ويضم </a:t>
            </a:r>
            <a:r>
              <a:rPr lang="ar-SA" dirty="0" err="1" smtClean="0"/>
              <a:t>ذراري</a:t>
            </a:r>
            <a:r>
              <a:rPr lang="ar-SA" dirty="0" smtClean="0"/>
              <a:t> عزلت من البط </a:t>
            </a:r>
            <a:r>
              <a:rPr lang="ar-SA" dirty="0" err="1" smtClean="0"/>
              <a:t>والحبش</a:t>
            </a:r>
            <a:r>
              <a:rPr lang="ar-SA" dirty="0" smtClean="0"/>
              <a:t> والدجاج دون أعراض .</a:t>
            </a:r>
          </a:p>
          <a:p>
            <a:r>
              <a:rPr lang="ar-SA" dirty="0" smtClean="0"/>
              <a:t>- </a:t>
            </a:r>
            <a:r>
              <a:rPr lang="ar-SA" dirty="0" err="1" smtClean="0"/>
              <a:t>تحتلف</a:t>
            </a:r>
            <a:r>
              <a:rPr lang="ar-SA" dirty="0" smtClean="0"/>
              <a:t> لأنماط المصلية في بنية </a:t>
            </a:r>
            <a:r>
              <a:rPr lang="ar-SA" dirty="0" err="1" smtClean="0"/>
              <a:t>المستضد</a:t>
            </a:r>
            <a:r>
              <a:rPr lang="ar-SA" dirty="0" smtClean="0"/>
              <a:t> ويوجد علاقة </a:t>
            </a:r>
            <a:r>
              <a:rPr lang="ar-SA" dirty="0" err="1" smtClean="0"/>
              <a:t>تصالبية</a:t>
            </a:r>
            <a:r>
              <a:rPr lang="ar-SA" dirty="0" smtClean="0"/>
              <a:t> بينها بنسبة 30% أي  أن الفيروسات المعزولة من </a:t>
            </a:r>
            <a:r>
              <a:rPr lang="ar-SA" dirty="0" err="1" smtClean="0"/>
              <a:t>الذراري</a:t>
            </a:r>
            <a:r>
              <a:rPr lang="ar-SA" dirty="0" smtClean="0"/>
              <a:t> الكلاسيكية تحمي من </a:t>
            </a:r>
            <a:r>
              <a:rPr lang="ar-SA" dirty="0" err="1" smtClean="0"/>
              <a:t>العترة</a:t>
            </a:r>
            <a:r>
              <a:rPr lang="ar-SA" dirty="0" smtClean="0"/>
              <a:t> المتغايرة.</a:t>
            </a:r>
            <a:endParaRPr lang="ar-SA" dirty="0"/>
          </a:p>
        </p:txBody>
      </p:sp>
      <p:pic>
        <p:nvPicPr>
          <p:cNvPr id="5123" name="Picture 3"/>
          <p:cNvPicPr>
            <a:picLocks noChangeAspect="1" noChangeArrowheads="1"/>
          </p:cNvPicPr>
          <p:nvPr/>
        </p:nvPicPr>
        <p:blipFill>
          <a:blip r:embed="rId2"/>
          <a:srcRect/>
          <a:stretch>
            <a:fillRect/>
          </a:stretch>
        </p:blipFill>
        <p:spPr bwMode="auto">
          <a:xfrm>
            <a:off x="0" y="1357298"/>
            <a:ext cx="2830405" cy="3786214"/>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1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785794"/>
            <a:ext cx="5111750" cy="5462606"/>
          </a:xfrm>
        </p:spPr>
        <p:txBody>
          <a:bodyPr/>
          <a:lstStyle/>
          <a:p>
            <a:pPr algn="justLow"/>
            <a:r>
              <a:rPr lang="ar-SA" dirty="0" smtClean="0">
                <a:solidFill>
                  <a:srgbClr val="FF0000"/>
                </a:solidFill>
              </a:rPr>
              <a:t>طرق انتقال </a:t>
            </a:r>
            <a:r>
              <a:rPr lang="ar-SA" dirty="0" err="1" smtClean="0">
                <a:solidFill>
                  <a:srgbClr val="FF0000"/>
                </a:solidFill>
              </a:rPr>
              <a:t>الجمبور</a:t>
            </a:r>
            <a:r>
              <a:rPr lang="ar-SA" dirty="0" smtClean="0"/>
              <a:t>: بالتماس المباشر والاحتكاك والمخالطة وأدوات النقل والعربات والتجهيزات  والماء والعلف والحشرات والديدان والذباب والقوارض </a:t>
            </a:r>
            <a:r>
              <a:rPr lang="ar-SA" dirty="0" err="1" smtClean="0"/>
              <a:t>والانسان</a:t>
            </a:r>
            <a:r>
              <a:rPr lang="ar-SA" dirty="0" smtClean="0"/>
              <a:t> والطيور الطليقة.</a:t>
            </a:r>
          </a:p>
          <a:p>
            <a:pPr algn="justLow"/>
            <a:r>
              <a:rPr lang="ar-SA" dirty="0" smtClean="0"/>
              <a:t>لا يوجد إثبات لعدوى عمودية والطيور الشافية لا تنقل </a:t>
            </a:r>
            <a:r>
              <a:rPr lang="ar-SA" dirty="0" err="1" smtClean="0"/>
              <a:t>الحمات</a:t>
            </a:r>
            <a:r>
              <a:rPr lang="ar-SA" dirty="0" smtClean="0"/>
              <a:t>.</a:t>
            </a:r>
            <a:endParaRPr lang="ar-SA" dirty="0"/>
          </a:p>
        </p:txBody>
      </p:sp>
      <p:pic>
        <p:nvPicPr>
          <p:cNvPr id="1026" name="Picture 2"/>
          <p:cNvPicPr>
            <a:picLocks noChangeAspect="1" noChangeArrowheads="1"/>
          </p:cNvPicPr>
          <p:nvPr/>
        </p:nvPicPr>
        <p:blipFill>
          <a:blip r:embed="rId2"/>
          <a:srcRect/>
          <a:stretch>
            <a:fillRect/>
          </a:stretch>
        </p:blipFill>
        <p:spPr bwMode="auto">
          <a:xfrm>
            <a:off x="428596" y="428604"/>
            <a:ext cx="3071834" cy="5429288"/>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ox(i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785794"/>
            <a:ext cx="8229600" cy="1143000"/>
          </a:xfrm>
        </p:spPr>
        <p:txBody>
          <a:bodyPr>
            <a:normAutofit fontScale="90000"/>
          </a:bodyPr>
          <a:lstStyle/>
          <a:p>
            <a:pPr algn="r"/>
            <a:r>
              <a:rPr lang="ar-SA" sz="3100" b="1" dirty="0" smtClean="0"/>
              <a:t>الأعراض: </a:t>
            </a:r>
            <a:br>
              <a:rPr lang="ar-SA" sz="3100" b="1" dirty="0" smtClean="0"/>
            </a:br>
            <a:r>
              <a:rPr lang="ar-SA" sz="3100" b="1" dirty="0" smtClean="0"/>
              <a:t>فترة الحضانة 2-3 أيام وتظهر لتغيرات في جراب </a:t>
            </a:r>
            <a:r>
              <a:rPr lang="ar-SA" sz="3100" b="1" dirty="0" err="1" smtClean="0"/>
              <a:t>فتبريشيوص</a:t>
            </a:r>
            <a:r>
              <a:rPr lang="ar-SA" sz="3100" b="1" dirty="0" smtClean="0"/>
              <a:t> خلال 24 ساعة. </a:t>
            </a:r>
            <a:r>
              <a:rPr lang="ar-SA" sz="5400" b="1" dirty="0" smtClean="0"/>
              <a:t>و</a:t>
            </a:r>
            <a:r>
              <a:rPr lang="ar-SA" sz="3100" b="1" dirty="0" smtClean="0"/>
              <a:t>بعد </a:t>
            </a:r>
            <a:endParaRPr lang="ar-SA" sz="3100" dirty="0"/>
          </a:p>
        </p:txBody>
      </p:sp>
      <p:sp>
        <p:nvSpPr>
          <p:cNvPr id="4" name="عنصر نائب للمحتوى 3"/>
          <p:cNvSpPr>
            <a:spLocks noGrp="1"/>
          </p:cNvSpPr>
          <p:nvPr>
            <p:ph sz="half" idx="2"/>
          </p:nvPr>
        </p:nvSpPr>
        <p:spPr/>
        <p:txBody>
          <a:bodyPr>
            <a:normAutofit lnSpcReduction="10000"/>
          </a:bodyPr>
          <a:lstStyle/>
          <a:p>
            <a:r>
              <a:rPr lang="ar-SA" dirty="0" smtClean="0"/>
              <a:t>3 أيام تظهر الأعراض  وتبلغ ذروتها في اليومين الخامس والسادس لتختفي نهائياً في اليومين الثامن والتاسع والأعراض التي تظهر هي: </a:t>
            </a:r>
          </a:p>
          <a:p>
            <a:r>
              <a:rPr lang="ar-SA" dirty="0" smtClean="0"/>
              <a:t>1- نقر المجمع </a:t>
            </a:r>
            <a:r>
              <a:rPr lang="en-US" dirty="0" smtClean="0"/>
              <a:t>VENT PICKING</a:t>
            </a:r>
            <a:r>
              <a:rPr lang="ar-SA" dirty="0" smtClean="0"/>
              <a:t> مع وجود اتساخ في المجمع بسبب </a:t>
            </a:r>
            <a:r>
              <a:rPr lang="ar-SA" dirty="0" err="1" smtClean="0"/>
              <a:t>الاسهال</a:t>
            </a:r>
            <a:r>
              <a:rPr lang="ar-SA" dirty="0" smtClean="0"/>
              <a:t> الملتصق مع الريش .</a:t>
            </a:r>
          </a:p>
          <a:p>
            <a:r>
              <a:rPr lang="ar-SA" dirty="0" smtClean="0"/>
              <a:t>2-أعراض عامة </a:t>
            </a:r>
          </a:p>
          <a:p>
            <a:r>
              <a:rPr lang="ar-SA" dirty="0" smtClean="0"/>
              <a:t>3-يرقد الطائر وينكمش رأسه مع </a:t>
            </a:r>
            <a:r>
              <a:rPr lang="ar-SA" dirty="0" err="1" smtClean="0"/>
              <a:t>رجفان</a:t>
            </a:r>
            <a:r>
              <a:rPr lang="ar-SA" dirty="0" smtClean="0"/>
              <a:t> وعدم القدرة على الحركة ثم يغلق عينيه وينفق.</a:t>
            </a:r>
            <a:endParaRPr lang="ar-SA" dirty="0"/>
          </a:p>
        </p:txBody>
      </p:sp>
      <p:pic>
        <p:nvPicPr>
          <p:cNvPr id="2050" name="Picture 2"/>
          <p:cNvPicPr>
            <a:picLocks noGrp="1" noChangeAspect="1" noChangeArrowheads="1"/>
          </p:cNvPicPr>
          <p:nvPr>
            <p:ph sz="half" idx="1"/>
          </p:nvPr>
        </p:nvPicPr>
        <p:blipFill>
          <a:blip r:embed="rId2"/>
          <a:srcRect/>
          <a:stretch>
            <a:fillRect/>
          </a:stretch>
        </p:blipFill>
        <p:spPr bwMode="auto">
          <a:xfrm>
            <a:off x="1785918" y="2143116"/>
            <a:ext cx="2245405" cy="2073083"/>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54865" t="58926" r="17181" b="15138"/>
          <a:stretch>
            <a:fillRect/>
          </a:stretch>
        </p:blipFill>
        <p:spPr bwMode="auto">
          <a:xfrm>
            <a:off x="285720" y="4214818"/>
            <a:ext cx="2357454" cy="2357454"/>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2050"/>
                                        </p:tgtEl>
                                      </p:cBhvr>
                                    </p:animEffect>
                                    <p:set>
                                      <p:cBhvr>
                                        <p:cTn id="7" dur="1" fill="hold">
                                          <p:stCondLst>
                                            <p:cond delay="1999"/>
                                          </p:stCondLst>
                                        </p:cTn>
                                        <p:tgtEl>
                                          <p:spTgt spid="205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nodeType="clickEffect">
                                  <p:stCondLst>
                                    <p:cond delay="0"/>
                                  </p:stCondLst>
                                  <p:childTnLst>
                                    <p:animRot by="21600000">
                                      <p:cBhvr>
                                        <p:cTn id="11" dur="2000" fill="hold"/>
                                        <p:tgtEl>
                                          <p:spTgt spid="20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714356"/>
            <a:ext cx="5111750" cy="5534044"/>
          </a:xfrm>
        </p:spPr>
        <p:txBody>
          <a:bodyPr>
            <a:normAutofit fontScale="85000" lnSpcReduction="20000"/>
          </a:bodyPr>
          <a:lstStyle/>
          <a:p>
            <a:r>
              <a:rPr lang="ar-SA" sz="6200" b="1" dirty="0" smtClean="0">
                <a:solidFill>
                  <a:srgbClr val="FF0000"/>
                </a:solidFill>
              </a:rPr>
              <a:t>الصفة التشريحية</a:t>
            </a:r>
            <a:r>
              <a:rPr lang="ar-SA" sz="6200" b="1" dirty="0" smtClean="0"/>
              <a:t>: </a:t>
            </a:r>
          </a:p>
          <a:p>
            <a:pPr algn="justLow"/>
            <a:r>
              <a:rPr lang="ar-SA" dirty="0" smtClean="0"/>
              <a:t>- </a:t>
            </a:r>
            <a:r>
              <a:rPr lang="ar-SA" dirty="0" err="1" smtClean="0"/>
              <a:t>دكانة</a:t>
            </a:r>
            <a:r>
              <a:rPr lang="ar-SA" dirty="0" smtClean="0"/>
              <a:t> لون العضلات مع نزيف. </a:t>
            </a:r>
          </a:p>
          <a:p>
            <a:pPr algn="justLow"/>
            <a:r>
              <a:rPr lang="ar-SA" dirty="0" smtClean="0"/>
              <a:t>نزف عند قاعدة القلب والأمعاء نازفة فيها مواد مخاطية </a:t>
            </a:r>
            <a:r>
              <a:rPr lang="ar-SA" dirty="0" err="1" smtClean="0"/>
              <a:t>مدممة</a:t>
            </a:r>
            <a:r>
              <a:rPr lang="ar-SA" dirty="0" smtClean="0"/>
              <a:t>.</a:t>
            </a:r>
          </a:p>
          <a:p>
            <a:pPr algn="justLow"/>
            <a:r>
              <a:rPr lang="ar-SA" dirty="0" smtClean="0"/>
              <a:t>تتأذى الكليتان وتبهت </a:t>
            </a:r>
            <a:r>
              <a:rPr lang="ar-SA" dirty="0" err="1" smtClean="0"/>
              <a:t>وتمتلىء</a:t>
            </a:r>
            <a:r>
              <a:rPr lang="ar-SA" dirty="0" smtClean="0"/>
              <a:t> الحالبان بأملاح </a:t>
            </a:r>
            <a:r>
              <a:rPr lang="ar-SA" dirty="0" err="1" smtClean="0"/>
              <a:t>اليوريا</a:t>
            </a:r>
            <a:r>
              <a:rPr lang="ar-SA" dirty="0" smtClean="0"/>
              <a:t> البيضاء. وتتضخم بشكل كبير في </a:t>
            </a:r>
            <a:r>
              <a:rPr lang="ar-SA" dirty="0" err="1" smtClean="0"/>
              <a:t>الاصابات</a:t>
            </a:r>
            <a:r>
              <a:rPr lang="ar-SA" dirty="0" smtClean="0"/>
              <a:t> المتقدمة وبعد نفوق الطير .</a:t>
            </a:r>
          </a:p>
          <a:p>
            <a:pPr algn="justLow"/>
            <a:r>
              <a:rPr lang="ar-SA" dirty="0" smtClean="0"/>
              <a:t>التهاب وتضخم جراب </a:t>
            </a:r>
            <a:r>
              <a:rPr lang="ar-SA" dirty="0" err="1" smtClean="0"/>
              <a:t>فابريشيوص</a:t>
            </a:r>
            <a:r>
              <a:rPr lang="ar-SA" dirty="0" smtClean="0"/>
              <a:t> على شكل تضخم التهابي ( احتقان وتوذم) حيث يشاهد نضح هلامي أصفر اللون على السطح المصلي مع وضوح التخطيط الطولي على الطبقة الخارجية واللون يختلف من الأبيض إلى الكريمي. مع تضخم الطحال ووجود بقع </a:t>
            </a:r>
            <a:r>
              <a:rPr lang="ar-SA" dirty="0" err="1" smtClean="0"/>
              <a:t>تنكرزية</a:t>
            </a:r>
            <a:r>
              <a:rPr lang="ar-SA" dirty="0" smtClean="0"/>
              <a:t> منتظمة عليه , </a:t>
            </a:r>
          </a:p>
          <a:p>
            <a:pPr algn="justLow"/>
            <a:r>
              <a:rPr lang="ar-SA" dirty="0" smtClean="0"/>
              <a:t>نزيف  بين المعدة </a:t>
            </a:r>
            <a:r>
              <a:rPr lang="ar-SA" dirty="0" err="1" smtClean="0"/>
              <a:t>الغدية</a:t>
            </a:r>
            <a:r>
              <a:rPr lang="ar-SA" dirty="0" smtClean="0"/>
              <a:t> والعضلية بشكل شريط داكن أو </a:t>
            </a:r>
            <a:r>
              <a:rPr lang="ar-SA" dirty="0" err="1" smtClean="0"/>
              <a:t>مزرق</a:t>
            </a:r>
            <a:r>
              <a:rPr lang="ar-SA" dirty="0" smtClean="0"/>
              <a:t>.</a:t>
            </a:r>
          </a:p>
          <a:p>
            <a:endParaRPr lang="ar-SA" dirty="0"/>
          </a:p>
        </p:txBody>
      </p:sp>
      <p:pic>
        <p:nvPicPr>
          <p:cNvPr id="3074" name="Picture 2"/>
          <p:cNvPicPr>
            <a:picLocks noChangeAspect="1" noChangeArrowheads="1"/>
          </p:cNvPicPr>
          <p:nvPr/>
        </p:nvPicPr>
        <p:blipFill>
          <a:blip r:embed="rId2"/>
          <a:srcRect/>
          <a:stretch>
            <a:fillRect/>
          </a:stretch>
        </p:blipFill>
        <p:spPr bwMode="auto">
          <a:xfrm>
            <a:off x="357158" y="500042"/>
            <a:ext cx="3213091" cy="5715040"/>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a:p>
        </p:txBody>
      </p:sp>
      <p:pic>
        <p:nvPicPr>
          <p:cNvPr id="4098" name="Picture 2"/>
          <p:cNvPicPr>
            <a:picLocks noGrp="1" noChangeAspect="1" noChangeArrowheads="1"/>
          </p:cNvPicPr>
          <p:nvPr>
            <p:ph sz="half" idx="1"/>
          </p:nvPr>
        </p:nvPicPr>
        <p:blipFill>
          <a:blip r:embed="rId2"/>
          <a:srcRect/>
          <a:stretch>
            <a:fillRect/>
          </a:stretch>
        </p:blipFill>
        <p:spPr bwMode="auto">
          <a:xfrm>
            <a:off x="928662" y="1000108"/>
            <a:ext cx="7215238" cy="5286412"/>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4098"/>
                                        </p:tgtEl>
                                      </p:cBhvr>
                                    </p:animEffect>
                                    <p:set>
                                      <p:cBhvr>
                                        <p:cTn id="7" dur="1" fill="hold">
                                          <p:stCondLst>
                                            <p:cond delay="499"/>
                                          </p:stCondLst>
                                        </p:cTn>
                                        <p:tgtEl>
                                          <p:spTgt spid="409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1142984"/>
            <a:ext cx="5111750" cy="5105416"/>
          </a:xfrm>
        </p:spPr>
        <p:txBody>
          <a:bodyPr/>
          <a:lstStyle/>
          <a:p>
            <a:r>
              <a:rPr lang="ar-SA" dirty="0" err="1" smtClean="0">
                <a:solidFill>
                  <a:srgbClr val="FF0000"/>
                </a:solidFill>
              </a:rPr>
              <a:t>اللقاحات</a:t>
            </a:r>
            <a:r>
              <a:rPr lang="ar-SA" dirty="0" smtClean="0">
                <a:solidFill>
                  <a:srgbClr val="FF0000"/>
                </a:solidFill>
              </a:rPr>
              <a:t>( </a:t>
            </a:r>
            <a:r>
              <a:rPr lang="ar-SA" dirty="0" err="1" smtClean="0">
                <a:solidFill>
                  <a:srgbClr val="FF0000"/>
                </a:solidFill>
              </a:rPr>
              <a:t>لقاحات</a:t>
            </a:r>
            <a:r>
              <a:rPr lang="ar-SA" dirty="0" smtClean="0">
                <a:solidFill>
                  <a:srgbClr val="FF0000"/>
                </a:solidFill>
              </a:rPr>
              <a:t> </a:t>
            </a:r>
            <a:r>
              <a:rPr lang="ar-SA" dirty="0" err="1" smtClean="0">
                <a:solidFill>
                  <a:srgbClr val="FF0000"/>
                </a:solidFill>
              </a:rPr>
              <a:t>الجمبورو</a:t>
            </a:r>
            <a:r>
              <a:rPr lang="ar-SA" dirty="0" smtClean="0">
                <a:solidFill>
                  <a:srgbClr val="FF0000"/>
                </a:solidFill>
              </a:rPr>
              <a:t>): </a:t>
            </a:r>
          </a:p>
          <a:p>
            <a:pPr algn="justLow"/>
            <a:r>
              <a:rPr lang="ar-SA" dirty="0" err="1" smtClean="0">
                <a:solidFill>
                  <a:srgbClr val="FF0000"/>
                </a:solidFill>
              </a:rPr>
              <a:t>لقاحات</a:t>
            </a:r>
            <a:r>
              <a:rPr lang="ar-SA" dirty="0" smtClean="0">
                <a:solidFill>
                  <a:srgbClr val="FF0000"/>
                </a:solidFill>
              </a:rPr>
              <a:t> حية أو معطلة.</a:t>
            </a:r>
          </a:p>
          <a:p>
            <a:pPr algn="justLow"/>
            <a:r>
              <a:rPr lang="ar-SA" dirty="0" err="1" smtClean="0"/>
              <a:t>اللقاحات</a:t>
            </a:r>
            <a:r>
              <a:rPr lang="ar-SA" dirty="0" smtClean="0"/>
              <a:t> الحية هي </a:t>
            </a:r>
            <a:r>
              <a:rPr lang="ar-SA" dirty="0" err="1" smtClean="0"/>
              <a:t>لقاحات</a:t>
            </a:r>
            <a:r>
              <a:rPr lang="ar-SA" dirty="0" smtClean="0"/>
              <a:t> حية تم إضعافها بالحقن بأجنة البيض أو </a:t>
            </a:r>
            <a:r>
              <a:rPr lang="ar-SA" dirty="0" err="1" smtClean="0"/>
              <a:t>المزرع</a:t>
            </a:r>
            <a:r>
              <a:rPr lang="ar-SA" dirty="0" smtClean="0"/>
              <a:t> لخلوية . وتعطى بالشرب أو الرش أو التقطير بالعين وهي: </a:t>
            </a:r>
          </a:p>
          <a:p>
            <a:pPr algn="justLow"/>
            <a:r>
              <a:rPr lang="ar-SA" dirty="0" smtClean="0"/>
              <a:t>1- </a:t>
            </a:r>
            <a:r>
              <a:rPr lang="ar-SA" dirty="0" err="1" smtClean="0"/>
              <a:t>لقاحات</a:t>
            </a:r>
            <a:r>
              <a:rPr lang="ar-SA" dirty="0" smtClean="0"/>
              <a:t> حية ضعيفة الضراوة: تعطي كجرعة أولى ولكل الأعمار وبكل الطرق وهي لا تسبب تثبيط مناعي – ولا تسبب ظهور المرض – تسبب رد فل مناعي بسيط- لا تستطيع اختراق المناعة الأمية القوية.</a:t>
            </a:r>
            <a:endParaRPr lang="ar-SA" dirty="0"/>
          </a:p>
        </p:txBody>
      </p:sp>
      <p:pic>
        <p:nvPicPr>
          <p:cNvPr id="6146" name="Picture 2"/>
          <p:cNvPicPr>
            <a:picLocks noChangeAspect="1" noChangeArrowheads="1"/>
          </p:cNvPicPr>
          <p:nvPr/>
        </p:nvPicPr>
        <p:blipFill>
          <a:blip r:embed="rId2" cstate="print"/>
          <a:srcRect/>
          <a:stretch>
            <a:fillRect/>
          </a:stretch>
        </p:blipFill>
        <p:spPr bwMode="auto">
          <a:xfrm>
            <a:off x="928662" y="714356"/>
            <a:ext cx="1641453" cy="2847465"/>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6146"/>
                                        </p:tgtEl>
                                      </p:cBhvr>
                                    </p:animEffect>
                                    <p:set>
                                      <p:cBhvr>
                                        <p:cTn id="7" dur="1" fill="hold">
                                          <p:stCondLst>
                                            <p:cond delay="499"/>
                                          </p:stCondLst>
                                        </p:cTn>
                                        <p:tgtEl>
                                          <p:spTgt spid="61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نص 2"/>
          <p:cNvSpPr>
            <a:spLocks noGrp="1"/>
          </p:cNvSpPr>
          <p:nvPr>
            <p:ph type="body" idx="2"/>
          </p:nvPr>
        </p:nvSpPr>
        <p:spPr/>
        <p:txBody>
          <a:bodyPr/>
          <a:lstStyle/>
          <a:p>
            <a:endParaRPr lang="ar-SA" dirty="0"/>
          </a:p>
        </p:txBody>
      </p:sp>
      <p:sp>
        <p:nvSpPr>
          <p:cNvPr id="4" name="عنصر نائب للمحتوى 3"/>
          <p:cNvSpPr>
            <a:spLocks noGrp="1"/>
          </p:cNvSpPr>
          <p:nvPr>
            <p:ph sz="half" idx="1"/>
          </p:nvPr>
        </p:nvSpPr>
        <p:spPr>
          <a:xfrm>
            <a:off x="3575050" y="928670"/>
            <a:ext cx="5111750" cy="5319730"/>
          </a:xfrm>
        </p:spPr>
        <p:txBody>
          <a:bodyPr>
            <a:normAutofit lnSpcReduction="10000"/>
          </a:bodyPr>
          <a:lstStyle/>
          <a:p>
            <a:pPr algn="justLow"/>
            <a:r>
              <a:rPr lang="ar-SA" dirty="0" smtClean="0"/>
              <a:t>2- </a:t>
            </a:r>
            <a:r>
              <a:rPr lang="ar-SA" b="1" dirty="0" err="1" smtClean="0"/>
              <a:t>لقاحات</a:t>
            </a:r>
            <a:r>
              <a:rPr lang="ar-SA" b="1" dirty="0" smtClean="0"/>
              <a:t> حية متوسطة الضراوة</a:t>
            </a:r>
            <a:r>
              <a:rPr lang="ar-SA" dirty="0" smtClean="0"/>
              <a:t>: هي </a:t>
            </a:r>
            <a:r>
              <a:rPr lang="ar-SA" dirty="0" err="1" smtClean="0"/>
              <a:t>لقاحات</a:t>
            </a:r>
            <a:r>
              <a:rPr lang="ar-SA" dirty="0" smtClean="0"/>
              <a:t> تسبب </a:t>
            </a:r>
            <a:r>
              <a:rPr lang="ar-SA" dirty="0" err="1" smtClean="0"/>
              <a:t>إمراضية</a:t>
            </a:r>
            <a:r>
              <a:rPr lang="ar-SA" dirty="0" smtClean="0"/>
              <a:t> متوسطة –تخترق المناعة الأمية المنخفضة إلى المتوسطة – تسبب تحفيز مناعي أكثر من السابق – وتسبب تثبيط مناعي في حال غياب المناعة الأمية.</a:t>
            </a:r>
          </a:p>
          <a:p>
            <a:pPr algn="justLow"/>
            <a:r>
              <a:rPr lang="ar-SA" dirty="0" smtClean="0"/>
              <a:t>3- </a:t>
            </a:r>
            <a:r>
              <a:rPr lang="ar-SA" b="1" dirty="0" err="1" smtClean="0"/>
              <a:t>لقاحات</a:t>
            </a:r>
            <a:r>
              <a:rPr lang="ar-SA" b="1" dirty="0" smtClean="0"/>
              <a:t> حية ضارة</a:t>
            </a:r>
            <a:r>
              <a:rPr lang="ar-SA" dirty="0" smtClean="0"/>
              <a:t>: تسبب ظهور المرض في القطعان المجهدة – تسبب تثبيط مناعي – تغيرات في جراب فابريشيوص- وتتداخل مع المناعة الأمية- تسبب أعراض مرضية شديدة.</a:t>
            </a:r>
          </a:p>
          <a:p>
            <a:pPr algn="justLow"/>
            <a:r>
              <a:rPr lang="ar-SA" dirty="0" smtClean="0"/>
              <a:t>4- </a:t>
            </a:r>
            <a:r>
              <a:rPr lang="ar-SA" b="1" dirty="0" err="1" smtClean="0"/>
              <a:t>اللقاحات</a:t>
            </a:r>
            <a:r>
              <a:rPr lang="ar-SA" b="1" dirty="0" smtClean="0"/>
              <a:t> المعطلة </a:t>
            </a:r>
            <a:r>
              <a:rPr lang="ar-SA" dirty="0" smtClean="0"/>
              <a:t>: حقن تحت الجلد أو بالعضل. بطيئة الامتصاص تبقى لفترة طويلة ومناعة </a:t>
            </a:r>
            <a:r>
              <a:rPr lang="ar-SA" dirty="0" err="1" smtClean="0"/>
              <a:t>طوبلة</a:t>
            </a:r>
            <a:r>
              <a:rPr lang="ar-SA" dirty="0" smtClean="0"/>
              <a:t> الأمد ومن </a:t>
            </a:r>
            <a:r>
              <a:rPr lang="ar-SA" dirty="0" err="1" smtClean="0"/>
              <a:t>ذراري</a:t>
            </a:r>
            <a:r>
              <a:rPr lang="ar-SA" dirty="0" smtClean="0"/>
              <a:t> مقتولة وتستخدم قبل </a:t>
            </a:r>
            <a:r>
              <a:rPr lang="ar-SA" dirty="0" err="1" smtClean="0"/>
              <a:t>الانتاج</a:t>
            </a:r>
            <a:r>
              <a:rPr lang="ar-SA" dirty="0" smtClean="0"/>
              <a:t>.</a:t>
            </a:r>
            <a:endParaRPr lang="ar-SA" dirty="0"/>
          </a:p>
        </p:txBody>
      </p:sp>
      <p:pic>
        <p:nvPicPr>
          <p:cNvPr id="5" name="Picture 3"/>
          <p:cNvPicPr>
            <a:picLocks noChangeAspect="1" noChangeArrowheads="1"/>
          </p:cNvPicPr>
          <p:nvPr/>
        </p:nvPicPr>
        <p:blipFill>
          <a:blip r:embed="rId2"/>
          <a:srcRect/>
          <a:stretch>
            <a:fillRect/>
          </a:stretch>
        </p:blipFill>
        <p:spPr bwMode="auto">
          <a:xfrm>
            <a:off x="428596" y="1500174"/>
            <a:ext cx="3000364" cy="1908150"/>
          </a:xfrm>
          <a:prstGeom prst="rect">
            <a:avLst/>
          </a:prstGeom>
          <a:noFill/>
          <a:ln w="9525">
            <a:noFill/>
            <a:miter lim="800000"/>
            <a:headEnd/>
            <a:tailEnd/>
          </a:ln>
          <a:effectLst/>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xit" presetSubtype="16" fill="hold" nodeType="withEffect">
                                  <p:stCondLst>
                                    <p:cond delay="0"/>
                                  </p:stCondLst>
                                  <p:childTnLst>
                                    <p:animEffect transition="out" filter="box(in)">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SA"/>
          </a:p>
        </p:txBody>
      </p:sp>
      <p:sp>
        <p:nvSpPr>
          <p:cNvPr id="3" name="عنوان فرعي 2"/>
          <p:cNvSpPr>
            <a:spLocks noGrp="1"/>
          </p:cNvSpPr>
          <p:nvPr>
            <p:ph type="subTitle" idx="1"/>
          </p:nvPr>
        </p:nvSpPr>
        <p:spPr/>
        <p:txBody>
          <a:bodyPr/>
          <a:lstStyle/>
          <a:p>
            <a:r>
              <a:rPr lang="ar-SA" dirty="0" smtClean="0"/>
              <a:t>شكرا للإصغاء </a:t>
            </a:r>
            <a:endParaRPr lang="ar-SA" dirty="0"/>
          </a:p>
        </p:txBody>
      </p:sp>
      <p:sp>
        <p:nvSpPr>
          <p:cNvPr id="4" name="مستطيل 3"/>
          <p:cNvSpPr/>
          <p:nvPr/>
        </p:nvSpPr>
        <p:spPr>
          <a:xfrm>
            <a:off x="1428729" y="1214423"/>
            <a:ext cx="6110590" cy="3785652"/>
          </a:xfrm>
          <a:prstGeom prst="rect">
            <a:avLst/>
          </a:prstGeom>
          <a:noFill/>
        </p:spPr>
        <p:txBody>
          <a:bodyPr wrap="square" lIns="91440" tIns="45720" rIns="91440" bIns="45720">
            <a:spAutoFit/>
          </a:bodyPr>
          <a:lstStyle/>
          <a:p>
            <a:pPr algn="ctr"/>
            <a:r>
              <a:rPr lang="ar-SA" sz="12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شكرا للإصغاء </a:t>
            </a:r>
            <a:endParaRPr lang="ar-SA"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0  L 0 0.33333  E"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sz="4000" b="1" u="sng" dirty="0" smtClean="0">
                <a:solidFill>
                  <a:srgbClr val="FF0000"/>
                </a:solidFill>
              </a:rPr>
              <a:t>وبائية المرض </a:t>
            </a:r>
            <a:r>
              <a:rPr lang="ar-SA" dirty="0" smtClean="0"/>
              <a:t>ينتشر في كل أنحاء العالم </a:t>
            </a:r>
            <a:r>
              <a:rPr lang="ar-SA" dirty="0" err="1" smtClean="0"/>
              <a:t>وسيبب</a:t>
            </a:r>
            <a:r>
              <a:rPr lang="ar-SA" dirty="0" smtClean="0"/>
              <a:t> خسائر اقتصادية كبيرة عام 201 في سوريا بالرغم من وجود برامج التحصين.</a:t>
            </a:r>
          </a:p>
          <a:p>
            <a:r>
              <a:rPr lang="ar-SA" sz="4000" b="1" u="sng" dirty="0" smtClean="0">
                <a:solidFill>
                  <a:srgbClr val="FF0000"/>
                </a:solidFill>
              </a:rPr>
              <a:t>قابلية الإصابة</a:t>
            </a:r>
            <a:r>
              <a:rPr lang="ar-SA" b="1" u="sng" dirty="0" smtClean="0"/>
              <a:t>: </a:t>
            </a:r>
            <a:r>
              <a:rPr lang="ar-SA" dirty="0" smtClean="0"/>
              <a:t>معظم الطيور تصاب – باستثناء الطيور المائية تكون إصابتها متفاوتة – حيث تكون الصغيرة حساسة والكبيرة مقاومة للمرض لكنها تطرح الفيروس وتشكل مصدر خطر على الطيور الأخرى.</a:t>
            </a:r>
            <a:endParaRPr lang="ar-SA" dirty="0"/>
          </a:p>
        </p:txBody>
      </p:sp>
    </p:spTree>
  </p:cSld>
  <p:clrMapOvr>
    <a:masterClrMapping/>
  </p:clrMapOvr>
  <p:transition>
    <p:plu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r>
              <a:rPr lang="ar-SA" b="1" u="sng" dirty="0" smtClean="0">
                <a:solidFill>
                  <a:srgbClr val="FF0000"/>
                </a:solidFill>
              </a:rPr>
              <a:t>طرق العدوى: العدوى الأفقية:</a:t>
            </a:r>
            <a:r>
              <a:rPr lang="ar-SA" dirty="0" smtClean="0"/>
              <a:t> عن طريق التماس المباشر وغير المباشر </a:t>
            </a:r>
            <a:r>
              <a:rPr lang="ar-SA" dirty="0" err="1" smtClean="0"/>
              <a:t>بالمسالخ</a:t>
            </a:r>
            <a:r>
              <a:rPr lang="ar-SA" dirty="0" smtClean="0"/>
              <a:t> وأدوات الذبح </a:t>
            </a:r>
            <a:r>
              <a:rPr lang="ar-SA" dirty="0" err="1" smtClean="0"/>
              <a:t>و</a:t>
            </a:r>
            <a:r>
              <a:rPr lang="ar-SA" dirty="0" smtClean="0"/>
              <a:t> مخلفات الذبح. والطيور المريضة والحاملة للمرض – والهواء والغبار لمسافات بعيدة وأدوات التربية والنقل والتوظيب.</a:t>
            </a:r>
          </a:p>
          <a:p>
            <a:r>
              <a:rPr lang="ar-SA" dirty="0" smtClean="0">
                <a:solidFill>
                  <a:srgbClr val="FF0000"/>
                </a:solidFill>
              </a:rPr>
              <a:t>العدوى العمودية</a:t>
            </a:r>
            <a:r>
              <a:rPr lang="ar-SA" dirty="0" smtClean="0"/>
              <a:t>: يموت الجنين داخل البيضة خلال 3 أيام لذلك لا تشكل طريق خطير لنقل العدوى.</a:t>
            </a:r>
            <a:endParaRPr lang="ar-SA" dirty="0"/>
          </a:p>
        </p:txBody>
      </p:sp>
    </p:spTree>
  </p:cSld>
  <p:clrMapOvr>
    <a:masterClrMapping/>
  </p:clrMapOvr>
  <p:transition>
    <p:plu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normAutofit lnSpcReduction="10000"/>
          </a:bodyPr>
          <a:lstStyle/>
          <a:p>
            <a:pPr algn="justLow"/>
            <a:r>
              <a:rPr lang="ar-SA" b="1" dirty="0" smtClean="0">
                <a:solidFill>
                  <a:srgbClr val="FF0000"/>
                </a:solidFill>
              </a:rPr>
              <a:t>ممرات العدوى</a:t>
            </a:r>
            <a:r>
              <a:rPr lang="ar-SA" dirty="0" smtClean="0"/>
              <a:t>: الممرات التنفسية- الفم- ملتحمة العين.</a:t>
            </a:r>
          </a:p>
          <a:p>
            <a:pPr algn="justLow"/>
            <a:r>
              <a:rPr lang="ar-SA" b="1" dirty="0" smtClean="0"/>
              <a:t>ا</a:t>
            </a:r>
            <a:r>
              <a:rPr lang="ar-SA" b="1" dirty="0" smtClean="0">
                <a:solidFill>
                  <a:srgbClr val="FF0000"/>
                </a:solidFill>
              </a:rPr>
              <a:t>لأعراض</a:t>
            </a:r>
            <a:r>
              <a:rPr lang="ar-SA" dirty="0" smtClean="0"/>
              <a:t>: إن شكل الإصابة وشدتها تختلف حسب ضراوة العامل المسبب والحالة لمناعية والحالة العامة للطائر وظروف التربية والتغذية والعوامل البيئية والعمر/.</a:t>
            </a:r>
          </a:p>
          <a:p>
            <a:r>
              <a:rPr lang="ar-SA" sz="2800" b="1" dirty="0" smtClean="0"/>
              <a:t>فترة الحضانة</a:t>
            </a:r>
            <a:r>
              <a:rPr lang="ar-SA" dirty="0" smtClean="0"/>
              <a:t>: من 3-5 أيام ثم تحدث العدوى.</a:t>
            </a:r>
          </a:p>
          <a:p>
            <a:pPr algn="justLow"/>
            <a:r>
              <a:rPr lang="ar-SA" dirty="0" smtClean="0"/>
              <a:t>وتبدأ بأعراض عامة + ازرقاق العرف والداليتين. </a:t>
            </a:r>
          </a:p>
          <a:p>
            <a:pPr algn="justLow"/>
            <a:r>
              <a:rPr lang="ar-SA" dirty="0" smtClean="0"/>
              <a:t>وتظهر أعراض هضمية بإسهال أخضر مائي ثم يصبح </a:t>
            </a:r>
            <a:r>
              <a:rPr lang="ar-SA" dirty="0" err="1" smtClean="0"/>
              <a:t>مدمم</a:t>
            </a:r>
            <a:r>
              <a:rPr lang="ar-SA" dirty="0" smtClean="0"/>
              <a:t>.</a:t>
            </a:r>
          </a:p>
          <a:p>
            <a:pPr algn="justLow"/>
            <a:r>
              <a:rPr lang="ar-SA" dirty="0" smtClean="0"/>
              <a:t>ثم أعراض تنفسية( ضيق نفس- </a:t>
            </a:r>
            <a:r>
              <a:rPr lang="ar-SA" dirty="0" err="1" smtClean="0"/>
              <a:t>سيلانات</a:t>
            </a:r>
            <a:r>
              <a:rPr lang="ar-SA" dirty="0" smtClean="0"/>
              <a:t> أنفية </a:t>
            </a:r>
            <a:r>
              <a:rPr lang="ar-SA" dirty="0" err="1" smtClean="0"/>
              <a:t>وإفرازات</a:t>
            </a:r>
            <a:r>
              <a:rPr lang="ar-SA" dirty="0" smtClean="0"/>
              <a:t> دمعية)وتنفق الطيور خلال بضعة أيام والتي تبقى على قيد الحياة يظهر عليها أعراض عصبية (كاضطراب الحركة واضطراب العضلات والأعصاب الطرفية وتصبح الحركة إجبارية ثم يحرك الرأس حركة شبه دائرية ويتدحرج ثم شلل ونفوق.</a:t>
            </a:r>
            <a:endParaRPr lang="ar-SA" dirty="0"/>
          </a:p>
        </p:txBody>
      </p:sp>
    </p:spTree>
  </p:cSld>
  <p:clrMapOvr>
    <a:masterClrMapping/>
  </p:clrMapOvr>
  <p:transition>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098" name="Picture 2" descr="C:\Users\HP\Desktop\New folder (5)\Screenshot_٢٠٢٦٠٥٠٩-١٤٢٢١١_Google.jpg"/>
          <p:cNvPicPr>
            <a:picLocks noGrp="1" noChangeAspect="1" noChangeArrowheads="1"/>
          </p:cNvPicPr>
          <p:nvPr>
            <p:ph idx="1"/>
          </p:nvPr>
        </p:nvPicPr>
        <p:blipFill>
          <a:blip r:embed="rId2"/>
          <a:srcRect/>
          <a:stretch>
            <a:fillRect/>
          </a:stretch>
        </p:blipFill>
        <p:spPr bwMode="auto">
          <a:xfrm>
            <a:off x="4929190" y="714356"/>
            <a:ext cx="3500462" cy="5000660"/>
          </a:xfrm>
          <a:prstGeom prst="rect">
            <a:avLst/>
          </a:prstGeom>
          <a:noFill/>
        </p:spPr>
      </p:pic>
      <p:pic>
        <p:nvPicPr>
          <p:cNvPr id="5" name="Picture 2" descr="C:\Users\HP\Desktop\New folder (5)\Screenshot_٢٠٢٦٠٥٠٩-١٤٢١١٩_Google.jpg"/>
          <p:cNvPicPr>
            <a:picLocks noChangeAspect="1" noChangeArrowheads="1"/>
          </p:cNvPicPr>
          <p:nvPr/>
        </p:nvPicPr>
        <p:blipFill>
          <a:blip r:embed="rId3"/>
          <a:srcRect/>
          <a:stretch>
            <a:fillRect/>
          </a:stretch>
        </p:blipFill>
        <p:spPr bwMode="auto">
          <a:xfrm>
            <a:off x="928662" y="571480"/>
            <a:ext cx="3643338" cy="5220304"/>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par>
                                <p:cTn id="8" presetID="4"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HP\Desktop\New folder (5)\Screenshot_٢٠٢٦٠٥٠٩-١٤٢٠٣٥_Google.jpg"/>
          <p:cNvPicPr>
            <a:picLocks noChangeAspect="1" noChangeArrowheads="1"/>
          </p:cNvPicPr>
          <p:nvPr/>
        </p:nvPicPr>
        <p:blipFill>
          <a:blip r:embed="rId2"/>
          <a:srcRect/>
          <a:stretch>
            <a:fillRect/>
          </a:stretch>
        </p:blipFill>
        <p:spPr bwMode="auto">
          <a:xfrm>
            <a:off x="1285852" y="500042"/>
            <a:ext cx="7642256" cy="5669280"/>
          </a:xfrm>
          <a:prstGeom prst="rect">
            <a:avLst/>
          </a:prstGeom>
          <a:noFill/>
        </p:spPr>
      </p:pic>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ox(in)">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735</TotalTime>
  <Words>2298</Words>
  <PresentationFormat>عرض على الشاشة (3:4)‏</PresentationFormat>
  <Paragraphs>163</Paragraphs>
  <Slides>49</Slides>
  <Notes>1</Notes>
  <HiddenSlides>0</HiddenSlides>
  <MMClips>0</MMClips>
  <ScaleCrop>false</ScaleCrop>
  <HeadingPairs>
    <vt:vector size="4" baseType="variant">
      <vt:variant>
        <vt:lpstr>سمة</vt:lpstr>
      </vt:variant>
      <vt:variant>
        <vt:i4>1</vt:i4>
      </vt:variant>
      <vt:variant>
        <vt:lpstr>عناوين الشرائح</vt:lpstr>
      </vt:variant>
      <vt:variant>
        <vt:i4>49</vt:i4>
      </vt:variant>
    </vt:vector>
  </HeadingPairs>
  <TitlesOfParts>
    <vt:vector size="50" baseType="lpstr">
      <vt:lpstr>تدفق</vt:lpstr>
      <vt:lpstr>          الأمراض الفيروسية التي        تصيب الدواجن </vt:lpstr>
      <vt:lpstr>مرض النيوكاسل:</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التهاب الشعب الهوائية المعدي / البرونشيت/ IB</vt:lpstr>
      <vt:lpstr>الشريحة 31</vt:lpstr>
      <vt:lpstr>الشريحة 32</vt:lpstr>
      <vt:lpstr>الشريحة 33</vt:lpstr>
      <vt:lpstr>الشريحة 34</vt:lpstr>
      <vt:lpstr>الشريحة 35</vt:lpstr>
      <vt:lpstr>التهاب الحنجرة والرغامى المعدي:  مرض فيروسي شديد السراية يصيب الدجاج بأعراض تنفسية.وتتوقف شدة الإصابة على العمر والظروف العامة وضراوة العامل المسبب</vt:lpstr>
      <vt:lpstr>الشريحة 37</vt:lpstr>
      <vt:lpstr>الشريحة 38</vt:lpstr>
      <vt:lpstr>الشريحة 39</vt:lpstr>
      <vt:lpstr>الشريحة 40</vt:lpstr>
      <vt:lpstr>الشريحة 41</vt:lpstr>
      <vt:lpstr>مرض الجمبورو: GD- IBD</vt:lpstr>
      <vt:lpstr>الشريحة 43</vt:lpstr>
      <vt:lpstr>الأعراض:  فترة الحضانة 2-3 أيام وتظهر لتغيرات في جراب فتبريشيوص خلال 24 ساعة. وبعد </vt:lpstr>
      <vt:lpstr>الشريحة 45</vt:lpstr>
      <vt:lpstr>الشريحة 46</vt:lpstr>
      <vt:lpstr>الشريحة 47</vt:lpstr>
      <vt:lpstr>الشريحة 48</vt:lpstr>
      <vt:lpstr>الشريحة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الأمراض الفيروسية </dc:title>
  <dc:creator>HP</dc:creator>
  <cp:lastModifiedBy>ALI SAHIUNY</cp:lastModifiedBy>
  <cp:revision>288</cp:revision>
  <dcterms:created xsi:type="dcterms:W3CDTF">2026-08-06T23:49:06Z</dcterms:created>
  <dcterms:modified xsi:type="dcterms:W3CDTF">2026-08-23T13:44:23Z</dcterms:modified>
</cp:coreProperties>
</file>