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5"/>
  </p:notesMasterIdLst>
  <p:sldIdLst>
    <p:sldId id="294" r:id="rId2"/>
    <p:sldId id="257" r:id="rId3"/>
    <p:sldId id="258" r:id="rId4"/>
    <p:sldId id="259" r:id="rId5"/>
    <p:sldId id="304" r:id="rId6"/>
    <p:sldId id="260" r:id="rId7"/>
    <p:sldId id="261" r:id="rId8"/>
    <p:sldId id="303" r:id="rId9"/>
    <p:sldId id="262" r:id="rId10"/>
    <p:sldId id="263" r:id="rId11"/>
    <p:sldId id="264" r:id="rId12"/>
    <p:sldId id="265" r:id="rId13"/>
    <p:sldId id="266" r:id="rId14"/>
    <p:sldId id="267" r:id="rId15"/>
    <p:sldId id="269" r:id="rId16"/>
    <p:sldId id="270" r:id="rId17"/>
    <p:sldId id="271" r:id="rId18"/>
    <p:sldId id="272" r:id="rId19"/>
    <p:sldId id="295" r:id="rId20"/>
    <p:sldId id="296" r:id="rId21"/>
    <p:sldId id="305" r:id="rId22"/>
    <p:sldId id="306" r:id="rId23"/>
    <p:sldId id="302" r:id="rId24"/>
    <p:sldId id="297" r:id="rId25"/>
    <p:sldId id="276" r:id="rId26"/>
    <p:sldId id="277" r:id="rId27"/>
    <p:sldId id="298" r:id="rId28"/>
    <p:sldId id="289" r:id="rId29"/>
    <p:sldId id="290" r:id="rId30"/>
    <p:sldId id="301" r:id="rId31"/>
    <p:sldId id="299" r:id="rId32"/>
    <p:sldId id="300" r:id="rId33"/>
    <p:sldId id="308" r:id="rId3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16D9F66E-5EB9-4882-86FB-DCBF35E3C3E4}" styleName="نمط متوسط 4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3" d="100"/>
          <a:sy n="63" d="100"/>
        </p:scale>
        <p:origin x="-88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6263811-FB62-4784-8BA9-1C6417BF1BE9}" type="datetimeFigureOut">
              <a:rPr lang="ar-SA" smtClean="0"/>
              <a:pPr/>
              <a:t>18/03/1448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2450BDF-381E-429A-A259-00A33D3B9DE0}"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18/03/1448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8.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8.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8.xml"/><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2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8.xml"/><Relationship Id="rId4" Type="http://schemas.openxmlformats.org/officeDocument/2006/relationships/image" Target="../media/image69.jpeg"/></Relationships>
</file>

<file path=ppt/slides/_rels/slide3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14290"/>
            <a:ext cx="8929718" cy="857256"/>
          </a:xfrm>
        </p:spPr>
        <p:txBody>
          <a:bodyPr>
            <a:normAutofit fontScale="90000"/>
          </a:bodyPr>
          <a:lstStyle/>
          <a:p>
            <a:pPr algn="r"/>
            <a:r>
              <a:rPr lang="ar-SA" dirty="0" smtClean="0"/>
              <a:t/>
            </a:r>
            <a:br>
              <a:rPr lang="ar-SA" dirty="0" smtClean="0"/>
            </a:br>
            <a:r>
              <a:rPr lang="ar-SA" u="sng" dirty="0" smtClean="0"/>
              <a:t>مرض الجدري: </a:t>
            </a:r>
            <a:r>
              <a:rPr lang="en-US" b="1" dirty="0" smtClean="0"/>
              <a:t>POX DISEASE</a:t>
            </a:r>
            <a:r>
              <a:rPr lang="ar-SA" dirty="0" smtClean="0"/>
              <a:t/>
            </a:r>
            <a:br>
              <a:rPr lang="ar-SA" dirty="0" smtClean="0"/>
            </a:br>
            <a:r>
              <a:rPr lang="ar-SA" sz="2700" dirty="0" smtClean="0"/>
              <a:t>مرض فيروسي يصيب بعض أنواع  الطيور بتسمم دموي والتهاب جلد وأغشية مخاطية بتشكيل </a:t>
            </a:r>
            <a:r>
              <a:rPr lang="ar-SA" sz="2700" dirty="0" err="1" smtClean="0"/>
              <a:t>حطاطات</a:t>
            </a:r>
            <a:r>
              <a:rPr lang="ar-SA" sz="2700" dirty="0" smtClean="0"/>
              <a:t> وبثور </a:t>
            </a:r>
            <a:r>
              <a:rPr lang="ar-SA" sz="2700" dirty="0" err="1" smtClean="0"/>
              <a:t>وتوضعات</a:t>
            </a:r>
            <a:r>
              <a:rPr lang="ar-SA" sz="2700" dirty="0" smtClean="0"/>
              <a:t> </a:t>
            </a:r>
            <a:r>
              <a:rPr lang="ar-SA" sz="2200" b="1" dirty="0" err="1" smtClean="0"/>
              <a:t>فبرينية</a:t>
            </a:r>
            <a:r>
              <a:rPr lang="ar-SA" sz="2200" b="1" dirty="0" smtClean="0"/>
              <a:t>. ويعود الفضل له لاكتشاف علم المناعة والتحصين</a:t>
            </a:r>
            <a:endParaRPr lang="ar-SA" sz="2200" b="1" dirty="0"/>
          </a:p>
        </p:txBody>
      </p:sp>
      <p:sp>
        <p:nvSpPr>
          <p:cNvPr id="4" name="عنصر نائب للمحتوى 3"/>
          <p:cNvSpPr>
            <a:spLocks noGrp="1"/>
          </p:cNvSpPr>
          <p:nvPr>
            <p:ph sz="half" idx="2"/>
          </p:nvPr>
        </p:nvSpPr>
        <p:spPr/>
        <p:txBody>
          <a:bodyPr>
            <a:normAutofit fontScale="47500" lnSpcReduction="20000"/>
          </a:bodyPr>
          <a:lstStyle/>
          <a:p>
            <a:pPr>
              <a:buNone/>
            </a:pPr>
            <a:r>
              <a:rPr lang="ar-SA" dirty="0" smtClean="0"/>
              <a:t>. </a:t>
            </a:r>
          </a:p>
          <a:p>
            <a:pPr>
              <a:buNone/>
            </a:pPr>
            <a:r>
              <a:rPr lang="ar-SA" sz="4600" b="1" dirty="0" smtClean="0"/>
              <a:t>المسبب:</a:t>
            </a:r>
            <a:r>
              <a:rPr lang="ar-SA" sz="4600" dirty="0" smtClean="0"/>
              <a:t> </a:t>
            </a:r>
          </a:p>
          <a:p>
            <a:pPr algn="justLow">
              <a:buNone/>
            </a:pPr>
            <a:r>
              <a:rPr lang="ar-SA" dirty="0" smtClean="0">
                <a:latin typeface="Simplified Arabic" pitchFamily="18" charset="-78"/>
                <a:cs typeface="Simplified Arabic" pitchFamily="18" charset="-78"/>
              </a:rPr>
              <a:t>    </a:t>
            </a:r>
            <a:r>
              <a:rPr lang="ar-SA" sz="4200" b="1" dirty="0" smtClean="0">
                <a:latin typeface="Simplified Arabic" pitchFamily="18" charset="-78"/>
                <a:cs typeface="Simplified Arabic" pitchFamily="18" charset="-78"/>
              </a:rPr>
              <a:t>فيروس الجدري من مجموعة </a:t>
            </a:r>
            <a:r>
              <a:rPr lang="en-US" sz="4200" b="1" dirty="0" smtClean="0">
                <a:latin typeface="Simplified Arabic" pitchFamily="18" charset="-78"/>
                <a:cs typeface="Simplified Arabic" pitchFamily="18" charset="-78"/>
              </a:rPr>
              <a:t>pox </a:t>
            </a:r>
            <a:r>
              <a:rPr lang="en-US" sz="4200" b="1" dirty="0" err="1" smtClean="0">
                <a:latin typeface="Simplified Arabic" pitchFamily="18" charset="-78"/>
                <a:cs typeface="Simplified Arabic" pitchFamily="18" charset="-78"/>
              </a:rPr>
              <a:t>viridae</a:t>
            </a:r>
            <a:endParaRPr lang="ar-SA" sz="4200" b="1" dirty="0" smtClean="0">
              <a:latin typeface="Simplified Arabic" pitchFamily="18" charset="-78"/>
              <a:cs typeface="Simplified Arabic" pitchFamily="18" charset="-78"/>
            </a:endParaRPr>
          </a:p>
          <a:p>
            <a:pPr algn="justLow">
              <a:buNone/>
            </a:pPr>
            <a:r>
              <a:rPr lang="ar-SA" sz="3800" dirty="0" smtClean="0">
                <a:latin typeface="Simplified Arabic" pitchFamily="18" charset="-78"/>
                <a:cs typeface="Simplified Arabic" pitchFamily="18" charset="-78"/>
              </a:rPr>
              <a:t>      وهو يتمني لمجموعة </a:t>
            </a:r>
            <a:r>
              <a:rPr lang="en-US" sz="3800" dirty="0" smtClean="0">
                <a:latin typeface="Simplified Arabic" pitchFamily="18" charset="-78"/>
                <a:cs typeface="Simplified Arabic" pitchFamily="18" charset="-78"/>
              </a:rPr>
              <a:t>DNA</a:t>
            </a:r>
            <a:r>
              <a:rPr lang="ar-SA" sz="3800" dirty="0" smtClean="0">
                <a:latin typeface="Simplified Arabic" pitchFamily="18" charset="-78"/>
                <a:cs typeface="Simplified Arabic" pitchFamily="18" charset="-78"/>
              </a:rPr>
              <a:t> مغلف ثنائي السلسلة، وهو أكبر الفيروسات حجماً </a:t>
            </a:r>
          </a:p>
          <a:p>
            <a:pPr algn="justLow">
              <a:buNone/>
            </a:pPr>
            <a:r>
              <a:rPr lang="ar-SA" sz="3800" b="1" dirty="0" smtClean="0">
                <a:latin typeface="Simplified Arabic" pitchFamily="18" charset="-78"/>
                <a:cs typeface="Simplified Arabic" pitchFamily="18" charset="-78"/>
              </a:rPr>
              <a:t>      وله 4 </a:t>
            </a:r>
            <a:r>
              <a:rPr lang="ar-SA" sz="3800" b="1" dirty="0" err="1" smtClean="0">
                <a:latin typeface="Simplified Arabic" pitchFamily="18" charset="-78"/>
                <a:cs typeface="Simplified Arabic" pitchFamily="18" charset="-78"/>
              </a:rPr>
              <a:t>ذراري</a:t>
            </a:r>
            <a:r>
              <a:rPr lang="ar-SA" sz="3800" b="1" dirty="0" smtClean="0">
                <a:latin typeface="Simplified Arabic" pitchFamily="18" charset="-78"/>
                <a:cs typeface="Simplified Arabic" pitchFamily="18" charset="-78"/>
              </a:rPr>
              <a:t>: دجاج – حبش- حمام- كناري</a:t>
            </a:r>
            <a:r>
              <a:rPr lang="ar-SA" sz="3800" dirty="0" smtClean="0">
                <a:latin typeface="Simplified Arabic" pitchFamily="18" charset="-78"/>
                <a:cs typeface="Simplified Arabic" pitchFamily="18" charset="-78"/>
              </a:rPr>
              <a:t>-</a:t>
            </a:r>
            <a:r>
              <a:rPr lang="ar-SA" dirty="0" smtClean="0">
                <a:latin typeface="Simplified Arabic" pitchFamily="18" charset="-78"/>
                <a:cs typeface="Simplified Arabic" pitchFamily="18" charset="-78"/>
              </a:rPr>
              <a:t> </a:t>
            </a:r>
          </a:p>
          <a:p>
            <a:pPr>
              <a:buNone/>
            </a:pPr>
            <a:r>
              <a:rPr lang="ar-SA" sz="3800" b="1" u="sng" dirty="0" smtClean="0"/>
              <a:t>قابلية الإصابة: </a:t>
            </a:r>
          </a:p>
          <a:p>
            <a:pPr algn="justLow">
              <a:buNone/>
            </a:pPr>
            <a:r>
              <a:rPr lang="ar-SA" dirty="0" smtClean="0"/>
              <a:t>        </a:t>
            </a:r>
            <a:r>
              <a:rPr lang="ar-SA" sz="4400" dirty="0" smtClean="0">
                <a:latin typeface="Simplified Arabic" pitchFamily="18" charset="-78"/>
                <a:cs typeface="Simplified Arabic" pitchFamily="18" charset="-78"/>
              </a:rPr>
              <a:t>يصيب الدجاج- </a:t>
            </a:r>
            <a:r>
              <a:rPr lang="ar-SA" sz="4400" dirty="0" err="1" smtClean="0">
                <a:latin typeface="Simplified Arabic" pitchFamily="18" charset="-78"/>
                <a:cs typeface="Simplified Arabic" pitchFamily="18" charset="-78"/>
              </a:rPr>
              <a:t>الحبش</a:t>
            </a:r>
            <a:r>
              <a:rPr lang="ar-SA" sz="4400" dirty="0" smtClean="0">
                <a:latin typeface="Simplified Arabic" pitchFamily="18" charset="-78"/>
                <a:cs typeface="Simplified Arabic" pitchFamily="18" charset="-78"/>
              </a:rPr>
              <a:t>- لحمام- الكناري- العصافير </a:t>
            </a:r>
            <a:r>
              <a:rPr lang="ar-SA" sz="4400" dirty="0" err="1" smtClean="0">
                <a:latin typeface="Simplified Arabic" pitchFamily="18" charset="-78"/>
                <a:cs typeface="Simplified Arabic" pitchFamily="18" charset="-78"/>
              </a:rPr>
              <a:t>الفزان</a:t>
            </a:r>
            <a:r>
              <a:rPr lang="ar-SA" sz="4400" dirty="0" smtClean="0">
                <a:latin typeface="Simplified Arabic" pitchFamily="18" charset="-78"/>
                <a:cs typeface="Simplified Arabic" pitchFamily="18" charset="-78"/>
              </a:rPr>
              <a:t> الببغاء.</a:t>
            </a:r>
          </a:p>
          <a:p>
            <a:pPr algn="justLow">
              <a:buNone/>
            </a:pPr>
            <a:r>
              <a:rPr lang="ar-SA" sz="4400" dirty="0" smtClean="0">
                <a:latin typeface="Simplified Arabic" pitchFamily="18" charset="-78"/>
                <a:cs typeface="Simplified Arabic" pitchFamily="18" charset="-78"/>
              </a:rPr>
              <a:t>    وترتبط  الإصابة بالعمر حيث أن الأعمار الصغيرة غير قابلة لإصابة بسبب المناعة الأمية ويرتبط بالمناخ فتحدث الإصابة عند الدجاج </a:t>
            </a:r>
            <a:r>
              <a:rPr lang="ar-SA" sz="4400" dirty="0" err="1" smtClean="0">
                <a:latin typeface="Simplified Arabic" pitchFamily="18" charset="-78"/>
                <a:cs typeface="Simplified Arabic" pitchFamily="18" charset="-78"/>
              </a:rPr>
              <a:t>والحبش</a:t>
            </a:r>
            <a:r>
              <a:rPr lang="ar-SA" sz="4400" dirty="0" smtClean="0">
                <a:latin typeface="Simplified Arabic" pitchFamily="18" charset="-78"/>
                <a:cs typeface="Simplified Arabic" pitchFamily="18" charset="-78"/>
              </a:rPr>
              <a:t> في الخريف والشتاء </a:t>
            </a:r>
          </a:p>
          <a:p>
            <a:pPr algn="justLow">
              <a:buNone/>
            </a:pPr>
            <a:r>
              <a:rPr lang="ar-SA" sz="4400" dirty="0" smtClean="0">
                <a:latin typeface="Simplified Arabic" pitchFamily="18" charset="-78"/>
                <a:cs typeface="Simplified Arabic" pitchFamily="18" charset="-78"/>
              </a:rPr>
              <a:t>     وتزداد شدة الإصابة مع وجود ضعف مقاومة+ نقص فيتامين </a:t>
            </a:r>
            <a:r>
              <a:rPr lang="en-US" sz="4400" dirty="0" smtClean="0">
                <a:latin typeface="Simplified Arabic" pitchFamily="18" charset="-78"/>
                <a:cs typeface="Simplified Arabic" pitchFamily="18" charset="-78"/>
              </a:rPr>
              <a:t>A</a:t>
            </a:r>
            <a:r>
              <a:rPr lang="ar-SA" sz="4400" dirty="0" smtClean="0">
                <a:latin typeface="Simplified Arabic" pitchFamily="18" charset="-78"/>
                <a:cs typeface="Simplified Arabic" pitchFamily="18" charset="-78"/>
              </a:rPr>
              <a:t> + عدوى ثانوية مثل </a:t>
            </a:r>
            <a:r>
              <a:rPr lang="ar-SA" sz="4400" dirty="0" err="1" smtClean="0">
                <a:latin typeface="Simplified Arabic" pitchFamily="18" charset="-78"/>
                <a:cs typeface="Simplified Arabic" pitchFamily="18" charset="-78"/>
              </a:rPr>
              <a:t>ميكوبلاسما</a:t>
            </a:r>
            <a:r>
              <a:rPr lang="ar-SA" sz="4400" dirty="0" smtClean="0">
                <a:latin typeface="Simplified Arabic" pitchFamily="18" charset="-78"/>
                <a:cs typeface="Simplified Arabic" pitchFamily="18" charset="-78"/>
              </a:rPr>
              <a:t> </a:t>
            </a:r>
          </a:p>
          <a:p>
            <a:pPr algn="justLow"/>
            <a:endParaRPr lang="ar-SA" sz="4400" dirty="0"/>
          </a:p>
        </p:txBody>
      </p:sp>
      <p:pic>
        <p:nvPicPr>
          <p:cNvPr id="5" name="عنصر نائب للمحتوى 4" descr="C:\Users\HP\Desktop\New folder (3)\Screenshot_٢٠٢٣٠٥٣١-١٤٠١٤٣_Google.jpg"/>
          <p:cNvPicPr>
            <a:picLocks noGrp="1"/>
          </p:cNvPicPr>
          <p:nvPr>
            <p:ph sz="half" idx="1"/>
          </p:nvPr>
        </p:nvPicPr>
        <p:blipFill>
          <a:blip r:embed="rId2" cstate="print"/>
          <a:srcRect t="9530" b="41042"/>
          <a:stretch>
            <a:fillRect/>
          </a:stretch>
        </p:blipFill>
        <p:spPr bwMode="auto">
          <a:xfrm>
            <a:off x="357158" y="2071678"/>
            <a:ext cx="1928826" cy="1928827"/>
          </a:xfrm>
          <a:prstGeom prst="rect">
            <a:avLst/>
          </a:prstGeom>
          <a:noFill/>
          <a:ln w="9525">
            <a:noFill/>
            <a:miter lim="800000"/>
            <a:headEnd/>
            <a:tailEnd/>
          </a:ln>
        </p:spPr>
      </p:pic>
      <p:pic>
        <p:nvPicPr>
          <p:cNvPr id="4098" name="Picture 2" descr="C:\Users\HP\Desktop\New folder (6)\Screenshot_٢٠٢٦٠٥١٦-٢٣١٤٥٤_Google.jpg"/>
          <p:cNvPicPr>
            <a:picLocks noChangeAspect="1" noChangeArrowheads="1"/>
          </p:cNvPicPr>
          <p:nvPr/>
        </p:nvPicPr>
        <p:blipFill>
          <a:blip r:embed="rId3" cstate="print"/>
          <a:srcRect/>
          <a:stretch>
            <a:fillRect/>
          </a:stretch>
        </p:blipFill>
        <p:spPr bwMode="auto">
          <a:xfrm>
            <a:off x="0" y="4857760"/>
            <a:ext cx="2214546" cy="2000240"/>
          </a:xfrm>
          <a:prstGeom prst="rect">
            <a:avLst/>
          </a:prstGeom>
          <a:noFill/>
        </p:spPr>
      </p:pic>
      <p:pic>
        <p:nvPicPr>
          <p:cNvPr id="4099" name="Picture 3" descr="C:\Users\HP\Desktop\New folder (6)\Screenshot_٢٠٢٦٠٥١٦-٢٣١٤٤٤_Google.jpg"/>
          <p:cNvPicPr>
            <a:picLocks noChangeAspect="1" noChangeArrowheads="1"/>
          </p:cNvPicPr>
          <p:nvPr/>
        </p:nvPicPr>
        <p:blipFill>
          <a:blip r:embed="rId4"/>
          <a:srcRect/>
          <a:stretch>
            <a:fillRect/>
          </a:stretch>
        </p:blipFill>
        <p:spPr bwMode="auto">
          <a:xfrm>
            <a:off x="2285984" y="2000240"/>
            <a:ext cx="2143140" cy="1833562"/>
          </a:xfrm>
          <a:prstGeom prst="rect">
            <a:avLst/>
          </a:prstGeom>
          <a:noFill/>
        </p:spPr>
      </p:pic>
      <p:pic>
        <p:nvPicPr>
          <p:cNvPr id="4100" name="Picture 4" descr="C:\Users\HP\Desktop\New folder (6)\Screenshot_٢٠٢٦٠٥١٦-٢٣١٤٥٩_Google.jpg"/>
          <p:cNvPicPr>
            <a:picLocks noChangeAspect="1" noChangeArrowheads="1"/>
          </p:cNvPicPr>
          <p:nvPr/>
        </p:nvPicPr>
        <p:blipFill>
          <a:blip r:embed="rId5" cstate="print"/>
          <a:srcRect/>
          <a:stretch>
            <a:fillRect/>
          </a:stretch>
        </p:blipFill>
        <p:spPr bwMode="auto">
          <a:xfrm>
            <a:off x="2571736" y="5000636"/>
            <a:ext cx="2143140" cy="1635249"/>
          </a:xfrm>
          <a:prstGeom prst="rect">
            <a:avLst/>
          </a:prstGeom>
          <a:noFill/>
        </p:spPr>
      </p:pic>
      <p:pic>
        <p:nvPicPr>
          <p:cNvPr id="8" name="Picture 2" descr="C:\Users\HP\Desktop\New folder (6)\Screenshot_٢٠٢٦٠٥١٦-٢٣١٧٥٣_Chrome.jpg"/>
          <p:cNvPicPr>
            <a:picLocks noChangeAspect="1" noChangeArrowheads="1"/>
          </p:cNvPicPr>
          <p:nvPr/>
        </p:nvPicPr>
        <p:blipFill>
          <a:blip r:embed="rId6"/>
          <a:srcRect l="14583" t="56671" r="29167"/>
          <a:stretch>
            <a:fillRect/>
          </a:stretch>
        </p:blipFill>
        <p:spPr bwMode="auto">
          <a:xfrm>
            <a:off x="1785918" y="3500438"/>
            <a:ext cx="1843980" cy="1729329"/>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4099"/>
                                        </p:tgtEl>
                                      </p:cBhvr>
                                    </p:animEffect>
                                    <p:set>
                                      <p:cBhvr>
                                        <p:cTn id="7" dur="1" fill="hold">
                                          <p:stCondLst>
                                            <p:cond delay="1999"/>
                                          </p:stCondLst>
                                        </p:cTn>
                                        <p:tgtEl>
                                          <p:spTgt spid="4099"/>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8"/>
                                        </p:tgtEl>
                                      </p:cBhvr>
                                    </p:animEffect>
                                    <p:set>
                                      <p:cBhvr>
                                        <p:cTn id="10" dur="1" fill="hold">
                                          <p:stCondLst>
                                            <p:cond delay="1999"/>
                                          </p:stCondLst>
                                        </p:cTn>
                                        <p:tgtEl>
                                          <p:spTgt spid="8"/>
                                        </p:tgtEl>
                                        <p:attrNameLst>
                                          <p:attrName>style.visibility</p:attrName>
                                        </p:attrNameLst>
                                      </p:cBhvr>
                                      <p:to>
                                        <p:strVal val="hidden"/>
                                      </p:to>
                                    </p:set>
                                  </p:childTnLst>
                                </p:cTn>
                              </p:par>
                              <p:par>
                                <p:cTn id="11" presetID="8" presetClass="exit" presetSubtype="16" fill="hold" nodeType="withEffect">
                                  <p:stCondLst>
                                    <p:cond delay="0"/>
                                  </p:stCondLst>
                                  <p:childTnLst>
                                    <p:animEffect transition="out" filter="diamond(in)">
                                      <p:cBhvr>
                                        <p:cTn id="12" dur="2000"/>
                                        <p:tgtEl>
                                          <p:spTgt spid="5"/>
                                        </p:tgtEl>
                                      </p:cBhvr>
                                    </p:animEffect>
                                    <p:set>
                                      <p:cBhvr>
                                        <p:cTn id="13" dur="1" fill="hold">
                                          <p:stCondLst>
                                            <p:cond delay="1999"/>
                                          </p:stCondLst>
                                        </p:cTn>
                                        <p:tgtEl>
                                          <p:spTgt spid="5"/>
                                        </p:tgtEl>
                                        <p:attrNameLst>
                                          <p:attrName>style.visibility</p:attrName>
                                        </p:attrNameLst>
                                      </p:cBhvr>
                                      <p:to>
                                        <p:strVal val="hidden"/>
                                      </p:to>
                                    </p:set>
                                  </p:childTnLst>
                                </p:cTn>
                              </p:par>
                              <p:par>
                                <p:cTn id="14" presetID="8" presetClass="exit" presetSubtype="16" fill="hold" nodeType="withEffect">
                                  <p:stCondLst>
                                    <p:cond delay="0"/>
                                  </p:stCondLst>
                                  <p:childTnLst>
                                    <p:animEffect transition="out" filter="diamond(in)">
                                      <p:cBhvr>
                                        <p:cTn id="15" dur="2000"/>
                                        <p:tgtEl>
                                          <p:spTgt spid="4098"/>
                                        </p:tgtEl>
                                      </p:cBhvr>
                                    </p:animEffect>
                                    <p:set>
                                      <p:cBhvr>
                                        <p:cTn id="16" dur="1" fill="hold">
                                          <p:stCondLst>
                                            <p:cond delay="1999"/>
                                          </p:stCondLst>
                                        </p:cTn>
                                        <p:tgtEl>
                                          <p:spTgt spid="4098"/>
                                        </p:tgtEl>
                                        <p:attrNameLst>
                                          <p:attrName>style.visibility</p:attrName>
                                        </p:attrNameLst>
                                      </p:cBhvr>
                                      <p:to>
                                        <p:strVal val="hidden"/>
                                      </p:to>
                                    </p:set>
                                  </p:childTnLst>
                                </p:cTn>
                              </p:par>
                              <p:par>
                                <p:cTn id="17" presetID="8" presetClass="exit" presetSubtype="16" fill="hold" nodeType="withEffect">
                                  <p:stCondLst>
                                    <p:cond delay="0"/>
                                  </p:stCondLst>
                                  <p:childTnLst>
                                    <p:animEffect transition="out" filter="diamond(in)">
                                      <p:cBhvr>
                                        <p:cTn id="18" dur="2000"/>
                                        <p:tgtEl>
                                          <p:spTgt spid="4100"/>
                                        </p:tgtEl>
                                      </p:cBhvr>
                                    </p:animEffect>
                                    <p:set>
                                      <p:cBhvr>
                                        <p:cTn id="19" dur="1" fill="hold">
                                          <p:stCondLst>
                                            <p:cond delay="1999"/>
                                          </p:stCondLst>
                                        </p:cTn>
                                        <p:tgtEl>
                                          <p:spTgt spid="4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normAutofit fontScale="92500"/>
          </a:bodyPr>
          <a:lstStyle/>
          <a:p>
            <a:r>
              <a:rPr lang="ar-SA" b="1" dirty="0" smtClean="0"/>
              <a:t>قابلية الإصابة</a:t>
            </a:r>
            <a:r>
              <a:rPr lang="ar-SA" dirty="0" smtClean="0"/>
              <a:t>: </a:t>
            </a:r>
          </a:p>
          <a:p>
            <a:pPr algn="justLow"/>
            <a:r>
              <a:rPr lang="ar-SA" dirty="0" smtClean="0"/>
              <a:t>يصيب الدجاج </a:t>
            </a:r>
            <a:r>
              <a:rPr lang="ar-SA" dirty="0" err="1" smtClean="0"/>
              <a:t>والحبش</a:t>
            </a:r>
            <a:r>
              <a:rPr lang="ar-SA" dirty="0" smtClean="0"/>
              <a:t> </a:t>
            </a:r>
            <a:r>
              <a:rPr lang="ar-SA" dirty="0" err="1" smtClean="0"/>
              <a:t>والفزان</a:t>
            </a:r>
            <a:r>
              <a:rPr lang="ar-SA" dirty="0" smtClean="0"/>
              <a:t> والسمان. وخاصة الطيور الصغيرة ونادراً ما يصيب أكتر من 6 أسابيع </a:t>
            </a:r>
          </a:p>
          <a:p>
            <a:pPr algn="justLow"/>
            <a:r>
              <a:rPr lang="ar-SA" dirty="0" smtClean="0"/>
              <a:t>وعند صغار البط والحمام ودجاج غينيا تحدث عدوى تجريبية.</a:t>
            </a:r>
          </a:p>
          <a:p>
            <a:pPr algn="justLow"/>
            <a:r>
              <a:rPr lang="ar-SA" b="1" dirty="0" smtClean="0"/>
              <a:t>الانتقال:</a:t>
            </a:r>
            <a:r>
              <a:rPr lang="ar-SA" dirty="0" smtClean="0"/>
              <a:t> بتناول الماء والعلف الملوث ببراز الطيور المصابة وكذلك الأدوات ويلعب الانتقال عبر البيض دوراً في نقل العدوى إلى الأجنة فتفقس </a:t>
            </a:r>
            <a:r>
              <a:rPr lang="ar-SA" dirty="0" err="1" smtClean="0"/>
              <a:t>الصيصان</a:t>
            </a:r>
            <a:r>
              <a:rPr lang="ar-SA" dirty="0" smtClean="0"/>
              <a:t> ويحدث المرض وتطرحه مع البراز فينتقل لباقي الطيور.</a:t>
            </a:r>
            <a:endParaRPr lang="ar-SA" dirty="0"/>
          </a:p>
        </p:txBody>
      </p:sp>
      <p:pic>
        <p:nvPicPr>
          <p:cNvPr id="1026" name="Picture 2" descr="C:\Users\HP\Desktop\New folder (6)\Screenshot_٢٠٢٦٠٥١٦-٢٣١١٢٥_Google.jpg"/>
          <p:cNvPicPr>
            <a:picLocks noChangeAspect="1" noChangeArrowheads="1"/>
          </p:cNvPicPr>
          <p:nvPr/>
        </p:nvPicPr>
        <p:blipFill>
          <a:blip r:embed="rId2"/>
          <a:srcRect/>
          <a:stretch>
            <a:fillRect/>
          </a:stretch>
        </p:blipFill>
        <p:spPr bwMode="auto">
          <a:xfrm>
            <a:off x="285720" y="357166"/>
            <a:ext cx="3000363" cy="1857388"/>
          </a:xfrm>
          <a:prstGeom prst="rect">
            <a:avLst/>
          </a:prstGeom>
          <a:noFill/>
        </p:spPr>
      </p:pic>
      <p:pic>
        <p:nvPicPr>
          <p:cNvPr id="1029" name="Picture 5" descr="C:\Users\HP\Desktop\New folder (6)\Screenshot_٢٠٢٦٠٥١٦-٢٣٣٠٣٦_Google.jpg"/>
          <p:cNvPicPr>
            <a:picLocks noChangeAspect="1" noChangeArrowheads="1"/>
          </p:cNvPicPr>
          <p:nvPr/>
        </p:nvPicPr>
        <p:blipFill>
          <a:blip r:embed="rId3"/>
          <a:srcRect/>
          <a:stretch>
            <a:fillRect/>
          </a:stretch>
        </p:blipFill>
        <p:spPr bwMode="auto">
          <a:xfrm>
            <a:off x="357158" y="2357430"/>
            <a:ext cx="2000264" cy="1928826"/>
          </a:xfrm>
          <a:prstGeom prst="rect">
            <a:avLst/>
          </a:prstGeom>
          <a:noFill/>
        </p:spPr>
      </p:pic>
      <p:pic>
        <p:nvPicPr>
          <p:cNvPr id="1030" name="Picture 6" descr="C:\Users\HP\Desktop\New folder (6)\Screenshot_٢٠٢٦٠٥١٦-٢٣٣١٥٦_Google.jpg"/>
          <p:cNvPicPr>
            <a:picLocks noChangeAspect="1" noChangeArrowheads="1"/>
          </p:cNvPicPr>
          <p:nvPr/>
        </p:nvPicPr>
        <p:blipFill>
          <a:blip r:embed="rId4" cstate="print"/>
          <a:srcRect/>
          <a:stretch>
            <a:fillRect/>
          </a:stretch>
        </p:blipFill>
        <p:spPr bwMode="auto">
          <a:xfrm>
            <a:off x="2214546" y="2500306"/>
            <a:ext cx="1276347" cy="1689392"/>
          </a:xfrm>
          <a:prstGeom prst="rect">
            <a:avLst/>
          </a:prstGeom>
          <a:noFill/>
        </p:spPr>
      </p:pic>
      <p:pic>
        <p:nvPicPr>
          <p:cNvPr id="1031" name="Picture 7" descr="C:\Users\HP\Desktop\New folder (6)\Screenshot_٢٠٢٦٠٥١٦-٢٣١٣٢٨_Chrome.jpg"/>
          <p:cNvPicPr>
            <a:picLocks noChangeAspect="1" noChangeArrowheads="1"/>
          </p:cNvPicPr>
          <p:nvPr/>
        </p:nvPicPr>
        <p:blipFill>
          <a:blip r:embed="rId5"/>
          <a:srcRect/>
          <a:stretch>
            <a:fillRect/>
          </a:stretch>
        </p:blipFill>
        <p:spPr bwMode="auto">
          <a:xfrm>
            <a:off x="285720" y="4214818"/>
            <a:ext cx="3286148" cy="2428875"/>
          </a:xfrm>
          <a:prstGeom prst="rect">
            <a:avLst/>
          </a:prstGeom>
          <a:noFill/>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642918"/>
            <a:ext cx="5111750" cy="5605482"/>
          </a:xfrm>
        </p:spPr>
        <p:txBody>
          <a:bodyPr>
            <a:normAutofit fontScale="77500" lnSpcReduction="20000"/>
          </a:bodyPr>
          <a:lstStyle/>
          <a:p>
            <a:r>
              <a:rPr lang="ar-SA" sz="4100" b="1" dirty="0" smtClean="0"/>
              <a:t>الأعراض:</a:t>
            </a:r>
            <a:r>
              <a:rPr lang="ar-SA" sz="4100" dirty="0" smtClean="0"/>
              <a:t> </a:t>
            </a:r>
          </a:p>
          <a:p>
            <a:r>
              <a:rPr lang="ar-SA" dirty="0" smtClean="0"/>
              <a:t>أعراض عامة + رنح+ شلل جزئي ثم شلل كلي .</a:t>
            </a:r>
          </a:p>
          <a:p>
            <a:pPr algn="justLow"/>
            <a:r>
              <a:rPr lang="ar-SA" dirty="0" smtClean="0"/>
              <a:t>ثم تجلس على مفصل العرقوب مع </a:t>
            </a:r>
            <a:r>
              <a:rPr lang="ar-SA" dirty="0" err="1" smtClean="0"/>
              <a:t>ارتعاشات</a:t>
            </a:r>
            <a:r>
              <a:rPr lang="ar-SA" dirty="0" smtClean="0"/>
              <a:t> في الرأس والرقبة وقد لا تظهر إلا بعد تخويف الطائر أو وضعه على اليد أو بشكل مقلوب على الظهر. ثم يرقد على جنبه وينفق.</a:t>
            </a:r>
          </a:p>
          <a:p>
            <a:pPr algn="justLow"/>
            <a:r>
              <a:rPr lang="ar-SA" dirty="0" smtClean="0"/>
              <a:t>عند الطيور الكبيرة اضطراب رؤيا وعمى وانخفاض </a:t>
            </a:r>
            <a:r>
              <a:rPr lang="ar-SA" dirty="0" err="1" smtClean="0"/>
              <a:t>إانتاح</a:t>
            </a:r>
            <a:r>
              <a:rPr lang="ar-SA" dirty="0" smtClean="0"/>
              <a:t> البيض.</a:t>
            </a:r>
          </a:p>
          <a:p>
            <a:r>
              <a:rPr lang="ar-SA" b="1" dirty="0" smtClean="0"/>
              <a:t>الصفة التشريحية</a:t>
            </a:r>
            <a:r>
              <a:rPr lang="ar-SA" dirty="0" smtClean="0"/>
              <a:t>: </a:t>
            </a:r>
          </a:p>
          <a:p>
            <a:pPr algn="justLow"/>
            <a:r>
              <a:rPr lang="ar-SA" dirty="0" smtClean="0"/>
              <a:t>لا توجد تغيرات تشريحية سوى تغيرات نسيجية تظهر بدراسة المقطع النسيجي فنلاحظ تهدم نسيج الجهاز العصبي المركزي وبعض الأحشاء+ </a:t>
            </a:r>
            <a:r>
              <a:rPr lang="ar-SA" dirty="0" err="1" smtClean="0"/>
              <a:t>ارتشاح</a:t>
            </a:r>
            <a:r>
              <a:rPr lang="ar-SA" dirty="0" smtClean="0"/>
              <a:t> خلايا لمفاوية حول الأوعية المحتقنة.في الجهاز العصبي ماعدا المخيخ مع إصابة لا تشمل الأعصاب الطرفية مثل مارك.</a:t>
            </a:r>
            <a:endParaRPr lang="ar-SA" dirty="0"/>
          </a:p>
        </p:txBody>
      </p:sp>
      <p:pic>
        <p:nvPicPr>
          <p:cNvPr id="3074" name="Picture 2" descr="C:\Users\HP\Desktop\New folder (6)\Screenshot_٢٠٢٦٠٥١٦-٢٣١٢٠٢_Google.jpg"/>
          <p:cNvPicPr>
            <a:picLocks noChangeAspect="1" noChangeArrowheads="1"/>
          </p:cNvPicPr>
          <p:nvPr/>
        </p:nvPicPr>
        <p:blipFill>
          <a:blip r:embed="rId2"/>
          <a:srcRect/>
          <a:stretch>
            <a:fillRect/>
          </a:stretch>
        </p:blipFill>
        <p:spPr bwMode="auto">
          <a:xfrm>
            <a:off x="285720" y="357166"/>
            <a:ext cx="3322067" cy="2643206"/>
          </a:xfrm>
          <a:prstGeom prst="rect">
            <a:avLst/>
          </a:prstGeom>
          <a:noFill/>
        </p:spPr>
      </p:pic>
      <p:pic>
        <p:nvPicPr>
          <p:cNvPr id="3075" name="Picture 3" descr="C:\Users\HP\Desktop\New folder (6)\Screenshot_٢٠٢٦٠٥١٦-٢٣١٢٢٦_Google.jpg"/>
          <p:cNvPicPr>
            <a:picLocks noChangeAspect="1" noChangeArrowheads="1"/>
          </p:cNvPicPr>
          <p:nvPr/>
        </p:nvPicPr>
        <p:blipFill>
          <a:blip r:embed="rId3"/>
          <a:srcRect/>
          <a:stretch>
            <a:fillRect/>
          </a:stretch>
        </p:blipFill>
        <p:spPr bwMode="auto">
          <a:xfrm>
            <a:off x="214282" y="3071810"/>
            <a:ext cx="3214710" cy="3214710"/>
          </a:xfrm>
          <a:prstGeom prst="rect">
            <a:avLst/>
          </a:prstGeom>
          <a:noFill/>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714356"/>
            <a:ext cx="5111750" cy="5534044"/>
          </a:xfrm>
        </p:spPr>
        <p:txBody>
          <a:bodyPr>
            <a:normAutofit fontScale="25000" lnSpcReduction="20000"/>
          </a:bodyPr>
          <a:lstStyle/>
          <a:p>
            <a:r>
              <a:rPr lang="ar-SA" sz="9600" b="1" dirty="0" smtClean="0"/>
              <a:t>التشخيص: حقلي</a:t>
            </a:r>
            <a:r>
              <a:rPr lang="ar-SA" sz="9600" dirty="0" smtClean="0"/>
              <a:t>: من الأعراض والتشريح  وتاريخ القطيع والآفات النموذجية </a:t>
            </a:r>
            <a:r>
              <a:rPr lang="ar-SA" sz="9600" dirty="0" err="1" smtClean="0"/>
              <a:t>الارتعاشات</a:t>
            </a:r>
            <a:r>
              <a:rPr lang="ar-SA" sz="9600" dirty="0" smtClean="0"/>
              <a:t>.</a:t>
            </a:r>
          </a:p>
          <a:p>
            <a:r>
              <a:rPr lang="ar-SA" sz="9600" b="1" dirty="0" smtClean="0"/>
              <a:t>مخبري</a:t>
            </a:r>
            <a:r>
              <a:rPr lang="ar-SA" sz="9600" dirty="0" smtClean="0"/>
              <a:t>: بدراسة لتغيرات النسيجية بعمل مقاطع نسيجية </a:t>
            </a:r>
          </a:p>
          <a:p>
            <a:r>
              <a:rPr lang="ar-SA" sz="9600" dirty="0" smtClean="0"/>
              <a:t>عزل الفيروس بأجنة البيض </a:t>
            </a:r>
            <a:r>
              <a:rPr lang="ar-SA" sz="9600" dirty="0" err="1" smtClean="0"/>
              <a:t>واجراء</a:t>
            </a:r>
            <a:r>
              <a:rPr lang="ar-SA" sz="9600" dirty="0" smtClean="0"/>
              <a:t> اختبارات التعادل المصلي وال </a:t>
            </a:r>
            <a:r>
              <a:rPr lang="en-US" sz="9600" dirty="0" smtClean="0"/>
              <a:t>ELISA</a:t>
            </a:r>
            <a:r>
              <a:rPr lang="ar-SA" sz="9600" dirty="0" smtClean="0"/>
              <a:t>.</a:t>
            </a:r>
          </a:p>
          <a:p>
            <a:r>
              <a:rPr lang="ar-SA" sz="11100" b="1" dirty="0" err="1" smtClean="0"/>
              <a:t>اللقاحات</a:t>
            </a:r>
            <a:r>
              <a:rPr lang="ar-SA" sz="11100" b="1" dirty="0" smtClean="0"/>
              <a:t>: </a:t>
            </a:r>
          </a:p>
          <a:p>
            <a:pPr algn="justLow"/>
            <a:r>
              <a:rPr lang="ar-SA" sz="7200" b="1" dirty="0" smtClean="0">
                <a:latin typeface="Simplified Arabic" pitchFamily="18" charset="-78"/>
                <a:cs typeface="Simplified Arabic" pitchFamily="18" charset="-78"/>
              </a:rPr>
              <a:t>الطيور الشافية تصبح لديها مناعة طيلة فترة </a:t>
            </a:r>
            <a:r>
              <a:rPr lang="ar-SA" sz="7200" b="1" dirty="0" err="1" smtClean="0">
                <a:latin typeface="Simplified Arabic" pitchFamily="18" charset="-78"/>
                <a:cs typeface="Simplified Arabic" pitchFamily="18" charset="-78"/>
              </a:rPr>
              <a:t>الانتاج</a:t>
            </a:r>
            <a:r>
              <a:rPr lang="ar-SA" sz="7200" b="1" dirty="0" smtClean="0">
                <a:latin typeface="Simplified Arabic" pitchFamily="18" charset="-78"/>
                <a:cs typeface="Simplified Arabic" pitchFamily="18" charset="-78"/>
              </a:rPr>
              <a:t>. لا يوجد علاج الطريقة الوحيدة هي اللقاح. والمناعة الأمية تنقل الأجسام المناعية وتحميها مدة 2- 3 أسابيع.</a:t>
            </a:r>
          </a:p>
          <a:p>
            <a:pPr algn="justLow"/>
            <a:r>
              <a:rPr lang="ar-SA" sz="7200" b="1" dirty="0" smtClean="0">
                <a:latin typeface="Simplified Arabic" pitchFamily="18" charset="-78"/>
                <a:cs typeface="Simplified Arabic" pitchFamily="18" charset="-78"/>
              </a:rPr>
              <a:t>اللقاح حي </a:t>
            </a:r>
            <a:r>
              <a:rPr lang="ar-SA" sz="7200" b="1" dirty="0" err="1" smtClean="0">
                <a:latin typeface="Simplified Arabic" pitchFamily="18" charset="-78"/>
                <a:cs typeface="Simplified Arabic" pitchFamily="18" charset="-78"/>
              </a:rPr>
              <a:t>مجفد</a:t>
            </a:r>
            <a:r>
              <a:rPr lang="ar-SA" sz="7200" b="1" dirty="0" smtClean="0">
                <a:latin typeface="Simplified Arabic" pitchFamily="18" charset="-78"/>
                <a:cs typeface="Simplified Arabic" pitchFamily="18" charset="-78"/>
              </a:rPr>
              <a:t> مضعف على أجنة البيض من </a:t>
            </a:r>
            <a:r>
              <a:rPr lang="ar-SA" sz="7200" b="1" dirty="0" err="1" smtClean="0">
                <a:latin typeface="Simplified Arabic" pitchFamily="18" charset="-78"/>
                <a:cs typeface="Simplified Arabic" pitchFamily="18" charset="-78"/>
              </a:rPr>
              <a:t>العترة</a:t>
            </a:r>
            <a:r>
              <a:rPr lang="ar-SA" sz="7200" b="1" dirty="0" smtClean="0">
                <a:latin typeface="Simplified Arabic" pitchFamily="18" charset="-78"/>
                <a:cs typeface="Simplified Arabic" pitchFamily="18" charset="-78"/>
              </a:rPr>
              <a:t> </a:t>
            </a:r>
            <a:r>
              <a:rPr lang="en-US" sz="7200" b="1" dirty="0" smtClean="0">
                <a:latin typeface="Simplified Arabic" pitchFamily="18" charset="-78"/>
                <a:cs typeface="Simplified Arabic" pitchFamily="18" charset="-78"/>
              </a:rPr>
              <a:t>CALENK -1143</a:t>
            </a:r>
            <a:r>
              <a:rPr lang="ar-SA" sz="7200" b="1" dirty="0" smtClean="0">
                <a:latin typeface="Simplified Arabic" pitchFamily="18" charset="-78"/>
                <a:cs typeface="Simplified Arabic" pitchFamily="18" charset="-78"/>
              </a:rPr>
              <a:t> يعطى للأمهات والجدات بعمر 10 – 14 أسبوع بالمشاركة مع لقاح الجدري بالوخز بالجناح أو ماء الشرب .</a:t>
            </a:r>
          </a:p>
          <a:p>
            <a:pPr algn="justLow"/>
            <a:r>
              <a:rPr lang="ar-SA" sz="7200" b="1" dirty="0" smtClean="0">
                <a:latin typeface="Simplified Arabic" pitchFamily="18" charset="-78"/>
                <a:cs typeface="Simplified Arabic" pitchFamily="18" charset="-78"/>
              </a:rPr>
              <a:t>ولا تعطى قبل </a:t>
            </a:r>
            <a:r>
              <a:rPr lang="ar-SA" sz="7200" b="1" dirty="0" err="1" smtClean="0">
                <a:latin typeface="Simplified Arabic" pitchFamily="18" charset="-78"/>
                <a:cs typeface="Simplified Arabic" pitchFamily="18" charset="-78"/>
              </a:rPr>
              <a:t>ال</a:t>
            </a:r>
            <a:r>
              <a:rPr lang="ar-SA" sz="7200" b="1" dirty="0" smtClean="0">
                <a:latin typeface="Simplified Arabic" pitchFamily="18" charset="-78"/>
                <a:cs typeface="Simplified Arabic" pitchFamily="18" charset="-78"/>
              </a:rPr>
              <a:t> 8 ولا بعد 16 أسبوع لأن </a:t>
            </a:r>
            <a:r>
              <a:rPr lang="ar-SA" sz="7200" b="1" dirty="0" err="1" smtClean="0">
                <a:latin typeface="Simplified Arabic" pitchFamily="18" charset="-78"/>
                <a:cs typeface="Simplified Arabic" pitchFamily="18" charset="-78"/>
              </a:rPr>
              <a:t>الحمة</a:t>
            </a:r>
            <a:r>
              <a:rPr lang="ar-SA" sz="7200" b="1" dirty="0" smtClean="0">
                <a:latin typeface="Simplified Arabic" pitchFamily="18" charset="-78"/>
                <a:cs typeface="Simplified Arabic" pitchFamily="18" charset="-78"/>
              </a:rPr>
              <a:t> </a:t>
            </a:r>
            <a:r>
              <a:rPr lang="ar-SA" sz="7200" b="1" dirty="0" err="1" smtClean="0">
                <a:latin typeface="Simplified Arabic" pitchFamily="18" charset="-78"/>
                <a:cs typeface="Simplified Arabic" pitchFamily="18" charset="-78"/>
              </a:rPr>
              <a:t>اللقاحية</a:t>
            </a:r>
            <a:r>
              <a:rPr lang="ar-SA" sz="7200" b="1" dirty="0" smtClean="0">
                <a:latin typeface="Simplified Arabic" pitchFamily="18" charset="-78"/>
                <a:cs typeface="Simplified Arabic" pitchFamily="18" charset="-78"/>
              </a:rPr>
              <a:t> تطرح مع الزرق لمدة أربعة أسابيع. وتتشكل المناعة بعد 15-20 يوم وتبقى مدة عام . تستمر بطرح </a:t>
            </a:r>
            <a:r>
              <a:rPr lang="ar-SA" sz="7200" b="1" dirty="0" err="1" smtClean="0">
                <a:latin typeface="Simplified Arabic" pitchFamily="18" charset="-78"/>
                <a:cs typeface="Simplified Arabic" pitchFamily="18" charset="-78"/>
              </a:rPr>
              <a:t>الحمة</a:t>
            </a:r>
            <a:r>
              <a:rPr lang="ar-SA" sz="7200" b="1" dirty="0" smtClean="0">
                <a:latin typeface="Simplified Arabic" pitchFamily="18" charset="-78"/>
                <a:cs typeface="Simplified Arabic" pitchFamily="18" charset="-78"/>
              </a:rPr>
              <a:t> لعدة أسابيع فيعطى تعرض متكرر وانتقال اللقاح للطيور الغير محصنة .</a:t>
            </a:r>
          </a:p>
          <a:p>
            <a:pPr algn="justLow"/>
            <a:r>
              <a:rPr lang="ar-SA" sz="7200" b="1" dirty="0" smtClean="0">
                <a:latin typeface="Simplified Arabic" pitchFamily="18" charset="-78"/>
                <a:cs typeface="Simplified Arabic" pitchFamily="18" charset="-78"/>
              </a:rPr>
              <a:t>يوجد لقاح زيتي معطل في فترة الإنتاج يعطى في حال عدم التمكن من إعطاء اللقاح الحي المضعف.</a:t>
            </a:r>
            <a:endParaRPr lang="ar-SA" sz="7200" b="1" dirty="0">
              <a:latin typeface="Simplified Arabic" pitchFamily="18" charset="-78"/>
              <a:cs typeface="Simplified Arabic" pitchFamily="18" charset="-78"/>
            </a:endParaRPr>
          </a:p>
        </p:txBody>
      </p:sp>
      <p:pic>
        <p:nvPicPr>
          <p:cNvPr id="5" name="Picture 3"/>
          <p:cNvPicPr>
            <a:picLocks noChangeAspect="1" noChangeArrowheads="1"/>
          </p:cNvPicPr>
          <p:nvPr/>
        </p:nvPicPr>
        <p:blipFill>
          <a:blip r:embed="rId2" cstate="print"/>
          <a:srcRect/>
          <a:stretch>
            <a:fillRect/>
          </a:stretch>
        </p:blipFill>
        <p:spPr bwMode="auto">
          <a:xfrm>
            <a:off x="357158" y="3500438"/>
            <a:ext cx="3143304" cy="2862273"/>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srcRect l="23333" r="20000"/>
          <a:stretch>
            <a:fillRect/>
          </a:stretch>
        </p:blipFill>
        <p:spPr bwMode="auto">
          <a:xfrm>
            <a:off x="0" y="642918"/>
            <a:ext cx="3643306" cy="2286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428604"/>
            <a:ext cx="5111750" cy="5819796"/>
          </a:xfrm>
        </p:spPr>
        <p:txBody>
          <a:bodyPr>
            <a:normAutofit fontScale="70000" lnSpcReduction="20000"/>
          </a:bodyPr>
          <a:lstStyle/>
          <a:p>
            <a:r>
              <a:rPr lang="ar-SA" sz="5700" b="1" dirty="0" smtClean="0"/>
              <a:t>التهاب المفاصل وغمد الوتر الفيروسي</a:t>
            </a:r>
            <a:r>
              <a:rPr lang="ar-SA" dirty="0" smtClean="0"/>
              <a:t>: </a:t>
            </a:r>
          </a:p>
          <a:p>
            <a:pPr algn="justLow"/>
            <a:r>
              <a:rPr lang="ar-SA" dirty="0" smtClean="0"/>
              <a:t>مرض فيروسي يصب الدجاج بعمر &lt;6 أسابيع مسبباً التهاب الأغشية الزليلة للمفصل وغمد الأوتار والعرج وتضخم المفصل أو الوتر في طرف واحد أو طرفين مع تأخر نمو.</a:t>
            </a:r>
          </a:p>
          <a:p>
            <a:pPr algn="justLow"/>
            <a:r>
              <a:rPr lang="ar-SA" b="1" dirty="0" smtClean="0"/>
              <a:t>المسبب:</a:t>
            </a:r>
            <a:r>
              <a:rPr lang="ar-SA" dirty="0" smtClean="0"/>
              <a:t> فيروس من جنس </a:t>
            </a:r>
            <a:r>
              <a:rPr lang="ar-SA" dirty="0" err="1" smtClean="0"/>
              <a:t>الريو</a:t>
            </a:r>
            <a:r>
              <a:rPr lang="ar-SA" dirty="0" smtClean="0"/>
              <a:t> </a:t>
            </a:r>
            <a:r>
              <a:rPr lang="en-US" dirty="0" smtClean="0"/>
              <a:t>REO</a:t>
            </a:r>
            <a:endParaRPr lang="ar-SA" dirty="0" smtClean="0"/>
          </a:p>
          <a:p>
            <a:pPr algn="justLow"/>
            <a:r>
              <a:rPr lang="ar-SA" b="1" dirty="0" smtClean="0"/>
              <a:t>الانتشار:</a:t>
            </a:r>
            <a:r>
              <a:rPr lang="ar-SA" dirty="0" smtClean="0"/>
              <a:t> ينتشر في الدول ويوجد في سوريا ولم  تحديد </a:t>
            </a:r>
            <a:r>
              <a:rPr lang="ar-SA" dirty="0" err="1" smtClean="0"/>
              <a:t>العزولات</a:t>
            </a:r>
            <a:r>
              <a:rPr lang="ar-SA" dirty="0" smtClean="0"/>
              <a:t> للأنواع المصلية.</a:t>
            </a:r>
          </a:p>
          <a:p>
            <a:pPr algn="justLow"/>
            <a:r>
              <a:rPr lang="ar-SA" b="1" dirty="0" smtClean="0"/>
              <a:t>القابلية لإصابة</a:t>
            </a:r>
            <a:r>
              <a:rPr lang="ar-SA" dirty="0" smtClean="0"/>
              <a:t>: يصيب الدجاج بعمر أقل من 6 أسابيع ويصيب دجاج اللحم أكثر من البياض </a:t>
            </a:r>
          </a:p>
          <a:p>
            <a:pPr algn="justLow"/>
            <a:r>
              <a:rPr lang="ar-SA" dirty="0" smtClean="0"/>
              <a:t>وتم عزل الفيروس من الرومي وكان ممرض للدجاج وتم معادلتها بمصل مضاد لإحدى </a:t>
            </a:r>
            <a:r>
              <a:rPr lang="ar-SA" dirty="0" err="1" smtClean="0"/>
              <a:t>عزولات</a:t>
            </a:r>
            <a:r>
              <a:rPr lang="ar-SA" dirty="0" smtClean="0"/>
              <a:t> الدجاج </a:t>
            </a:r>
          </a:p>
          <a:p>
            <a:pPr algn="justLow"/>
            <a:r>
              <a:rPr lang="ar-SA" dirty="0" smtClean="0"/>
              <a:t>وتم عزله من البط والإوز والحمام لكن لم تدرس علاقته مع الفيروس المسبب للالتهاب المفاصل </a:t>
            </a:r>
            <a:r>
              <a:rPr lang="ar-SA" dirty="0" err="1" smtClean="0"/>
              <a:t>الدجاجي</a:t>
            </a:r>
            <a:r>
              <a:rPr lang="ar-SA" dirty="0" smtClean="0"/>
              <a:t>. </a:t>
            </a:r>
          </a:p>
          <a:p>
            <a:endParaRPr lang="ar-SA" dirty="0"/>
          </a:p>
        </p:txBody>
      </p:sp>
      <p:pic>
        <p:nvPicPr>
          <p:cNvPr id="10242" name="Picture 2" descr="C:\Users\HP\Desktop\New folder (6)\Screenshot_٢٠٢٦٠٥١٦-٢٣٤٠٢٦_Chrome.jpg"/>
          <p:cNvPicPr>
            <a:picLocks noChangeAspect="1" noChangeArrowheads="1"/>
          </p:cNvPicPr>
          <p:nvPr/>
        </p:nvPicPr>
        <p:blipFill>
          <a:blip r:embed="rId2"/>
          <a:srcRect l="8002" r="3962" b="28696"/>
          <a:stretch>
            <a:fillRect/>
          </a:stretch>
        </p:blipFill>
        <p:spPr bwMode="auto">
          <a:xfrm>
            <a:off x="357158" y="357166"/>
            <a:ext cx="3143272" cy="2428892"/>
          </a:xfrm>
          <a:prstGeom prst="rect">
            <a:avLst/>
          </a:prstGeom>
          <a:noFill/>
        </p:spPr>
      </p:pic>
      <p:pic>
        <p:nvPicPr>
          <p:cNvPr id="10243" name="Picture 3" descr="C:\Users\HP\Desktop\New folder (6)\Screenshot_٢٠٢٦٠٥١٦-٢٣٣٨٠٠_Chrome.jpg"/>
          <p:cNvPicPr>
            <a:picLocks noChangeAspect="1" noChangeArrowheads="1"/>
          </p:cNvPicPr>
          <p:nvPr/>
        </p:nvPicPr>
        <p:blipFill>
          <a:blip r:embed="rId3"/>
          <a:srcRect t="24816" r="6403" b="31066"/>
          <a:stretch>
            <a:fillRect/>
          </a:stretch>
        </p:blipFill>
        <p:spPr bwMode="auto">
          <a:xfrm>
            <a:off x="214282" y="3000372"/>
            <a:ext cx="3357586" cy="3429024"/>
          </a:xfrm>
          <a:prstGeom prst="rect">
            <a:avLst/>
          </a:prstGeom>
          <a:noFill/>
        </p:spPr>
      </p:pic>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714356"/>
            <a:ext cx="5111750" cy="5534044"/>
          </a:xfrm>
        </p:spPr>
        <p:txBody>
          <a:bodyPr>
            <a:normAutofit fontScale="70000" lnSpcReduction="20000"/>
          </a:bodyPr>
          <a:lstStyle/>
          <a:p>
            <a:pPr algn="justLow"/>
            <a:r>
              <a:rPr lang="ar-SA" sz="4000" b="1" u="sng" dirty="0" smtClean="0"/>
              <a:t>طرق انتقال العدوى</a:t>
            </a:r>
            <a:r>
              <a:rPr lang="ar-SA" dirty="0" smtClean="0"/>
              <a:t>: طريقة أفقية: بالتماس المباشر وغير المباشر. </a:t>
            </a:r>
          </a:p>
          <a:p>
            <a:pPr algn="justLow"/>
            <a:r>
              <a:rPr lang="ar-SA" dirty="0" smtClean="0"/>
              <a:t>وتختلف حسب </a:t>
            </a:r>
            <a:r>
              <a:rPr lang="ar-SA" dirty="0" err="1" smtClean="0"/>
              <a:t>الذراري</a:t>
            </a:r>
            <a:r>
              <a:rPr lang="ar-SA" dirty="0" smtClean="0"/>
              <a:t> وطريقة عمودية تشكل أقل من 2% </a:t>
            </a:r>
          </a:p>
          <a:p>
            <a:r>
              <a:rPr lang="ar-SA" sz="4000" b="1" u="sng" dirty="0" smtClean="0"/>
              <a:t>الأعراض: </a:t>
            </a:r>
          </a:p>
          <a:p>
            <a:pPr algn="justLow"/>
            <a:r>
              <a:rPr lang="ar-SA" dirty="0" smtClean="0"/>
              <a:t>في بعض الأحيان تكون الإصابة كامنة لا تكتشف نسبنها  80- 100 %ونفوق لا يتعدى 5%.</a:t>
            </a:r>
          </a:p>
          <a:p>
            <a:pPr>
              <a:buNone/>
            </a:pPr>
            <a:r>
              <a:rPr lang="ar-SA" dirty="0" smtClean="0"/>
              <a:t> </a:t>
            </a:r>
            <a:r>
              <a:rPr lang="ar-SA" b="1" dirty="0" smtClean="0"/>
              <a:t>الإصابة الحادة نلاحظ: </a:t>
            </a:r>
            <a:endParaRPr lang="ar-SA" dirty="0" smtClean="0"/>
          </a:p>
          <a:p>
            <a:pPr algn="justLow"/>
            <a:r>
              <a:rPr lang="ar-SA" dirty="0" smtClean="0"/>
              <a:t>1- عرج خفيف مع تأخر نمو وضعف تحويل.</a:t>
            </a:r>
          </a:p>
          <a:p>
            <a:pPr algn="justLow"/>
            <a:r>
              <a:rPr lang="ar-SA" dirty="0" smtClean="0"/>
              <a:t>2-حالات مزمنة يكون العرج واضح.</a:t>
            </a:r>
          </a:p>
          <a:p>
            <a:pPr algn="justLow"/>
            <a:r>
              <a:rPr lang="ar-SA" dirty="0" smtClean="0"/>
              <a:t>3-تضخم مفصل العرقوب والأوتار والعضلات </a:t>
            </a:r>
            <a:r>
              <a:rPr lang="ar-SA" dirty="0" err="1" smtClean="0"/>
              <a:t>وازرقاق</a:t>
            </a:r>
            <a:r>
              <a:rPr lang="ar-SA" dirty="0" smtClean="0"/>
              <a:t> الجلد بعدوى ثانوية.</a:t>
            </a:r>
          </a:p>
          <a:p>
            <a:pPr algn="justLow"/>
            <a:r>
              <a:rPr lang="ar-SA" dirty="0" smtClean="0"/>
              <a:t>4-يسير الطائر على مفصل العرقوب مع التواء الأصابع وانزلاق وتمزق الأوتار</a:t>
            </a:r>
          </a:p>
          <a:p>
            <a:pPr algn="justLow"/>
            <a:r>
              <a:rPr lang="ar-SA" dirty="0" smtClean="0"/>
              <a:t>5-عدم القدرة على الوصول إلى لعلف وجفاف ونفوق الطائر.</a:t>
            </a:r>
            <a:endParaRPr lang="ar-SA" dirty="0"/>
          </a:p>
        </p:txBody>
      </p:sp>
      <p:pic>
        <p:nvPicPr>
          <p:cNvPr id="12292" name="Picture 4" descr="C:\Users\HP\Desktop\New folder (6)\Screenshot_٢٠٢٦٠٥١٦-٢٣٥١٣٨_Google.jpg"/>
          <p:cNvPicPr>
            <a:picLocks noChangeAspect="1" noChangeArrowheads="1"/>
          </p:cNvPicPr>
          <p:nvPr/>
        </p:nvPicPr>
        <p:blipFill>
          <a:blip r:embed="rId2"/>
          <a:srcRect b="41971"/>
          <a:stretch>
            <a:fillRect/>
          </a:stretch>
        </p:blipFill>
        <p:spPr bwMode="auto">
          <a:xfrm>
            <a:off x="357158" y="428604"/>
            <a:ext cx="3357586" cy="2271725"/>
          </a:xfrm>
          <a:prstGeom prst="rect">
            <a:avLst/>
          </a:prstGeom>
          <a:noFill/>
        </p:spPr>
      </p:pic>
      <p:pic>
        <p:nvPicPr>
          <p:cNvPr id="12293" name="Picture 5" descr="C:\Users\HP\Desktop\New folder (6)\Screenshot_٢٠٢٦٠٥١٦-٢٣٥١٢٤_Google.jpg"/>
          <p:cNvPicPr>
            <a:picLocks noChangeAspect="1" noChangeArrowheads="1"/>
          </p:cNvPicPr>
          <p:nvPr/>
        </p:nvPicPr>
        <p:blipFill>
          <a:blip r:embed="rId3"/>
          <a:srcRect/>
          <a:stretch>
            <a:fillRect/>
          </a:stretch>
        </p:blipFill>
        <p:spPr bwMode="auto">
          <a:xfrm>
            <a:off x="428596" y="2786058"/>
            <a:ext cx="3143272" cy="2000265"/>
          </a:xfrm>
          <a:prstGeom prst="rect">
            <a:avLst/>
          </a:prstGeom>
          <a:noFill/>
        </p:spPr>
      </p:pic>
      <p:pic>
        <p:nvPicPr>
          <p:cNvPr id="12294" name="Picture 6" descr="C:\Users\HP\Desktop\New folder (6)\Screenshot_٢٠٢٦٠٥١٦-٢٣٥١١٢_Google.jpg"/>
          <p:cNvPicPr>
            <a:picLocks noChangeAspect="1" noChangeArrowheads="1"/>
          </p:cNvPicPr>
          <p:nvPr/>
        </p:nvPicPr>
        <p:blipFill>
          <a:blip r:embed="rId4"/>
          <a:srcRect/>
          <a:stretch>
            <a:fillRect/>
          </a:stretch>
        </p:blipFill>
        <p:spPr bwMode="auto">
          <a:xfrm>
            <a:off x="500034" y="4857760"/>
            <a:ext cx="3071834" cy="1785926"/>
          </a:xfrm>
          <a:prstGeom prst="rect">
            <a:avLst/>
          </a:prstGeom>
          <a:noFill/>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642918"/>
            <a:ext cx="5111750" cy="5605482"/>
          </a:xfrm>
        </p:spPr>
        <p:txBody>
          <a:bodyPr>
            <a:normAutofit fontScale="77500" lnSpcReduction="20000"/>
          </a:bodyPr>
          <a:lstStyle/>
          <a:p>
            <a:pPr algn="justLow">
              <a:buNone/>
            </a:pPr>
            <a:r>
              <a:rPr lang="ar-SA" sz="4100" b="1" dirty="0" smtClean="0"/>
              <a:t>الصفة لتشريحية: </a:t>
            </a:r>
          </a:p>
          <a:p>
            <a:pPr algn="justLow">
              <a:buNone/>
            </a:pPr>
            <a:r>
              <a:rPr lang="ar-SA" dirty="0" smtClean="0"/>
              <a:t>- زيادة في السوائل داخل المفصل وتكون مصلية ثم </a:t>
            </a:r>
            <a:r>
              <a:rPr lang="ar-SA" dirty="0" err="1" smtClean="0"/>
              <a:t>مدممة</a:t>
            </a:r>
            <a:r>
              <a:rPr lang="ar-SA" dirty="0" smtClean="0"/>
              <a:t>.</a:t>
            </a:r>
          </a:p>
          <a:p>
            <a:pPr algn="justLow">
              <a:buNone/>
            </a:pPr>
            <a:r>
              <a:rPr lang="ar-SA" dirty="0" smtClean="0"/>
              <a:t>- ومع حدوث عدوى ثانوية تصبح </a:t>
            </a:r>
            <a:r>
              <a:rPr lang="ar-SA" dirty="0" err="1" smtClean="0"/>
              <a:t>قيحية</a:t>
            </a:r>
            <a:r>
              <a:rPr lang="ar-SA" dirty="0" smtClean="0"/>
              <a:t> </a:t>
            </a:r>
          </a:p>
          <a:p>
            <a:pPr algn="justLow">
              <a:buNone/>
            </a:pPr>
            <a:r>
              <a:rPr lang="ar-SA" dirty="0" smtClean="0"/>
              <a:t>- تضخم الأوتار القابضة للأصابع والباسطة لمشط.</a:t>
            </a:r>
          </a:p>
          <a:p>
            <a:pPr algn="justLow">
              <a:buNone/>
            </a:pPr>
            <a:r>
              <a:rPr lang="ar-SA" dirty="0" smtClean="0"/>
              <a:t>- </a:t>
            </a:r>
            <a:r>
              <a:rPr lang="ar-SA" dirty="0" err="1" smtClean="0"/>
              <a:t>توضعات</a:t>
            </a:r>
            <a:r>
              <a:rPr lang="ar-SA" dirty="0" smtClean="0"/>
              <a:t> </a:t>
            </a:r>
            <a:r>
              <a:rPr lang="ar-SA" dirty="0" err="1" smtClean="0"/>
              <a:t>فبرينية</a:t>
            </a:r>
            <a:r>
              <a:rPr lang="ar-SA" dirty="0" smtClean="0"/>
              <a:t> على الأوتار.</a:t>
            </a:r>
          </a:p>
          <a:p>
            <a:pPr algn="justLow">
              <a:buNone/>
            </a:pPr>
            <a:r>
              <a:rPr lang="ar-SA" dirty="0" smtClean="0"/>
              <a:t>- التحام والتصاق الأوتار.</a:t>
            </a:r>
          </a:p>
          <a:p>
            <a:pPr algn="justLow">
              <a:buNone/>
            </a:pPr>
            <a:r>
              <a:rPr lang="ar-SA" dirty="0" smtClean="0"/>
              <a:t>- بروزات عظمية على الأوتار </a:t>
            </a:r>
          </a:p>
          <a:p>
            <a:pPr algn="justLow">
              <a:buNone/>
            </a:pPr>
            <a:r>
              <a:rPr lang="ar-SA" dirty="0" smtClean="0"/>
              <a:t>- نزف على الأغشية المصلية للمفصل والغضاريف.</a:t>
            </a:r>
          </a:p>
          <a:p>
            <a:pPr algn="justLow">
              <a:buNone/>
            </a:pPr>
            <a:r>
              <a:rPr lang="ar-SA" dirty="0" smtClean="0"/>
              <a:t>- تآكل </a:t>
            </a:r>
            <a:r>
              <a:rPr lang="ar-SA" dirty="0" err="1" smtClean="0"/>
              <a:t>وتنكرز</a:t>
            </a:r>
            <a:r>
              <a:rPr lang="ar-SA" dirty="0" smtClean="0"/>
              <a:t> الغضاريف في المشط والقصبة.</a:t>
            </a:r>
          </a:p>
          <a:p>
            <a:pPr algn="justLow">
              <a:buNone/>
            </a:pPr>
            <a:r>
              <a:rPr lang="ar-SA" dirty="0" smtClean="0"/>
              <a:t>- تمزق عضلة بطن لساق والأوعية لدموية.</a:t>
            </a:r>
          </a:p>
          <a:p>
            <a:pPr algn="justLow">
              <a:buNone/>
            </a:pPr>
            <a:r>
              <a:rPr lang="ar-SA" dirty="0" smtClean="0"/>
              <a:t>- تضخم وسادة القدم وعند </a:t>
            </a:r>
            <a:r>
              <a:rPr lang="ar-SA" dirty="0" err="1" smtClean="0"/>
              <a:t>الصيصان</a:t>
            </a:r>
            <a:r>
              <a:rPr lang="ar-SA" dirty="0" smtClean="0"/>
              <a:t> بعمر من 1-7 أيام التهاب كبد وقلب وطحال. </a:t>
            </a:r>
            <a:endParaRPr lang="ar-SA" dirty="0"/>
          </a:p>
        </p:txBody>
      </p:sp>
      <p:pic>
        <p:nvPicPr>
          <p:cNvPr id="13314" name="Picture 2" descr="C:\Users\HP\Desktop\New folder (6)\Screenshot_٢٠٢٦٠٥١٦-٢٣٥٠٥٩_Google.jpg"/>
          <p:cNvPicPr>
            <a:picLocks noChangeAspect="1" noChangeArrowheads="1"/>
          </p:cNvPicPr>
          <p:nvPr/>
        </p:nvPicPr>
        <p:blipFill>
          <a:blip r:embed="rId2"/>
          <a:srcRect/>
          <a:stretch>
            <a:fillRect/>
          </a:stretch>
        </p:blipFill>
        <p:spPr bwMode="auto">
          <a:xfrm>
            <a:off x="285720" y="214290"/>
            <a:ext cx="2996265" cy="2500306"/>
          </a:xfrm>
          <a:prstGeom prst="rect">
            <a:avLst/>
          </a:prstGeom>
          <a:noFill/>
        </p:spPr>
      </p:pic>
      <p:pic>
        <p:nvPicPr>
          <p:cNvPr id="13315" name="Picture 3" descr="C:\Users\HP\Desktop\New folder (6)\Screenshot_٢٠٢٦٠٥١٦-٢٣٤٨٢٥_Facebook.jpg"/>
          <p:cNvPicPr>
            <a:picLocks noChangeAspect="1" noChangeArrowheads="1"/>
          </p:cNvPicPr>
          <p:nvPr/>
        </p:nvPicPr>
        <p:blipFill>
          <a:blip r:embed="rId3"/>
          <a:srcRect/>
          <a:stretch>
            <a:fillRect/>
          </a:stretch>
        </p:blipFill>
        <p:spPr bwMode="auto">
          <a:xfrm>
            <a:off x="214282" y="2928934"/>
            <a:ext cx="3243261" cy="3468799"/>
          </a:xfrm>
          <a:prstGeom prst="rect">
            <a:avLst/>
          </a:prstGeom>
          <a:noFill/>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5214942" y="857232"/>
            <a:ext cx="3471858" cy="5391168"/>
          </a:xfrm>
        </p:spPr>
        <p:txBody>
          <a:bodyPr>
            <a:normAutofit fontScale="85000" lnSpcReduction="20000"/>
          </a:bodyPr>
          <a:lstStyle/>
          <a:p>
            <a:r>
              <a:rPr lang="ar-SA" b="1" u="sng" dirty="0" smtClean="0"/>
              <a:t>المناعة والتحصين: </a:t>
            </a:r>
          </a:p>
          <a:p>
            <a:pPr algn="justLow"/>
            <a:r>
              <a:rPr lang="ar-SA" dirty="0" smtClean="0">
                <a:latin typeface="Simplified Arabic" pitchFamily="18" charset="-78"/>
                <a:cs typeface="Simplified Arabic" pitchFamily="18" charset="-78"/>
              </a:rPr>
              <a:t>بعد 7-10 أيام تتشكل الأضداد التعادلية وبعمر 15 يوم الأضداد الترسيبية .</a:t>
            </a:r>
          </a:p>
          <a:p>
            <a:pPr algn="justLow"/>
            <a:r>
              <a:rPr lang="ar-SA" dirty="0" smtClean="0">
                <a:latin typeface="Simplified Arabic" pitchFamily="18" charset="-78"/>
                <a:cs typeface="Simplified Arabic" pitchFamily="18" charset="-78"/>
              </a:rPr>
              <a:t>العلاقة بين المرض والأضداد غير مفهومة فقد نجد المرض رغم وجود مستوى عالي من الأضداد .تؤمن المناعة الأمية وقاية منذ اليوم الأول وتختلف في قوتها حسب العمر وفوعة الحمة والاختلافات المستضدية للأنواع.</a:t>
            </a:r>
          </a:p>
        </p:txBody>
      </p:sp>
      <p:pic>
        <p:nvPicPr>
          <p:cNvPr id="14338" name="Picture 2" descr="C:\Users\HP\Desktop\New folder (6)\Screenshot_٢٠٢٦٠٥١٦-٢٣٥٠٥٩_Google.jpg"/>
          <p:cNvPicPr>
            <a:picLocks noChangeAspect="1" noChangeArrowheads="1"/>
          </p:cNvPicPr>
          <p:nvPr/>
        </p:nvPicPr>
        <p:blipFill>
          <a:blip r:embed="rId2"/>
          <a:srcRect/>
          <a:stretch>
            <a:fillRect/>
          </a:stretch>
        </p:blipFill>
        <p:spPr bwMode="auto">
          <a:xfrm>
            <a:off x="1071538" y="571480"/>
            <a:ext cx="3071834" cy="2926080"/>
          </a:xfrm>
          <a:prstGeom prst="rect">
            <a:avLst/>
          </a:prstGeom>
          <a:noFill/>
        </p:spPr>
      </p:pic>
      <p:pic>
        <p:nvPicPr>
          <p:cNvPr id="14339" name="Picture 3" descr="C:\Users\HP\Desktop\New folder (6)\Screenshot_٢٠٢٦٠٥١٦-٢٣٥١٠٦_Google.jpg"/>
          <p:cNvPicPr>
            <a:picLocks noChangeAspect="1" noChangeArrowheads="1"/>
          </p:cNvPicPr>
          <p:nvPr/>
        </p:nvPicPr>
        <p:blipFill>
          <a:blip r:embed="rId3"/>
          <a:srcRect t="37705" r="15625" b="6967"/>
          <a:stretch>
            <a:fillRect/>
          </a:stretch>
        </p:blipFill>
        <p:spPr bwMode="auto">
          <a:xfrm>
            <a:off x="0" y="3714752"/>
            <a:ext cx="4572000" cy="2571768"/>
          </a:xfrm>
          <a:prstGeom prst="rect">
            <a:avLst/>
          </a:prstGeom>
          <a:noFill/>
        </p:spPr>
      </p:pic>
    </p:spTree>
  </p:cSld>
  <p:clrMapOvr>
    <a:masterClrMapping/>
  </p:clrMapOvr>
  <p:transition>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نص 2"/>
          <p:cNvSpPr>
            <a:spLocks noGrp="1"/>
          </p:cNvSpPr>
          <p:nvPr>
            <p:ph type="body" idx="2"/>
          </p:nvPr>
        </p:nvSpPr>
        <p:spPr/>
        <p:txBody>
          <a:bodyPr/>
          <a:lstStyle/>
          <a:p>
            <a:endParaRPr lang="ar-SA" dirty="0"/>
          </a:p>
        </p:txBody>
      </p:sp>
      <p:graphicFrame>
        <p:nvGraphicFramePr>
          <p:cNvPr id="5" name="عنصر نائب للمحتوى 4"/>
          <p:cNvGraphicFramePr>
            <a:graphicFrameLocks noGrp="1"/>
          </p:cNvGraphicFramePr>
          <p:nvPr>
            <p:ph sz="half" idx="1"/>
          </p:nvPr>
        </p:nvGraphicFramePr>
        <p:xfrm>
          <a:off x="785786" y="500042"/>
          <a:ext cx="7972452" cy="3645779"/>
        </p:xfrm>
        <a:graphic>
          <a:graphicData uri="http://schemas.openxmlformats.org/drawingml/2006/table">
            <a:tbl>
              <a:tblPr rtl="1" firstRow="1" bandRow="1">
                <a:tableStyleId>{16D9F66E-5EB9-4882-86FB-DCBF35E3C3E4}</a:tableStyleId>
              </a:tblPr>
              <a:tblGrid>
                <a:gridCol w="1291515"/>
                <a:gridCol w="2694711"/>
                <a:gridCol w="2383810"/>
                <a:gridCol w="1602416"/>
              </a:tblGrid>
              <a:tr h="1734919">
                <a:tc>
                  <a:txBody>
                    <a:bodyPr/>
                    <a:lstStyle/>
                    <a:p>
                      <a:pPr rtl="1"/>
                      <a:endParaRPr lang="ar-SA" sz="2000" dirty="0" smtClean="0"/>
                    </a:p>
                    <a:p>
                      <a:pPr rtl="1"/>
                      <a:endParaRPr lang="ar-SA" sz="2000" dirty="0" smtClean="0"/>
                    </a:p>
                    <a:p>
                      <a:pPr rtl="1"/>
                      <a:r>
                        <a:rPr lang="ar-SA" sz="2800" b="1" dirty="0" smtClean="0"/>
                        <a:t>اللقاح للفروج </a:t>
                      </a:r>
                      <a:endParaRPr lang="ar-SA" sz="2800" b="1" dirty="0"/>
                    </a:p>
                  </a:txBody>
                  <a:tcPr/>
                </a:tc>
                <a:tc>
                  <a:txBody>
                    <a:bodyPr/>
                    <a:lstStyle/>
                    <a:p>
                      <a:pPr rtl="1"/>
                      <a:endParaRPr lang="ar-SA" dirty="0" smtClean="0"/>
                    </a:p>
                    <a:p>
                      <a:pPr rtl="1"/>
                      <a:r>
                        <a:rPr lang="ar-SA" dirty="0" smtClean="0"/>
                        <a:t>اسم</a:t>
                      </a:r>
                      <a:r>
                        <a:rPr lang="ar-SA" baseline="0" dirty="0" smtClean="0"/>
                        <a:t> </a:t>
                      </a:r>
                      <a:r>
                        <a:rPr lang="ar-SA" baseline="0" dirty="0" err="1" smtClean="0"/>
                        <a:t>القاح</a:t>
                      </a:r>
                      <a:r>
                        <a:rPr lang="ar-SA" baseline="0" dirty="0" smtClean="0"/>
                        <a:t> </a:t>
                      </a:r>
                      <a:r>
                        <a:rPr lang="en-US" baseline="0" dirty="0" smtClean="0"/>
                        <a:t>REO 1133</a:t>
                      </a:r>
                      <a:r>
                        <a:rPr lang="ar-SA" baseline="0" dirty="0" smtClean="0"/>
                        <a:t> بعمر أسبوع بالحقن تحت الجلد </a:t>
                      </a:r>
                      <a:endParaRPr lang="ar-SA" dirty="0"/>
                    </a:p>
                  </a:txBody>
                  <a:tcPr/>
                </a:tc>
                <a:tc>
                  <a:txBody>
                    <a:bodyPr/>
                    <a:lstStyle/>
                    <a:p>
                      <a:pPr rtl="1"/>
                      <a:endParaRPr lang="ar-SA" dirty="0" smtClean="0"/>
                    </a:p>
                    <a:p>
                      <a:pPr rtl="1"/>
                      <a:r>
                        <a:rPr lang="ar-SA" dirty="0" smtClean="0"/>
                        <a:t>اسم اللقاح </a:t>
                      </a:r>
                      <a:r>
                        <a:rPr lang="en-US" dirty="0" smtClean="0"/>
                        <a:t>REO 1133 </a:t>
                      </a:r>
                      <a:r>
                        <a:rPr lang="ar-SA" dirty="0" smtClean="0"/>
                        <a:t> بعمر</a:t>
                      </a:r>
                      <a:r>
                        <a:rPr lang="ar-SA" baseline="0" dirty="0" smtClean="0"/>
                        <a:t> 6- 8 أسابيع بالحقن بالعضل أو الجلد ويعاد بعد 12 أسبوع بالحقن العضلي أو تحت الجلدي </a:t>
                      </a:r>
                      <a:endParaRPr lang="ar-SA" dirty="0"/>
                    </a:p>
                  </a:txBody>
                  <a:tcPr/>
                </a:tc>
                <a:tc>
                  <a:txBody>
                    <a:bodyPr/>
                    <a:lstStyle/>
                    <a:p>
                      <a:pPr rtl="1"/>
                      <a:r>
                        <a:rPr lang="ar-SA" dirty="0" smtClean="0"/>
                        <a:t>اسم اللقاح الزيتي بعمر 19-21 أسبوع زيتي أحادي</a:t>
                      </a:r>
                      <a:r>
                        <a:rPr lang="ar-SA" baseline="0" dirty="0" smtClean="0"/>
                        <a:t> أو ثنائي أو رباعي . </a:t>
                      </a:r>
                      <a:endParaRPr lang="ar-SA" dirty="0"/>
                    </a:p>
                  </a:txBody>
                  <a:tcPr/>
                </a:tc>
              </a:tr>
              <a:tr h="1908419">
                <a:tc>
                  <a:txBody>
                    <a:bodyPr/>
                    <a:lstStyle/>
                    <a:p>
                      <a:pPr rtl="1"/>
                      <a:r>
                        <a:rPr lang="ar-SA" sz="2800" b="1" dirty="0" smtClean="0"/>
                        <a:t>للبياض </a:t>
                      </a:r>
                      <a:endParaRPr lang="ar-SA" sz="2800" b="1" dirty="0"/>
                    </a:p>
                  </a:txBody>
                  <a:tcPr/>
                </a:tc>
                <a:tc>
                  <a:txBody>
                    <a:bodyPr/>
                    <a:lstStyle/>
                    <a:p>
                      <a:pPr rtl="1"/>
                      <a:endParaRPr lang="ar-SA" dirty="0" smtClean="0"/>
                    </a:p>
                    <a:p>
                      <a:pPr algn="ctr" rtl="1"/>
                      <a:r>
                        <a:rPr lang="ar-SA" baseline="0" dirty="0" smtClean="0"/>
                        <a:t>  </a:t>
                      </a:r>
                      <a:r>
                        <a:rPr lang="ar-SA" b="1" baseline="0" dirty="0" smtClean="0"/>
                        <a:t>ا</a:t>
                      </a:r>
                      <a:r>
                        <a:rPr lang="ar-SA" b="1" dirty="0" smtClean="0"/>
                        <a:t>سم اللقاح حي موهن </a:t>
                      </a:r>
                      <a:r>
                        <a:rPr lang="en-US" b="1" dirty="0" smtClean="0"/>
                        <a:t>s1133</a:t>
                      </a:r>
                      <a:r>
                        <a:rPr lang="ar-SA" b="1" dirty="0" smtClean="0"/>
                        <a:t> </a:t>
                      </a:r>
                    </a:p>
                    <a:p>
                      <a:pPr algn="ctr" rtl="1"/>
                      <a:r>
                        <a:rPr lang="ar-SA" b="1" dirty="0" smtClean="0"/>
                        <a:t>بعمر يوم تحت الجلد </a:t>
                      </a:r>
                      <a:endParaRPr lang="ar-SA" b="1" dirty="0"/>
                    </a:p>
                  </a:txBody>
                  <a:tcPr/>
                </a:tc>
                <a:tc>
                  <a:txBody>
                    <a:bodyPr/>
                    <a:lstStyle/>
                    <a:p>
                      <a:pPr rtl="1"/>
                      <a:endParaRPr lang="ar-SA" dirty="0" smtClean="0"/>
                    </a:p>
                    <a:p>
                      <a:pPr algn="ctr" rtl="1"/>
                      <a:r>
                        <a:rPr lang="ar-SA" b="1" dirty="0" smtClean="0"/>
                        <a:t>اسم اللقاح حي موهن </a:t>
                      </a:r>
                      <a:r>
                        <a:rPr lang="en-US" b="1" dirty="0" smtClean="0"/>
                        <a:t>s1133</a:t>
                      </a:r>
                      <a:r>
                        <a:rPr lang="en-US" b="1" baseline="0" dirty="0" smtClean="0"/>
                        <a:t>  </a:t>
                      </a:r>
                      <a:r>
                        <a:rPr lang="ar-SA" b="1" baseline="0" dirty="0" smtClean="0"/>
                        <a:t> بعمر 6 أسابيع بماء الشرب</a:t>
                      </a:r>
                      <a:endParaRPr lang="ar-SA" b="1" dirty="0"/>
                    </a:p>
                  </a:txBody>
                  <a:tcPr/>
                </a:tc>
                <a:tc>
                  <a:txBody>
                    <a:bodyPr/>
                    <a:lstStyle/>
                    <a:p>
                      <a:pPr rtl="1"/>
                      <a:r>
                        <a:rPr lang="ar-SA" b="1" dirty="0" smtClean="0"/>
                        <a:t>لقاح زيتي  قبل الإنتاج من أنواع </a:t>
                      </a:r>
                      <a:r>
                        <a:rPr lang="ar-SA" b="1" dirty="0" err="1" smtClean="0"/>
                        <a:t>مستضدات</a:t>
                      </a:r>
                      <a:r>
                        <a:rPr lang="ar-SA" b="1" dirty="0" smtClean="0"/>
                        <a:t> متشابهة</a:t>
                      </a:r>
                      <a:r>
                        <a:rPr lang="en-US" b="1" dirty="0" smtClean="0"/>
                        <a:t>c08- c024- 1133- 1733</a:t>
                      </a:r>
                      <a:endParaRPr lang="ar-SA" b="1" dirty="0"/>
                    </a:p>
                  </a:txBody>
                  <a:tcPr/>
                </a:tc>
              </a:tr>
            </a:tbl>
          </a:graphicData>
        </a:graphic>
      </p:graphicFrame>
      <p:pic>
        <p:nvPicPr>
          <p:cNvPr id="15362" name="Picture 2" descr="C:\Users\HP\Desktop\New folder (6)\Screenshot_٢٠٢٦٠٥١٦-٢٣٤٣٥٢_Google.jpg"/>
          <p:cNvPicPr>
            <a:picLocks noChangeAspect="1" noChangeArrowheads="1"/>
          </p:cNvPicPr>
          <p:nvPr/>
        </p:nvPicPr>
        <p:blipFill>
          <a:blip r:embed="rId2" cstate="print"/>
          <a:srcRect/>
          <a:stretch>
            <a:fillRect/>
          </a:stretch>
        </p:blipFill>
        <p:spPr bwMode="auto">
          <a:xfrm>
            <a:off x="6215074" y="3500438"/>
            <a:ext cx="2643206" cy="2731313"/>
          </a:xfrm>
          <a:prstGeom prst="rect">
            <a:avLst/>
          </a:prstGeom>
          <a:ln>
            <a:noFill/>
          </a:ln>
          <a:effectLst>
            <a:softEdge rad="112500"/>
          </a:effectLst>
        </p:spPr>
      </p:pic>
      <p:pic>
        <p:nvPicPr>
          <p:cNvPr id="15363" name="Picture 3" descr="C:\Users\HP\Desktop\New folder (6)\Screenshot_٢٠٢٦٠٥١٦-٢٣٤٤١٠_Google.jpg"/>
          <p:cNvPicPr>
            <a:picLocks noChangeAspect="1" noChangeArrowheads="1"/>
          </p:cNvPicPr>
          <p:nvPr/>
        </p:nvPicPr>
        <p:blipFill>
          <a:blip r:embed="rId3" cstate="print"/>
          <a:srcRect/>
          <a:stretch>
            <a:fillRect/>
          </a:stretch>
        </p:blipFill>
        <p:spPr bwMode="auto">
          <a:xfrm>
            <a:off x="285720" y="4000504"/>
            <a:ext cx="2357454" cy="2102063"/>
          </a:xfrm>
          <a:prstGeom prst="rect">
            <a:avLst/>
          </a:prstGeom>
          <a:noFill/>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b="1" dirty="0" smtClean="0"/>
              <a:t> فقر لدم </a:t>
            </a:r>
            <a:r>
              <a:rPr lang="ar-SA" b="1" dirty="0" err="1" smtClean="0"/>
              <a:t>الخمجي</a:t>
            </a:r>
            <a:r>
              <a:rPr lang="ar-SA" b="1" dirty="0" smtClean="0"/>
              <a:t> المعدي : </a:t>
            </a:r>
            <a:r>
              <a:rPr lang="en-US" b="1" dirty="0" smtClean="0"/>
              <a:t>CAA</a:t>
            </a:r>
            <a:endParaRPr lang="ar-SA" b="1" dirty="0"/>
          </a:p>
        </p:txBody>
      </p:sp>
      <p:sp>
        <p:nvSpPr>
          <p:cNvPr id="3" name="عنصر نائب للمحتوى 2"/>
          <p:cNvSpPr>
            <a:spLocks noGrp="1"/>
          </p:cNvSpPr>
          <p:nvPr>
            <p:ph idx="1"/>
          </p:nvPr>
        </p:nvSpPr>
        <p:spPr>
          <a:xfrm>
            <a:off x="3286116" y="1600200"/>
            <a:ext cx="5400684" cy="4525963"/>
          </a:xfrm>
        </p:spPr>
        <p:txBody>
          <a:bodyPr>
            <a:normAutofit fontScale="77500" lnSpcReduction="20000"/>
          </a:bodyPr>
          <a:lstStyle/>
          <a:p>
            <a:pPr algn="justLow"/>
            <a:r>
              <a:rPr lang="ar-SA" dirty="0" smtClean="0"/>
              <a:t>هو مرض فيروسي يسبب فقر دم سرطاني لا </a:t>
            </a:r>
            <a:r>
              <a:rPr lang="ar-SA" dirty="0" err="1" smtClean="0"/>
              <a:t>تنسجي</a:t>
            </a:r>
            <a:r>
              <a:rPr lang="ar-SA" dirty="0" smtClean="0"/>
              <a:t> وضمور في الجهاز اللمفاوي تثبيط مناعي ونزف في العضلات والأحشاء. وتأخر نمو وغالباً تتعقد الإصابة مع أمراض فيروسية جرثومية فطرية. </a:t>
            </a:r>
          </a:p>
          <a:p>
            <a:r>
              <a:rPr lang="ar-SA" dirty="0" smtClean="0"/>
              <a:t>ا</a:t>
            </a:r>
            <a:r>
              <a:rPr lang="ar-SA" b="1" dirty="0" smtClean="0"/>
              <a:t>لمسبب</a:t>
            </a:r>
            <a:r>
              <a:rPr lang="ar-SA" dirty="0" smtClean="0"/>
              <a:t>: فيروس يحتوي </a:t>
            </a:r>
            <a:r>
              <a:rPr lang="en-US" dirty="0" smtClean="0"/>
              <a:t>DNA </a:t>
            </a:r>
            <a:r>
              <a:rPr lang="ar-SA" dirty="0" smtClean="0"/>
              <a:t> وحيد السلسلة من </a:t>
            </a:r>
            <a:r>
              <a:rPr lang="ar-SA" dirty="0" err="1" smtClean="0"/>
              <a:t>عائلى</a:t>
            </a:r>
            <a:r>
              <a:rPr lang="ar-SA" dirty="0" smtClean="0"/>
              <a:t> </a:t>
            </a:r>
            <a:r>
              <a:rPr lang="en-US" dirty="0" err="1" smtClean="0"/>
              <a:t>circoviridae</a:t>
            </a:r>
            <a:r>
              <a:rPr lang="en-US" dirty="0" smtClean="0"/>
              <a:t> </a:t>
            </a:r>
            <a:r>
              <a:rPr lang="ar-SA" dirty="0" smtClean="0"/>
              <a:t>عزل في اليابان عام 1979 قطره 19-24 </a:t>
            </a:r>
            <a:r>
              <a:rPr lang="ar-SA" dirty="0" err="1" smtClean="0"/>
              <a:t>نانومتر</a:t>
            </a:r>
            <a:r>
              <a:rPr lang="ar-SA" dirty="0" smtClean="0"/>
              <a:t> وأقل كثافة من </a:t>
            </a:r>
            <a:r>
              <a:rPr lang="ar-SA" dirty="0" err="1" smtClean="0"/>
              <a:t>حمة</a:t>
            </a:r>
            <a:r>
              <a:rPr lang="ar-SA" dirty="0" smtClean="0"/>
              <a:t> </a:t>
            </a:r>
            <a:r>
              <a:rPr lang="ar-SA" dirty="0" err="1" smtClean="0"/>
              <a:t>البارفو</a:t>
            </a:r>
            <a:r>
              <a:rPr lang="ar-SA" dirty="0" smtClean="0"/>
              <a:t>. ومن </a:t>
            </a:r>
            <a:r>
              <a:rPr lang="ar-SA" dirty="0" err="1" smtClean="0"/>
              <a:t>الذراري</a:t>
            </a:r>
            <a:r>
              <a:rPr lang="ar-SA" dirty="0" smtClean="0"/>
              <a:t> المعروفة </a:t>
            </a:r>
            <a:r>
              <a:rPr lang="en-US" dirty="0" smtClean="0"/>
              <a:t>GIFU- 1 </a:t>
            </a:r>
            <a:endParaRPr lang="ar-SA" dirty="0" smtClean="0"/>
          </a:p>
          <a:p>
            <a:pPr algn="justLow"/>
            <a:r>
              <a:rPr lang="ar-SA" b="1" dirty="0" err="1" smtClean="0"/>
              <a:t>الأثوياء</a:t>
            </a:r>
            <a:r>
              <a:rPr lang="ar-SA" b="1" dirty="0" smtClean="0"/>
              <a:t>( قابلية الإصابة</a:t>
            </a:r>
            <a:r>
              <a:rPr lang="ar-SA" dirty="0" smtClean="0"/>
              <a:t>): دجاج اللحم من 2- 6 أسابيع </a:t>
            </a:r>
          </a:p>
          <a:p>
            <a:pPr algn="justLow"/>
            <a:r>
              <a:rPr lang="ar-SA" b="1" dirty="0" smtClean="0"/>
              <a:t>انتقال </a:t>
            </a:r>
            <a:r>
              <a:rPr lang="ar-SA" b="1" dirty="0" err="1" smtClean="0"/>
              <a:t>الخمج</a:t>
            </a:r>
            <a:r>
              <a:rPr lang="ar-SA" dirty="0" smtClean="0"/>
              <a:t>: ينتقل بشكل أفقي + عمودي وتظهر الإصابة بعد 8-14 يوم وتستمر شهرين.</a:t>
            </a:r>
            <a:endParaRPr lang="ar-SA" dirty="0"/>
          </a:p>
        </p:txBody>
      </p:sp>
      <p:pic>
        <p:nvPicPr>
          <p:cNvPr id="16386" name="Picture 2" descr="C:\Users\HP\Desktop\New folder (6)\Screenshot_٢٠٢٦٠٥١٧-٠٠٠١٠١_Facebook.jpg"/>
          <p:cNvPicPr>
            <a:picLocks noChangeAspect="1" noChangeArrowheads="1"/>
          </p:cNvPicPr>
          <p:nvPr/>
        </p:nvPicPr>
        <p:blipFill>
          <a:blip r:embed="rId2" cstate="print"/>
          <a:srcRect/>
          <a:stretch>
            <a:fillRect/>
          </a:stretch>
        </p:blipFill>
        <p:spPr bwMode="auto">
          <a:xfrm>
            <a:off x="0" y="785794"/>
            <a:ext cx="2643182" cy="2408232"/>
          </a:xfrm>
          <a:prstGeom prst="rect">
            <a:avLst/>
          </a:prstGeom>
          <a:noFill/>
        </p:spPr>
      </p:pic>
      <p:pic>
        <p:nvPicPr>
          <p:cNvPr id="16387" name="Picture 3" descr="C:\Users\HP\Desktop\New folder (6)\Screenshot_٢٠٢٦٠٥١٦-٢٣٥٥٥٨_Facebook.jpg"/>
          <p:cNvPicPr>
            <a:picLocks noChangeAspect="1" noChangeArrowheads="1"/>
          </p:cNvPicPr>
          <p:nvPr/>
        </p:nvPicPr>
        <p:blipFill>
          <a:blip r:embed="rId3"/>
          <a:srcRect/>
          <a:stretch>
            <a:fillRect/>
          </a:stretch>
        </p:blipFill>
        <p:spPr bwMode="auto">
          <a:xfrm>
            <a:off x="214282" y="3357562"/>
            <a:ext cx="2500330" cy="2786082"/>
          </a:xfrm>
          <a:prstGeom prst="rect">
            <a:avLst/>
          </a:prstGeom>
          <a:noFill/>
        </p:spPr>
      </p:pic>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fontScale="85000" lnSpcReduction="20000"/>
          </a:bodyPr>
          <a:lstStyle/>
          <a:p>
            <a:r>
              <a:rPr lang="ar-SA" b="1" dirty="0" smtClean="0"/>
              <a:t>الأعراض: </a:t>
            </a:r>
          </a:p>
          <a:p>
            <a:pPr algn="justLow"/>
            <a:r>
              <a:rPr lang="ar-SA" dirty="0" smtClean="0"/>
              <a:t>العرض المميز النوعي الوحيد هو نقصان </a:t>
            </a:r>
            <a:r>
              <a:rPr lang="ar-SA" dirty="0" err="1" smtClean="0"/>
              <a:t>الهيماتوكريت</a:t>
            </a:r>
            <a:r>
              <a:rPr lang="ar-SA" dirty="0" smtClean="0"/>
              <a:t> بعد 14-16 يوم ويكون 7-28 % ويعود بعد 32 يوم لوضعه الطبيعي ويكون هناك شحوب وخمول ونقصان الوزن بعد 10 -20 يوم نسبة نفوق أقل ن 30% بعمر 12- 28 يوم وتشفى الطيور بعد 20- 28 يوم وعلى العموم فقر الدم هو الملاحظ.</a:t>
            </a:r>
          </a:p>
          <a:p>
            <a:pPr algn="justLow"/>
            <a:r>
              <a:rPr lang="ar-SA" dirty="0" smtClean="0"/>
              <a:t>ونسبة النفوق والإصابة تختلف حسب العوامل البيئة والفيروسية وشدة المرض  وضراوة العامل المسبب وهناك </a:t>
            </a:r>
            <a:r>
              <a:rPr lang="ar-SA" dirty="0" err="1" smtClean="0"/>
              <a:t>ذراري</a:t>
            </a:r>
            <a:r>
              <a:rPr lang="ar-SA" dirty="0" smtClean="0"/>
              <a:t> أكثر ضراوة من غيرها.</a:t>
            </a:r>
          </a:p>
          <a:p>
            <a:pPr algn="justLow"/>
            <a:r>
              <a:rPr lang="ar-SA" dirty="0" smtClean="0"/>
              <a:t>وتزداد نسبة النفوق إذا رافق المرض أو </a:t>
            </a:r>
            <a:r>
              <a:rPr lang="ar-SA" dirty="0" err="1" smtClean="0"/>
              <a:t>سبقة</a:t>
            </a:r>
            <a:r>
              <a:rPr lang="ar-SA" dirty="0" smtClean="0"/>
              <a:t> </a:t>
            </a:r>
            <a:r>
              <a:rPr lang="en-US" dirty="0" smtClean="0"/>
              <a:t>NDV- REV- IBDV</a:t>
            </a:r>
            <a:endParaRPr lang="ar-SA" dirty="0" smtClean="0"/>
          </a:p>
          <a:p>
            <a:endParaRPr lang="ar-SA" dirty="0"/>
          </a:p>
        </p:txBody>
      </p:sp>
      <p:sp>
        <p:nvSpPr>
          <p:cNvPr id="4" name="عنصر نائب للنص 3"/>
          <p:cNvSpPr>
            <a:spLocks noGrp="1"/>
          </p:cNvSpPr>
          <p:nvPr>
            <p:ph type="body" sz="half" idx="2"/>
          </p:nvPr>
        </p:nvSpPr>
        <p:spPr/>
        <p:txBody>
          <a:bodyPr/>
          <a:lstStyle/>
          <a:p>
            <a:endParaRPr lang="ar-SA" dirty="0"/>
          </a:p>
        </p:txBody>
      </p:sp>
      <p:pic>
        <p:nvPicPr>
          <p:cNvPr id="1026" name="Picture 2"/>
          <p:cNvPicPr>
            <a:picLocks noChangeAspect="1" noChangeArrowheads="1"/>
          </p:cNvPicPr>
          <p:nvPr/>
        </p:nvPicPr>
        <p:blipFill>
          <a:blip r:embed="rId2"/>
          <a:srcRect/>
          <a:stretch>
            <a:fillRect/>
          </a:stretch>
        </p:blipFill>
        <p:spPr bwMode="auto">
          <a:xfrm>
            <a:off x="144463" y="2000240"/>
            <a:ext cx="3213091" cy="2287598"/>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pic>
        <p:nvPicPr>
          <p:cNvPr id="7170" name="Picture 2" descr="C:\Users\HP\Desktop\New folder (6)\Screenshot_٢٠٢٦٠٥١٦-٢٣١٧٥٣_Chrome.jpg"/>
          <p:cNvPicPr>
            <a:picLocks noChangeAspect="1" noChangeArrowheads="1"/>
          </p:cNvPicPr>
          <p:nvPr/>
        </p:nvPicPr>
        <p:blipFill>
          <a:blip r:embed="rId2"/>
          <a:srcRect l="14583" t="56671" r="29167"/>
          <a:stretch>
            <a:fillRect/>
          </a:stretch>
        </p:blipFill>
        <p:spPr bwMode="auto">
          <a:xfrm>
            <a:off x="2357422" y="0"/>
            <a:ext cx="1714512" cy="1443577"/>
          </a:xfrm>
          <a:prstGeom prst="rect">
            <a:avLst/>
          </a:prstGeom>
          <a:ln>
            <a:noFill/>
          </a:ln>
          <a:effectLst>
            <a:softEdge rad="112500"/>
          </a:effectLst>
        </p:spPr>
      </p:pic>
      <p:sp>
        <p:nvSpPr>
          <p:cNvPr id="4" name="عنصر نائب للمحتوى 3"/>
          <p:cNvSpPr>
            <a:spLocks noGrp="1"/>
          </p:cNvSpPr>
          <p:nvPr>
            <p:ph sz="half" idx="1"/>
          </p:nvPr>
        </p:nvSpPr>
        <p:spPr/>
        <p:txBody>
          <a:bodyPr>
            <a:normAutofit/>
          </a:bodyPr>
          <a:lstStyle/>
          <a:p>
            <a:pPr algn="justLow"/>
            <a:r>
              <a:rPr lang="ar-SA" b="1" dirty="0" smtClean="0"/>
              <a:t>ا</a:t>
            </a:r>
            <a:r>
              <a:rPr lang="ar-SA" b="1" u="sng" dirty="0" smtClean="0"/>
              <a:t>لعدوى</a:t>
            </a:r>
            <a:r>
              <a:rPr lang="ar-SA" dirty="0" smtClean="0"/>
              <a:t>: </a:t>
            </a:r>
            <a:r>
              <a:rPr lang="ar-SA" sz="2400" dirty="0" smtClean="0"/>
              <a:t>عدوى أفقية بالتماس المباشر والاحتكاك والمخالطة </a:t>
            </a:r>
            <a:r>
              <a:rPr lang="ar-SA" sz="2400" dirty="0" err="1" smtClean="0"/>
              <a:t>والأدوت</a:t>
            </a:r>
            <a:r>
              <a:rPr lang="ar-SA" sz="2400" dirty="0" smtClean="0"/>
              <a:t> والماء والعلف والطيور البرية </a:t>
            </a:r>
            <a:r>
              <a:rPr lang="ar-SA" sz="2400" dirty="0" err="1" smtClean="0"/>
              <a:t>والانسان</a:t>
            </a:r>
            <a:r>
              <a:rPr lang="ar-SA" sz="2400" dirty="0" smtClean="0"/>
              <a:t> وأدوات التربية النقل والجرذان.</a:t>
            </a:r>
          </a:p>
          <a:p>
            <a:r>
              <a:rPr lang="ar-SA" b="1" u="sng" dirty="0" smtClean="0"/>
              <a:t>العدوى العمودية:</a:t>
            </a:r>
            <a:r>
              <a:rPr lang="ar-SA" u="sng" dirty="0" smtClean="0"/>
              <a:t> </a:t>
            </a:r>
            <a:r>
              <a:rPr lang="ar-SA" dirty="0" smtClean="0"/>
              <a:t>غير ممكنة.</a:t>
            </a:r>
          </a:p>
          <a:p>
            <a:r>
              <a:rPr lang="ar-SA" b="1" dirty="0" smtClean="0"/>
              <a:t>ال</a:t>
            </a:r>
            <a:r>
              <a:rPr lang="ar-SA" b="1" u="sng" dirty="0" smtClean="0"/>
              <a:t>أعراض</a:t>
            </a:r>
            <a:r>
              <a:rPr lang="ar-SA" dirty="0" smtClean="0"/>
              <a:t>: </a:t>
            </a:r>
          </a:p>
          <a:p>
            <a:pPr algn="justLow"/>
            <a:r>
              <a:rPr lang="ar-SA" sz="2400" dirty="0" smtClean="0"/>
              <a:t>فترة الحضانة : 4- 14 يوم وتختلف شدة الإصابة حسب ( ضراوة العامل لمسبب+ الحالة الطائر العامة + الظروف/ البيئية- المناخية – التغذوية/)</a:t>
            </a:r>
          </a:p>
          <a:p>
            <a:r>
              <a:rPr lang="ar-SA" b="1" dirty="0" smtClean="0"/>
              <a:t>يظهر المرض </a:t>
            </a:r>
            <a:r>
              <a:rPr lang="ar-SA" b="1" dirty="0" err="1" smtClean="0"/>
              <a:t>ب</a:t>
            </a:r>
            <a:r>
              <a:rPr lang="ar-SA" b="1" dirty="0" smtClean="0"/>
              <a:t> 3 أشكال </a:t>
            </a:r>
          </a:p>
          <a:p>
            <a:r>
              <a:rPr lang="ar-SA" dirty="0" smtClean="0"/>
              <a:t>( </a:t>
            </a:r>
            <a:r>
              <a:rPr lang="ar-SA" b="1" dirty="0" smtClean="0"/>
              <a:t>جلدي-</a:t>
            </a:r>
            <a:r>
              <a:rPr lang="ar-SA" dirty="0" smtClean="0"/>
              <a:t> </a:t>
            </a:r>
            <a:r>
              <a:rPr lang="ar-SA" b="1" dirty="0" smtClean="0"/>
              <a:t>دفتيري</a:t>
            </a:r>
            <a:r>
              <a:rPr lang="ar-SA" dirty="0" smtClean="0"/>
              <a:t> – </a:t>
            </a:r>
            <a:r>
              <a:rPr lang="ar-SA" b="1" dirty="0" smtClean="0"/>
              <a:t>مختلط</a:t>
            </a:r>
            <a:r>
              <a:rPr lang="ar-SA" dirty="0" smtClean="0"/>
              <a:t>)</a:t>
            </a:r>
            <a:endParaRPr lang="ar-SA" dirty="0"/>
          </a:p>
        </p:txBody>
      </p:sp>
      <p:pic>
        <p:nvPicPr>
          <p:cNvPr id="7171" name="Picture 3" descr="C:\Users\HP\Desktop\New folder (6)\Screenshot_٢٠٢٦٠٥١٦-٢٣١٤٣٥_Google.jpg"/>
          <p:cNvPicPr>
            <a:picLocks noChangeAspect="1" noChangeArrowheads="1"/>
          </p:cNvPicPr>
          <p:nvPr/>
        </p:nvPicPr>
        <p:blipFill>
          <a:blip r:embed="rId3" cstate="print"/>
          <a:srcRect/>
          <a:stretch>
            <a:fillRect/>
          </a:stretch>
        </p:blipFill>
        <p:spPr bwMode="auto">
          <a:xfrm>
            <a:off x="357158" y="571480"/>
            <a:ext cx="2428892" cy="1298782"/>
          </a:xfrm>
          <a:prstGeom prst="rect">
            <a:avLst/>
          </a:prstGeom>
          <a:noFill/>
        </p:spPr>
      </p:pic>
      <p:pic>
        <p:nvPicPr>
          <p:cNvPr id="7172" name="Picture 4" descr="C:\Users\HP\Desktop\New folder (6)\Screenshot_٢٠٢٦٠٥١٦-٢٣٢٠٤٤_Google.jpg"/>
          <p:cNvPicPr>
            <a:picLocks noChangeAspect="1" noChangeArrowheads="1"/>
          </p:cNvPicPr>
          <p:nvPr/>
        </p:nvPicPr>
        <p:blipFill>
          <a:blip r:embed="rId4"/>
          <a:srcRect/>
          <a:stretch>
            <a:fillRect/>
          </a:stretch>
        </p:blipFill>
        <p:spPr bwMode="auto">
          <a:xfrm>
            <a:off x="285720" y="2071678"/>
            <a:ext cx="2857552" cy="2357454"/>
          </a:xfrm>
          <a:prstGeom prst="rect">
            <a:avLst/>
          </a:prstGeom>
          <a:noFill/>
        </p:spPr>
      </p:pic>
      <p:pic>
        <p:nvPicPr>
          <p:cNvPr id="8" name="Picture 2" descr="C:\Users\HP\Desktop\New folder (6)\Screenshot_٢٠٢٦٠٥١٦-٢٣١٥٣٧_Google.jpg"/>
          <p:cNvPicPr>
            <a:picLocks noChangeAspect="1" noChangeArrowheads="1"/>
          </p:cNvPicPr>
          <p:nvPr/>
        </p:nvPicPr>
        <p:blipFill>
          <a:blip r:embed="rId5"/>
          <a:srcRect/>
          <a:stretch>
            <a:fillRect/>
          </a:stretch>
        </p:blipFill>
        <p:spPr bwMode="auto">
          <a:xfrm>
            <a:off x="428596" y="4357694"/>
            <a:ext cx="3071834" cy="2285992"/>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7170"/>
                                        </p:tgtEl>
                                      </p:cBhvr>
                                    </p:animEffect>
                                    <p:set>
                                      <p:cBhvr>
                                        <p:cTn id="7" dur="1" fill="hold">
                                          <p:stCondLst>
                                            <p:cond delay="1999"/>
                                          </p:stCondLst>
                                        </p:cTn>
                                        <p:tgtEl>
                                          <p:spTgt spid="7170"/>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7171"/>
                                        </p:tgtEl>
                                      </p:cBhvr>
                                    </p:animEffect>
                                    <p:set>
                                      <p:cBhvr>
                                        <p:cTn id="10" dur="1" fill="hold">
                                          <p:stCondLst>
                                            <p:cond delay="1999"/>
                                          </p:stCondLst>
                                        </p:cTn>
                                        <p:tgtEl>
                                          <p:spTgt spid="7171"/>
                                        </p:tgtEl>
                                        <p:attrNameLst>
                                          <p:attrName>style.visibility</p:attrName>
                                        </p:attrNameLst>
                                      </p:cBhvr>
                                      <p:to>
                                        <p:strVal val="hidden"/>
                                      </p:to>
                                    </p:set>
                                  </p:childTnLst>
                                </p:cTn>
                              </p:par>
                              <p:par>
                                <p:cTn id="11" presetID="8" presetClass="exit" presetSubtype="16" fill="hold" nodeType="withEffect">
                                  <p:stCondLst>
                                    <p:cond delay="0"/>
                                  </p:stCondLst>
                                  <p:childTnLst>
                                    <p:animEffect transition="out" filter="diamond(in)">
                                      <p:cBhvr>
                                        <p:cTn id="12" dur="2000"/>
                                        <p:tgtEl>
                                          <p:spTgt spid="7172"/>
                                        </p:tgtEl>
                                      </p:cBhvr>
                                    </p:animEffect>
                                    <p:set>
                                      <p:cBhvr>
                                        <p:cTn id="13" dur="1" fill="hold">
                                          <p:stCondLst>
                                            <p:cond delay="1999"/>
                                          </p:stCondLst>
                                        </p:cTn>
                                        <p:tgtEl>
                                          <p:spTgt spid="7172"/>
                                        </p:tgtEl>
                                        <p:attrNameLst>
                                          <p:attrName>style.visibility</p:attrName>
                                        </p:attrNameLst>
                                      </p:cBhvr>
                                      <p:to>
                                        <p:strVal val="hidden"/>
                                      </p:to>
                                    </p:set>
                                  </p:childTnLst>
                                </p:cTn>
                              </p:par>
                              <p:par>
                                <p:cTn id="14" presetID="8" presetClass="exit" presetSubtype="16" fill="hold" nodeType="withEffect">
                                  <p:stCondLst>
                                    <p:cond delay="0"/>
                                  </p:stCondLst>
                                  <p:childTnLst>
                                    <p:animEffect transition="out" filter="diamond(in)">
                                      <p:cBhvr>
                                        <p:cTn id="15" dur="2000"/>
                                        <p:tgtEl>
                                          <p:spTgt spid="8"/>
                                        </p:tgtEl>
                                      </p:cBhvr>
                                    </p:animEffect>
                                    <p:set>
                                      <p:cBhvr>
                                        <p:cTn id="16"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85000" lnSpcReduction="20000"/>
          </a:bodyPr>
          <a:lstStyle/>
          <a:p>
            <a:r>
              <a:rPr lang="ar-SA" sz="3800" b="1" dirty="0" smtClean="0"/>
              <a:t>الصفة التشريحية:</a:t>
            </a:r>
          </a:p>
          <a:p>
            <a:pPr algn="justLow"/>
            <a:r>
              <a:rPr lang="ar-SA" dirty="0" smtClean="0">
                <a:solidFill>
                  <a:srgbClr val="FF0000"/>
                </a:solidFill>
              </a:rPr>
              <a:t>ضمور التوتة </a:t>
            </a:r>
            <a:r>
              <a:rPr lang="ar-SA" dirty="0" smtClean="0"/>
              <a:t>حيث تضمر نهائياً ويصبح لونها بني داكن – مع </a:t>
            </a:r>
            <a:r>
              <a:rPr lang="ar-SA" dirty="0" smtClean="0">
                <a:solidFill>
                  <a:srgbClr val="FF0000"/>
                </a:solidFill>
              </a:rPr>
              <a:t>ضمور نقي العظام </a:t>
            </a:r>
            <a:r>
              <a:rPr lang="ar-SA" dirty="0" smtClean="0"/>
              <a:t>وهو الأكثر تمييزاً وخاصة عظم الفخذ حيث يصبح مصفر دهني أو أحمر معتم.</a:t>
            </a:r>
          </a:p>
          <a:p>
            <a:pPr algn="justLow"/>
            <a:r>
              <a:rPr lang="ar-SA" dirty="0" smtClean="0"/>
              <a:t>مع تقدم العمر وزيادة مقاومة الطير يصبح هو الأكثر مشاهدة من ضمور نقي العظام . ويكون ضمور صرة </a:t>
            </a:r>
            <a:r>
              <a:rPr lang="ar-SA" dirty="0" err="1" smtClean="0"/>
              <a:t>فابريشيوص</a:t>
            </a:r>
            <a:r>
              <a:rPr lang="ar-SA" dirty="0" smtClean="0"/>
              <a:t> هي الأقل مشاهدة.ويظهر شفاف من الناحية الخارجية وتظهر عليه </a:t>
            </a:r>
            <a:r>
              <a:rPr lang="ar-SA" dirty="0" err="1" smtClean="0"/>
              <a:t>ثنيات</a:t>
            </a:r>
            <a:r>
              <a:rPr lang="ar-SA" dirty="0" smtClean="0"/>
              <a:t> </a:t>
            </a:r>
            <a:r>
              <a:rPr lang="ar-SA" dirty="0" err="1" smtClean="0"/>
              <a:t>البليكا</a:t>
            </a:r>
            <a:r>
              <a:rPr lang="ar-SA" dirty="0" smtClean="0"/>
              <a:t> من الطبقة المصلية، ويتضخم الكبد ويصبح باهت مبرقش. ونزف على لمعدة </a:t>
            </a:r>
            <a:r>
              <a:rPr lang="ar-SA" dirty="0" err="1" smtClean="0"/>
              <a:t>الغدية</a:t>
            </a:r>
            <a:r>
              <a:rPr lang="ar-SA" dirty="0" smtClean="0"/>
              <a:t> وعلى العضلات والأحشاء الداخلية وفقر دم على الأغشية المخاطية.</a:t>
            </a:r>
          </a:p>
          <a:p>
            <a:pPr algn="justLow"/>
            <a:r>
              <a:rPr lang="ar-SA" dirty="0" smtClean="0"/>
              <a:t>في حالة العدوى لثانوية يحدث نزيف تحت الجلد مع </a:t>
            </a:r>
            <a:r>
              <a:rPr lang="ar-SA" dirty="0" err="1" smtClean="0"/>
              <a:t>ازرقاق</a:t>
            </a:r>
            <a:r>
              <a:rPr lang="ar-SA" dirty="0" smtClean="0"/>
              <a:t>( </a:t>
            </a:r>
            <a:r>
              <a:rPr lang="ar-SA" dirty="0" smtClean="0">
                <a:solidFill>
                  <a:schemeClr val="tx2"/>
                </a:solidFill>
              </a:rPr>
              <a:t>مرض الجناح الأزرق).</a:t>
            </a:r>
          </a:p>
          <a:p>
            <a:endParaRPr lang="ar-SA" dirty="0"/>
          </a:p>
        </p:txBody>
      </p:sp>
      <p:sp>
        <p:nvSpPr>
          <p:cNvPr id="4" name="عنصر نائب للنص 3"/>
          <p:cNvSpPr>
            <a:spLocks noGrp="1"/>
          </p:cNvSpPr>
          <p:nvPr>
            <p:ph type="body" sz="half" idx="2"/>
          </p:nvPr>
        </p:nvSpPr>
        <p:spPr/>
        <p:txBody>
          <a:bodyPr/>
          <a:lstStyle/>
          <a:p>
            <a:endParaRPr lang="ar-SA" dirty="0"/>
          </a:p>
        </p:txBody>
      </p:sp>
      <p:pic>
        <p:nvPicPr>
          <p:cNvPr id="5" name="صورة 4" descr="C:\Users\HP\Desktop\New folder (3)\Screenshot_٢٠٢٣٠٥٣١-١٤١١٤٨_Google.jpg"/>
          <p:cNvPicPr/>
          <p:nvPr/>
        </p:nvPicPr>
        <p:blipFill>
          <a:blip r:embed="rId2"/>
          <a:srcRect t="9250" b="59965"/>
          <a:stretch>
            <a:fillRect/>
          </a:stretch>
        </p:blipFill>
        <p:spPr bwMode="auto">
          <a:xfrm>
            <a:off x="428596" y="1214422"/>
            <a:ext cx="3133725" cy="1962150"/>
          </a:xfrm>
          <a:prstGeom prst="rect">
            <a:avLst/>
          </a:prstGeom>
          <a:noFill/>
          <a:ln w="9525">
            <a:noFill/>
            <a:miter lim="800000"/>
            <a:headEnd/>
            <a:tailEnd/>
          </a:ln>
        </p:spPr>
      </p:pic>
      <p:pic>
        <p:nvPicPr>
          <p:cNvPr id="6" name="صورة 5" descr="C:\Users\HP\Desktop\New folder (3)\Screenshot_٢٠٢٣٠٥٣١-١٤١٢٠٣_Google.jpg"/>
          <p:cNvPicPr/>
          <p:nvPr/>
        </p:nvPicPr>
        <p:blipFill>
          <a:blip r:embed="rId3"/>
          <a:srcRect/>
          <a:stretch>
            <a:fillRect/>
          </a:stretch>
        </p:blipFill>
        <p:spPr bwMode="auto">
          <a:xfrm>
            <a:off x="357158" y="3429000"/>
            <a:ext cx="3071834" cy="2581275"/>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sz="half" idx="2"/>
          </p:nvPr>
        </p:nvSpPr>
        <p:spPr/>
        <p:txBody>
          <a:bodyPr/>
          <a:lstStyle/>
          <a:p>
            <a:endParaRPr lang="ar-SA" dirty="0"/>
          </a:p>
        </p:txBody>
      </p:sp>
      <p:pic>
        <p:nvPicPr>
          <p:cNvPr id="17410" name="Picture 2"/>
          <p:cNvPicPr>
            <a:picLocks noGrp="1" noChangeAspect="1" noChangeArrowheads="1"/>
          </p:cNvPicPr>
          <p:nvPr>
            <p:ph idx="1"/>
          </p:nvPr>
        </p:nvPicPr>
        <p:blipFill>
          <a:blip r:embed="rId2"/>
          <a:srcRect t="7540" b="41199"/>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sz="half" idx="2"/>
          </p:nvPr>
        </p:nvSpPr>
        <p:spPr/>
        <p:txBody>
          <a:bodyPr/>
          <a:lstStyle/>
          <a:p>
            <a:endParaRPr lang="ar-SA"/>
          </a:p>
        </p:txBody>
      </p:sp>
      <p:pic>
        <p:nvPicPr>
          <p:cNvPr id="18434" name="Picture 2"/>
          <p:cNvPicPr>
            <a:picLocks noGrp="1" noChangeAspect="1" noChangeArrowheads="1"/>
          </p:cNvPicPr>
          <p:nvPr>
            <p:ph idx="1"/>
          </p:nvPr>
        </p:nvPicPr>
        <p:blipFill>
          <a:blip r:embed="rId2"/>
          <a:srcRect t="15625" b="26041"/>
          <a:stretch>
            <a:fillRect/>
          </a:stretch>
        </p:blipFill>
        <p:spPr bwMode="auto">
          <a:xfrm>
            <a:off x="0" y="-214338"/>
            <a:ext cx="9144000" cy="7072338"/>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sz="half" idx="2"/>
          </p:nvPr>
        </p:nvSpPr>
        <p:spPr/>
        <p:txBody>
          <a:bodyPr/>
          <a:lstStyle/>
          <a:p>
            <a:endParaRPr lang="ar-SA"/>
          </a:p>
        </p:txBody>
      </p:sp>
      <p:pic>
        <p:nvPicPr>
          <p:cNvPr id="5" name="عنصر نائب للمحتوى 4" descr="C:\Users\HP\AppData\Local\Microsoft\Windows\INetCache\Content.Word\٢٠٢٣٠٦٠٤_١٤٥٨١٧.jpg"/>
          <p:cNvPicPr>
            <a:picLocks noGrp="1"/>
          </p:cNvPicPr>
          <p:nvPr>
            <p:ph idx="1"/>
          </p:nvPr>
        </p:nvPicPr>
        <p:blipFill>
          <a:blip r:embed="rId2" cstate="print"/>
          <a:srcRect/>
          <a:stretch>
            <a:fillRect/>
          </a:stretch>
        </p:blipFill>
        <p:spPr bwMode="auto">
          <a:xfrm rot="5400000">
            <a:off x="1142998" y="-1143000"/>
            <a:ext cx="6858000" cy="9143999"/>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fontScale="85000" lnSpcReduction="10000"/>
          </a:bodyPr>
          <a:lstStyle/>
          <a:p>
            <a:r>
              <a:rPr lang="ar-SA" b="1" dirty="0" smtClean="0"/>
              <a:t>التغيرات الدموية: </a:t>
            </a:r>
          </a:p>
          <a:p>
            <a:pPr algn="justLow"/>
            <a:r>
              <a:rPr lang="ar-SA" dirty="0" smtClean="0"/>
              <a:t>شفافية البلازما- الدم مائي – زيادة زمن تخثر لدم – نق.صان الهيماتوكريت.</a:t>
            </a:r>
          </a:p>
          <a:p>
            <a:r>
              <a:rPr lang="ar-SA" b="1" dirty="0" smtClean="0"/>
              <a:t>التشخيص: </a:t>
            </a:r>
          </a:p>
          <a:p>
            <a:pPr algn="justLow">
              <a:buNone/>
            </a:pPr>
            <a:r>
              <a:rPr lang="ar-SA" dirty="0" smtClean="0"/>
              <a:t>1- </a:t>
            </a:r>
            <a:r>
              <a:rPr lang="ar-SA" b="1" dirty="0" smtClean="0"/>
              <a:t>عزل لعامل المسبب</a:t>
            </a:r>
            <a:r>
              <a:rPr lang="ar-SA" dirty="0" smtClean="0"/>
              <a:t>:  من الأعضاء وخاصة الكبد ومعاملته </a:t>
            </a:r>
            <a:r>
              <a:rPr lang="ar-SA" dirty="0" err="1" smtClean="0"/>
              <a:t>بالكلوروفورم</a:t>
            </a:r>
            <a:r>
              <a:rPr lang="ar-SA" dirty="0" smtClean="0"/>
              <a:t> وزرع نسيجي ودراسة التغيرات.</a:t>
            </a:r>
          </a:p>
          <a:p>
            <a:pPr algn="justLow">
              <a:buNone/>
            </a:pPr>
            <a:r>
              <a:rPr lang="ar-SA" dirty="0" smtClean="0"/>
              <a:t>2- </a:t>
            </a:r>
            <a:r>
              <a:rPr lang="ar-SA" b="1" dirty="0" smtClean="0"/>
              <a:t>حقن </a:t>
            </a:r>
            <a:r>
              <a:rPr lang="ar-SA" b="1" dirty="0" err="1" smtClean="0"/>
              <a:t>الصيصان</a:t>
            </a:r>
            <a:r>
              <a:rPr lang="ar-SA" b="1" dirty="0" smtClean="0"/>
              <a:t> بعمر يوم</a:t>
            </a:r>
            <a:r>
              <a:rPr lang="ar-SA" dirty="0" smtClean="0"/>
              <a:t>: وهي الطريقة المفضلة وبعد 14- 16 يوم يتم التأكد من فقر الدم.</a:t>
            </a:r>
          </a:p>
          <a:p>
            <a:pPr algn="justLow">
              <a:buNone/>
            </a:pPr>
            <a:r>
              <a:rPr lang="ar-SA" b="1" dirty="0" smtClean="0"/>
              <a:t>3-حقن الأجنة</a:t>
            </a:r>
            <a:r>
              <a:rPr lang="ar-SA" dirty="0" smtClean="0"/>
              <a:t>: من </a:t>
            </a:r>
            <a:r>
              <a:rPr lang="ar-SA" dirty="0" err="1" smtClean="0"/>
              <a:t>رشاحة</a:t>
            </a:r>
            <a:r>
              <a:rPr lang="ar-SA" dirty="0" smtClean="0"/>
              <a:t> الأعضاء في كيس المح وبعد 14 يوم يتم عزل </a:t>
            </a:r>
            <a:r>
              <a:rPr lang="ar-SA" dirty="0" err="1" smtClean="0"/>
              <a:t>الحمة</a:t>
            </a:r>
            <a:r>
              <a:rPr lang="ar-SA" dirty="0" smtClean="0"/>
              <a:t> من كل أجزاء الجنين ماعدا كيس المح.</a:t>
            </a:r>
          </a:p>
          <a:p>
            <a:endParaRPr lang="ar-SA" dirty="0"/>
          </a:p>
        </p:txBody>
      </p:sp>
      <p:sp>
        <p:nvSpPr>
          <p:cNvPr id="4" name="عنصر نائب للنص 3"/>
          <p:cNvSpPr>
            <a:spLocks noGrp="1"/>
          </p:cNvSpPr>
          <p:nvPr>
            <p:ph type="body" sz="half" idx="2"/>
          </p:nvPr>
        </p:nvSpPr>
        <p:spPr/>
        <p:txBody>
          <a:bodyPr/>
          <a:lstStyle/>
          <a:p>
            <a:endParaRPr lang="ar-SA" dirty="0"/>
          </a:p>
        </p:txBody>
      </p:sp>
      <p:pic>
        <p:nvPicPr>
          <p:cNvPr id="20482" name="Picture 2"/>
          <p:cNvPicPr>
            <a:picLocks noChangeAspect="1" noChangeArrowheads="1"/>
          </p:cNvPicPr>
          <p:nvPr/>
        </p:nvPicPr>
        <p:blipFill>
          <a:blip r:embed="rId2" cstate="print"/>
          <a:srcRect t="9191" b="65074"/>
          <a:stretch>
            <a:fillRect/>
          </a:stretch>
        </p:blipFill>
        <p:spPr bwMode="auto">
          <a:xfrm>
            <a:off x="1142976" y="1428736"/>
            <a:ext cx="1793631" cy="1000132"/>
          </a:xfrm>
          <a:prstGeom prst="rect">
            <a:avLst/>
          </a:prstGeom>
          <a:noFill/>
          <a:ln w="9525">
            <a:noFill/>
            <a:miter lim="800000"/>
            <a:headEnd/>
            <a:tailEnd/>
          </a:ln>
          <a:effectLst/>
        </p:spPr>
      </p:pic>
      <p:pic>
        <p:nvPicPr>
          <p:cNvPr id="20483" name="Picture 3"/>
          <p:cNvPicPr>
            <a:picLocks noChangeAspect="1" noChangeArrowheads="1"/>
          </p:cNvPicPr>
          <p:nvPr/>
        </p:nvPicPr>
        <p:blipFill>
          <a:blip r:embed="rId3"/>
          <a:srcRect t="9340" b="62535"/>
          <a:stretch>
            <a:fillRect/>
          </a:stretch>
        </p:blipFill>
        <p:spPr bwMode="auto">
          <a:xfrm>
            <a:off x="500034" y="2928934"/>
            <a:ext cx="2857520" cy="2071702"/>
          </a:xfrm>
          <a:prstGeom prst="rect">
            <a:avLst/>
          </a:prstGeom>
          <a:noFill/>
          <a:ln w="9525">
            <a:noFill/>
            <a:miter lim="800000"/>
            <a:headEnd/>
            <a:tailEnd/>
          </a:ln>
          <a:effectLst/>
        </p:spPr>
      </p:pic>
      <p:pic>
        <p:nvPicPr>
          <p:cNvPr id="20484" name="Picture 4"/>
          <p:cNvPicPr>
            <a:picLocks noChangeAspect="1" noChangeArrowheads="1"/>
          </p:cNvPicPr>
          <p:nvPr/>
        </p:nvPicPr>
        <p:blipFill>
          <a:blip r:embed="rId4" cstate="print"/>
          <a:srcRect l="3151" t="17857" b="59821"/>
          <a:stretch>
            <a:fillRect/>
          </a:stretch>
        </p:blipFill>
        <p:spPr bwMode="auto">
          <a:xfrm>
            <a:off x="714348" y="714356"/>
            <a:ext cx="2145843" cy="1071570"/>
          </a:xfrm>
          <a:prstGeom prst="rect">
            <a:avLst/>
          </a:prstGeom>
          <a:noFill/>
          <a:ln w="9525">
            <a:noFill/>
            <a:miter lim="800000"/>
            <a:headEnd/>
            <a:tailEnd/>
          </a:ln>
          <a:effectLst/>
        </p:spPr>
      </p:pic>
    </p:spTree>
  </p:cSld>
  <p:clrMapOvr>
    <a:masterClrMapping/>
  </p:clrMapOvr>
  <p:transition>
    <p:strips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b="1" dirty="0" smtClean="0"/>
              <a:t>التثبيط المناعي لفقر الدم المعدي</a:t>
            </a:r>
            <a:r>
              <a:rPr lang="ar-SA" dirty="0" smtClean="0"/>
              <a:t>: </a:t>
            </a:r>
            <a:br>
              <a:rPr lang="ar-SA" dirty="0" smtClean="0"/>
            </a:br>
            <a:endParaRPr lang="ar-SA" dirty="0"/>
          </a:p>
        </p:txBody>
      </p:sp>
      <p:sp>
        <p:nvSpPr>
          <p:cNvPr id="3" name="عنصر نائب للمحتوى 2"/>
          <p:cNvSpPr>
            <a:spLocks noGrp="1"/>
          </p:cNvSpPr>
          <p:nvPr>
            <p:ph idx="1"/>
          </p:nvPr>
        </p:nvSpPr>
        <p:spPr>
          <a:xfrm>
            <a:off x="2857488" y="1071546"/>
            <a:ext cx="5972188" cy="4525963"/>
          </a:xfrm>
        </p:spPr>
        <p:txBody>
          <a:bodyPr>
            <a:normAutofit fontScale="85000" lnSpcReduction="20000"/>
          </a:bodyPr>
          <a:lstStyle/>
          <a:p>
            <a:pPr>
              <a:buNone/>
            </a:pPr>
            <a:r>
              <a:rPr lang="ar-SA" dirty="0" smtClean="0"/>
              <a:t>   </a:t>
            </a:r>
            <a:r>
              <a:rPr lang="ar-SA" dirty="0" smtClean="0">
                <a:latin typeface="Simplified Arabic" pitchFamily="18" charset="-78"/>
                <a:cs typeface="Simplified Arabic" pitchFamily="18" charset="-78"/>
              </a:rPr>
              <a:t>تسبب </a:t>
            </a:r>
            <a:r>
              <a:rPr lang="ar-SA" dirty="0" err="1" smtClean="0">
                <a:latin typeface="Simplified Arabic" pitchFamily="18" charset="-78"/>
                <a:cs typeface="Simplified Arabic" pitchFamily="18" charset="-78"/>
              </a:rPr>
              <a:t>الحمة</a:t>
            </a:r>
            <a:r>
              <a:rPr lang="ar-SA" dirty="0" smtClean="0">
                <a:latin typeface="Simplified Arabic" pitchFamily="18" charset="-78"/>
                <a:cs typeface="Simplified Arabic" pitchFamily="18" charset="-78"/>
              </a:rPr>
              <a:t> تثبيط مناعي في </a:t>
            </a:r>
            <a:r>
              <a:rPr lang="ar-SA" dirty="0" err="1" smtClean="0">
                <a:latin typeface="Simplified Arabic" pitchFamily="18" charset="-78"/>
                <a:cs typeface="Simplified Arabic" pitchFamily="18" charset="-78"/>
              </a:rPr>
              <a:t>الصيصان</a:t>
            </a:r>
            <a:r>
              <a:rPr lang="ar-SA" dirty="0" smtClean="0">
                <a:latin typeface="Simplified Arabic" pitchFamily="18" charset="-78"/>
                <a:cs typeface="Simplified Arabic" pitchFamily="18" charset="-78"/>
              </a:rPr>
              <a:t> الحساسة خلال المرحلة </a:t>
            </a:r>
            <a:r>
              <a:rPr lang="ar-SA" dirty="0" err="1" smtClean="0">
                <a:latin typeface="Simplified Arabic" pitchFamily="18" charset="-78"/>
                <a:cs typeface="Simplified Arabic" pitchFamily="18" charset="-78"/>
              </a:rPr>
              <a:t>السريرية</a:t>
            </a:r>
            <a:r>
              <a:rPr lang="ar-SA" dirty="0" smtClean="0">
                <a:latin typeface="Simplified Arabic" pitchFamily="18" charset="-78"/>
                <a:cs typeface="Simplified Arabic" pitchFamily="18" charset="-78"/>
              </a:rPr>
              <a:t>. ويظهر التثبيط بضعف مقاومة الأمراض الجرثومية والفطرية ، وأحياناً ضعف تشكيل الأضداد ضد مرض مارك وبعض الأمراض الأخرى. </a:t>
            </a:r>
          </a:p>
          <a:p>
            <a:pPr algn="justLow">
              <a:buNone/>
            </a:pPr>
            <a:r>
              <a:rPr lang="ar-SA" dirty="0" smtClean="0">
                <a:latin typeface="Simplified Arabic" pitchFamily="18" charset="-78"/>
                <a:cs typeface="Simplified Arabic" pitchFamily="18" charset="-78"/>
              </a:rPr>
              <a:t>   ويكون سبب التثبيط تخريب الخلايا المولدة لكريات الدم لحمراء والأنسجة اللمفاوية المحيطة وخاصة بالأعمار الصغيرة وتعطيل نظام الخلايا اللمفاوية </a:t>
            </a:r>
            <a:r>
              <a:rPr lang="en-US" dirty="0" smtClean="0">
                <a:latin typeface="Simplified Arabic" pitchFamily="18" charset="-78"/>
                <a:cs typeface="Simplified Arabic" pitchFamily="18" charset="-78"/>
              </a:rPr>
              <a:t>T</a:t>
            </a:r>
            <a:r>
              <a:rPr lang="ar-SA" dirty="0" smtClean="0">
                <a:latin typeface="Simplified Arabic" pitchFamily="18" charset="-78"/>
                <a:cs typeface="Simplified Arabic" pitchFamily="18" charset="-78"/>
              </a:rPr>
              <a:t> بأنواعها والتي تلعب دوراً كبيراً في آلية تشكل المناعة ضد مرض مارك . ويتآزر فيروس فقر الدم المعدي مع فيروس </a:t>
            </a:r>
            <a:r>
              <a:rPr lang="ar-SA" dirty="0" err="1" smtClean="0">
                <a:latin typeface="Simplified Arabic" pitchFamily="18" charset="-78"/>
                <a:cs typeface="Simplified Arabic" pitchFamily="18" charset="-78"/>
              </a:rPr>
              <a:t>الجامبورو</a:t>
            </a:r>
            <a:r>
              <a:rPr lang="ar-SA" dirty="0" smtClean="0">
                <a:latin typeface="Simplified Arabic" pitchFamily="18" charset="-78"/>
                <a:cs typeface="Simplified Arabic" pitchFamily="18" charset="-78"/>
              </a:rPr>
              <a:t> ولا يحدث الكبت في الأعمار الكبيرة.</a:t>
            </a:r>
            <a:endParaRPr lang="ar-SA" dirty="0">
              <a:latin typeface="Simplified Arabic" pitchFamily="18" charset="-78"/>
              <a:cs typeface="Simplified Arabic" pitchFamily="18" charset="-78"/>
            </a:endParaRPr>
          </a:p>
        </p:txBody>
      </p:sp>
      <p:pic>
        <p:nvPicPr>
          <p:cNvPr id="19458" name="Picture 2"/>
          <p:cNvPicPr>
            <a:picLocks noChangeAspect="1" noChangeArrowheads="1"/>
          </p:cNvPicPr>
          <p:nvPr/>
        </p:nvPicPr>
        <p:blipFill>
          <a:blip r:embed="rId2" cstate="print"/>
          <a:srcRect t="10417" b="46428"/>
          <a:stretch>
            <a:fillRect/>
          </a:stretch>
        </p:blipFill>
        <p:spPr bwMode="auto">
          <a:xfrm>
            <a:off x="428596" y="4786322"/>
            <a:ext cx="2357454" cy="1675230"/>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cstate="print"/>
          <a:srcRect t="13359" b="49438"/>
          <a:stretch>
            <a:fillRect/>
          </a:stretch>
        </p:blipFill>
        <p:spPr bwMode="auto">
          <a:xfrm>
            <a:off x="428596" y="2643182"/>
            <a:ext cx="2428892" cy="1785950"/>
          </a:xfrm>
          <a:prstGeom prst="rect">
            <a:avLst/>
          </a:prstGeom>
          <a:noFill/>
          <a:ln w="9525">
            <a:noFill/>
            <a:miter lim="800000"/>
            <a:headEnd/>
            <a:tailEnd/>
          </a:ln>
          <a:effectLst/>
        </p:spPr>
      </p:pic>
      <p:pic>
        <p:nvPicPr>
          <p:cNvPr id="19460" name="Picture 4"/>
          <p:cNvPicPr>
            <a:picLocks noChangeAspect="1" noChangeArrowheads="1"/>
          </p:cNvPicPr>
          <p:nvPr/>
        </p:nvPicPr>
        <p:blipFill>
          <a:blip r:embed="rId4" cstate="print"/>
          <a:srcRect t="9191" b="39338"/>
          <a:stretch>
            <a:fillRect/>
          </a:stretch>
        </p:blipFill>
        <p:spPr bwMode="auto">
          <a:xfrm>
            <a:off x="428596" y="428604"/>
            <a:ext cx="2643206" cy="2000264"/>
          </a:xfrm>
          <a:prstGeom prst="rect">
            <a:avLst/>
          </a:prstGeom>
          <a:noFill/>
          <a:ln w="9525">
            <a:noFill/>
            <a:miter lim="800000"/>
            <a:headEnd/>
            <a:tailEnd/>
          </a:ln>
          <a:effectLst/>
        </p:spPr>
      </p:pic>
    </p:spTree>
  </p:cSld>
  <p:clrMapOvr>
    <a:masterClrMapping/>
  </p:clrMapOvr>
  <p:transition>
    <p:strips dir="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b="1" u="sng" dirty="0" smtClean="0"/>
              <a:t>التحصين </a:t>
            </a:r>
            <a:endParaRPr lang="ar-SA" b="1" u="sng" dirty="0"/>
          </a:p>
        </p:txBody>
      </p:sp>
      <p:pic>
        <p:nvPicPr>
          <p:cNvPr id="21507" name="Picture 3" descr="C:\Users\HP\Desktop\New folder (6)\Screenshot_٢٠٢٦٠٥١٧-٠٠٠٤٠٢_Google.jpg"/>
          <p:cNvPicPr>
            <a:picLocks noChangeAspect="1" noChangeArrowheads="1"/>
          </p:cNvPicPr>
          <p:nvPr/>
        </p:nvPicPr>
        <p:blipFill>
          <a:blip r:embed="rId2"/>
          <a:srcRect/>
          <a:stretch>
            <a:fillRect/>
          </a:stretch>
        </p:blipFill>
        <p:spPr bwMode="auto">
          <a:xfrm>
            <a:off x="0" y="3571876"/>
            <a:ext cx="1666673" cy="2090738"/>
          </a:xfrm>
          <a:prstGeom prst="rect">
            <a:avLst/>
          </a:prstGeom>
          <a:noFill/>
        </p:spPr>
      </p:pic>
      <p:pic>
        <p:nvPicPr>
          <p:cNvPr id="21509" name="Picture 5" descr="C:\Users\HP\Desktop\New folder (6)\Screenshot_٢٠٢٦٠٥١٧-٠٠٠٤٢٢_Google.jpg"/>
          <p:cNvPicPr>
            <a:picLocks noChangeAspect="1" noChangeArrowheads="1"/>
          </p:cNvPicPr>
          <p:nvPr/>
        </p:nvPicPr>
        <p:blipFill>
          <a:blip r:embed="rId3"/>
          <a:srcRect b="18725"/>
          <a:stretch>
            <a:fillRect/>
          </a:stretch>
        </p:blipFill>
        <p:spPr bwMode="auto">
          <a:xfrm>
            <a:off x="1500166" y="3357562"/>
            <a:ext cx="1362074" cy="2695862"/>
          </a:xfrm>
          <a:prstGeom prst="rect">
            <a:avLst/>
          </a:prstGeom>
          <a:noFill/>
        </p:spPr>
      </p:pic>
      <p:sp>
        <p:nvSpPr>
          <p:cNvPr id="3" name="عنصر نائب للمحتوى 2"/>
          <p:cNvSpPr>
            <a:spLocks noGrp="1"/>
          </p:cNvSpPr>
          <p:nvPr>
            <p:ph idx="1"/>
          </p:nvPr>
        </p:nvSpPr>
        <p:spPr/>
        <p:txBody>
          <a:bodyPr>
            <a:normAutofit/>
          </a:bodyPr>
          <a:lstStyle/>
          <a:p>
            <a:pPr algn="justLow"/>
            <a:r>
              <a:rPr lang="ar-SA" dirty="0" smtClean="0"/>
              <a:t>تحصن </a:t>
            </a:r>
            <a:r>
              <a:rPr lang="ar-SA" dirty="0" err="1" smtClean="0"/>
              <a:t>الألآمهات</a:t>
            </a:r>
            <a:r>
              <a:rPr lang="ar-SA" dirty="0" smtClean="0"/>
              <a:t> بعمر 16 – 18 أسبوع بلقاح حي موهن على أجنة البيض أو الزرع النسيجي .</a:t>
            </a:r>
          </a:p>
          <a:p>
            <a:pPr algn="justLow"/>
            <a:r>
              <a:rPr lang="ar-SA" dirty="0" smtClean="0"/>
              <a:t>توجد </a:t>
            </a:r>
            <a:r>
              <a:rPr lang="ar-SA" dirty="0" err="1" smtClean="0"/>
              <a:t>لقاحات</a:t>
            </a:r>
            <a:r>
              <a:rPr lang="ar-SA" dirty="0" smtClean="0"/>
              <a:t> معطلة لكنها غير مصنعة على نطاق تجاري واسع.</a:t>
            </a:r>
          </a:p>
          <a:p>
            <a:r>
              <a:rPr lang="ar-SA" b="1" u="sng" dirty="0" smtClean="0"/>
              <a:t>العلاج: </a:t>
            </a:r>
          </a:p>
          <a:p>
            <a:pPr algn="justLow"/>
            <a:r>
              <a:rPr lang="ar-SA" dirty="0" smtClean="0"/>
              <a:t>لا يوجد علاج نوعي لكن إعطاء الصادات الحيوية يفيد في التحكم بالعدوى الثانوية التي قد تصاحب المرض إضافة إلى جرعات عالية من فيتامين </a:t>
            </a:r>
            <a:r>
              <a:rPr lang="en-US" dirty="0" smtClean="0"/>
              <a:t>K</a:t>
            </a:r>
            <a:r>
              <a:rPr lang="ar-SA" dirty="0" smtClean="0"/>
              <a:t>.</a:t>
            </a:r>
            <a:endParaRPr lang="ar-SA" dirty="0"/>
          </a:p>
        </p:txBody>
      </p:sp>
      <p:pic>
        <p:nvPicPr>
          <p:cNvPr id="21510" name="Picture 6" descr="C:\Users\HP\Desktop\New folder (6)\Screenshot_٢٠٢٦٠٥١٧-٠٠١٩٣٤_Google.jpg"/>
          <p:cNvPicPr>
            <a:picLocks noChangeAspect="1" noChangeArrowheads="1"/>
          </p:cNvPicPr>
          <p:nvPr/>
        </p:nvPicPr>
        <p:blipFill>
          <a:blip r:embed="rId4"/>
          <a:srcRect/>
          <a:stretch>
            <a:fillRect/>
          </a:stretch>
        </p:blipFill>
        <p:spPr bwMode="auto">
          <a:xfrm>
            <a:off x="0" y="0"/>
            <a:ext cx="5000612" cy="1643049"/>
          </a:xfrm>
          <a:prstGeom prst="rect">
            <a:avLst/>
          </a:prstGeom>
          <a:noFill/>
        </p:spPr>
      </p:pic>
    </p:spTree>
  </p:cSld>
  <p:clrMapOvr>
    <a:masterClrMapping/>
  </p:clrMapOvr>
  <p:transition>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85000" lnSpcReduction="20000"/>
          </a:bodyPr>
          <a:lstStyle/>
          <a:p>
            <a:r>
              <a:rPr lang="ar-SA" b="1" dirty="0" smtClean="0"/>
              <a:t>مرض مارك</a:t>
            </a:r>
          </a:p>
          <a:p>
            <a:pPr algn="justLow"/>
            <a:r>
              <a:rPr lang="ar-SA" dirty="0" smtClean="0">
                <a:latin typeface="Simplified Arabic" pitchFamily="18" charset="-78"/>
                <a:cs typeface="Simplified Arabic" pitchFamily="18" charset="-78"/>
              </a:rPr>
              <a:t>مرض فيروسي يصيب الدواجن، بالتهاب الجهاز العصبي والتهاب الجهاز الشبكي </a:t>
            </a:r>
            <a:r>
              <a:rPr lang="ar-SA" dirty="0" err="1" smtClean="0">
                <a:latin typeface="Simplified Arabic" pitchFamily="18" charset="-78"/>
                <a:cs typeface="Simplified Arabic" pitchFamily="18" charset="-78"/>
              </a:rPr>
              <a:t>البطاني</a:t>
            </a:r>
            <a:r>
              <a:rPr lang="ar-SA" dirty="0" smtClean="0">
                <a:latin typeface="Simplified Arabic" pitchFamily="18" charset="-78"/>
                <a:cs typeface="Simplified Arabic" pitchFamily="18" charset="-78"/>
              </a:rPr>
              <a:t> ويظهر بشكلين ورمي / حاد / وعصبي / مزمن/ .</a:t>
            </a:r>
          </a:p>
          <a:p>
            <a:pPr algn="justLow"/>
            <a:r>
              <a:rPr lang="ar-SA" dirty="0" smtClean="0">
                <a:latin typeface="Simplified Arabic" pitchFamily="18" charset="-78"/>
                <a:cs typeface="Simplified Arabic" pitchFamily="18" charset="-78"/>
              </a:rPr>
              <a:t>ويختلف حسب ضراوة العامل المسبب </a:t>
            </a:r>
            <a:r>
              <a:rPr lang="ar-SA" dirty="0" err="1" smtClean="0">
                <a:latin typeface="Simplified Arabic" pitchFamily="18" charset="-78"/>
                <a:cs typeface="Simplified Arabic" pitchFamily="18" charset="-78"/>
              </a:rPr>
              <a:t>و</a:t>
            </a:r>
            <a:r>
              <a:rPr lang="ar-SA" dirty="0" smtClean="0">
                <a:latin typeface="Simplified Arabic" pitchFamily="18" charset="-78"/>
                <a:cs typeface="Simplified Arabic" pitchFamily="18" charset="-78"/>
              </a:rPr>
              <a:t>  الحالة العامة للطائر.</a:t>
            </a:r>
          </a:p>
          <a:p>
            <a:pPr algn="justLow"/>
            <a:r>
              <a:rPr lang="ar-SA" b="1" dirty="0" smtClean="0">
                <a:latin typeface="Simplified Arabic" pitchFamily="18" charset="-78"/>
                <a:cs typeface="Simplified Arabic" pitchFamily="18" charset="-78"/>
              </a:rPr>
              <a:t>المسبب: </a:t>
            </a:r>
            <a:r>
              <a:rPr lang="ar-SA" dirty="0" smtClean="0">
                <a:latin typeface="Simplified Arabic" pitchFamily="18" charset="-78"/>
                <a:cs typeface="Simplified Arabic" pitchFamily="18" charset="-78"/>
              </a:rPr>
              <a:t>فيروس </a:t>
            </a:r>
            <a:r>
              <a:rPr lang="ar-SA" dirty="0" err="1" smtClean="0">
                <a:latin typeface="Simplified Arabic" pitchFamily="18" charset="-78"/>
                <a:cs typeface="Simplified Arabic" pitchFamily="18" charset="-78"/>
              </a:rPr>
              <a:t>القوباء</a:t>
            </a:r>
            <a:r>
              <a:rPr lang="ar-SA" dirty="0" smtClean="0">
                <a:latin typeface="Simplified Arabic" pitchFamily="18" charset="-78"/>
                <a:cs typeface="Simplified Arabic" pitchFamily="18" charset="-78"/>
              </a:rPr>
              <a:t> </a:t>
            </a:r>
            <a:r>
              <a:rPr lang="en-US" dirty="0" smtClean="0">
                <a:latin typeface="Simplified Arabic" pitchFamily="18" charset="-78"/>
                <a:cs typeface="Simplified Arabic" pitchFamily="18" charset="-78"/>
              </a:rPr>
              <a:t>HERPUS VIRUS </a:t>
            </a:r>
            <a:r>
              <a:rPr lang="ar-SA" dirty="0" smtClean="0">
                <a:latin typeface="Simplified Arabic" pitchFamily="18" charset="-78"/>
                <a:cs typeface="Simplified Arabic" pitchFamily="18" charset="-78"/>
              </a:rPr>
              <a:t> منت عائلة تحت </a:t>
            </a:r>
            <a:r>
              <a:rPr lang="ar-SA" dirty="0" err="1" smtClean="0">
                <a:latin typeface="Simplified Arabic" pitchFamily="18" charset="-78"/>
                <a:cs typeface="Simplified Arabic" pitchFamily="18" charset="-78"/>
              </a:rPr>
              <a:t>غاما</a:t>
            </a:r>
            <a:r>
              <a:rPr lang="ar-SA" dirty="0" smtClean="0">
                <a:latin typeface="Simplified Arabic" pitchFamily="18" charset="-78"/>
                <a:cs typeface="Simplified Arabic" pitchFamily="18" charset="-78"/>
              </a:rPr>
              <a:t> </a:t>
            </a:r>
            <a:r>
              <a:rPr lang="ar-SA" dirty="0" err="1" smtClean="0">
                <a:latin typeface="Simplified Arabic" pitchFamily="18" charset="-78"/>
                <a:cs typeface="Simplified Arabic" pitchFamily="18" charset="-78"/>
              </a:rPr>
              <a:t>القوباء</a:t>
            </a:r>
            <a:r>
              <a:rPr lang="ar-SA" dirty="0" smtClean="0">
                <a:latin typeface="Simplified Arabic" pitchFamily="18" charset="-78"/>
                <a:cs typeface="Simplified Arabic" pitchFamily="18" charset="-78"/>
              </a:rPr>
              <a:t>.</a:t>
            </a:r>
          </a:p>
          <a:p>
            <a:pPr algn="justLow"/>
            <a:r>
              <a:rPr lang="ar-SA" dirty="0" smtClean="0">
                <a:latin typeface="Simplified Arabic" pitchFamily="18" charset="-78"/>
                <a:cs typeface="Simplified Arabic" pitchFamily="18" charset="-78"/>
              </a:rPr>
              <a:t>ويسمى قديماً: التهاب الأعصاب عند الدواجن- شلل الدواجن – الأورام لسرطانية اللمفاية.</a:t>
            </a:r>
          </a:p>
          <a:p>
            <a:pPr algn="justLow"/>
            <a:r>
              <a:rPr lang="ar-SA" b="1" dirty="0" smtClean="0">
                <a:latin typeface="Simplified Arabic" pitchFamily="18" charset="-78"/>
                <a:cs typeface="Simplified Arabic" pitchFamily="18" charset="-78"/>
              </a:rPr>
              <a:t>انتشاره</a:t>
            </a:r>
            <a:r>
              <a:rPr lang="ar-SA" dirty="0" smtClean="0">
                <a:latin typeface="Simplified Arabic" pitchFamily="18" charset="-78"/>
                <a:cs typeface="Simplified Arabic" pitchFamily="18" charset="-78"/>
              </a:rPr>
              <a:t>: ينتشر في كل دول العالم ، وشكله الحاد هو الويائي وشكله المزمن هو غير وبائي ويظهر بشكل حالات فردية. </a:t>
            </a:r>
          </a:p>
          <a:p>
            <a:pPr algn="justLow"/>
            <a:r>
              <a:rPr lang="ar-SA" b="1" dirty="0" smtClean="0">
                <a:latin typeface="Simplified Arabic" pitchFamily="18" charset="-78"/>
                <a:cs typeface="Simplified Arabic" pitchFamily="18" charset="-78"/>
              </a:rPr>
              <a:t>: </a:t>
            </a:r>
            <a:r>
              <a:rPr lang="en-US" b="1" dirty="0" smtClean="0">
                <a:latin typeface="Simplified Arabic" pitchFamily="18" charset="-78"/>
                <a:cs typeface="Simplified Arabic" pitchFamily="18" charset="-78"/>
              </a:rPr>
              <a:t>MARK DISEASE </a:t>
            </a:r>
            <a:endParaRPr lang="ar-SA" dirty="0">
              <a:latin typeface="Simplified Arabic" pitchFamily="18" charset="-78"/>
              <a:cs typeface="Simplified Arabic" pitchFamily="18" charset="-78"/>
            </a:endParaRPr>
          </a:p>
        </p:txBody>
      </p:sp>
      <p:sp>
        <p:nvSpPr>
          <p:cNvPr id="4" name="عنصر نائب للنص 3"/>
          <p:cNvSpPr>
            <a:spLocks noGrp="1"/>
          </p:cNvSpPr>
          <p:nvPr>
            <p:ph type="body" sz="half" idx="2"/>
          </p:nvPr>
        </p:nvSpPr>
        <p:spPr/>
        <p:txBody>
          <a:bodyPr/>
          <a:lstStyle/>
          <a:p>
            <a:endParaRPr lang="ar-SA" dirty="0"/>
          </a:p>
        </p:txBody>
      </p:sp>
      <p:pic>
        <p:nvPicPr>
          <p:cNvPr id="5" name="صورة 4" descr="C:\Users\HP\Desktop\New folder (3)\Screenshot_٢٠٢٣٠٥١٣-٢١٢٤٢٠_Gallery.jpg"/>
          <p:cNvPicPr/>
          <p:nvPr/>
        </p:nvPicPr>
        <p:blipFill>
          <a:blip r:embed="rId2"/>
          <a:srcRect l="50927" t="68833" r="2119" b="17250"/>
          <a:stretch>
            <a:fillRect/>
          </a:stretch>
        </p:blipFill>
        <p:spPr bwMode="auto">
          <a:xfrm>
            <a:off x="357158" y="428604"/>
            <a:ext cx="3076575" cy="2276475"/>
          </a:xfrm>
          <a:prstGeom prst="rect">
            <a:avLst/>
          </a:prstGeom>
          <a:noFill/>
          <a:ln w="9525">
            <a:noFill/>
            <a:miter lim="800000"/>
            <a:headEnd/>
            <a:tailEnd/>
          </a:ln>
        </p:spPr>
      </p:pic>
      <p:pic>
        <p:nvPicPr>
          <p:cNvPr id="6" name="صورة 5" descr="C:\Users\HP\Desktop\New folder (3)\Screenshot_٢٠٢٣٠٥١٣-٢١٢٤٢٠_Gallery.jpg"/>
          <p:cNvPicPr/>
          <p:nvPr/>
        </p:nvPicPr>
        <p:blipFill>
          <a:blip r:embed="rId2"/>
          <a:srcRect t="45416" b="31084"/>
          <a:stretch>
            <a:fillRect/>
          </a:stretch>
        </p:blipFill>
        <p:spPr bwMode="auto">
          <a:xfrm>
            <a:off x="428596" y="3214686"/>
            <a:ext cx="3000395" cy="2486025"/>
          </a:xfrm>
          <a:prstGeom prst="rect">
            <a:avLst/>
          </a:prstGeom>
          <a:noFill/>
          <a:ln w="9525">
            <a:noFill/>
            <a:miter lim="800000"/>
            <a:headEnd/>
            <a:tailEnd/>
          </a:ln>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par>
                                <p:cTn id="8" presetID="2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edge">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a:bodyPr>
          <a:lstStyle/>
          <a:p>
            <a:r>
              <a:rPr lang="ar-SA" b="1" dirty="0" smtClean="0"/>
              <a:t>قابلية الانتقال: </a:t>
            </a:r>
            <a:r>
              <a:rPr lang="ar-SA" u="sng" dirty="0" smtClean="0"/>
              <a:t>عدوى أفقية : بالتماس المباشر </a:t>
            </a:r>
            <a:r>
              <a:rPr lang="ar-SA" dirty="0" smtClean="0"/>
              <a:t>والمفرزات والمخلفات وجريبات الريش والهواء لمسافات قصيرة وخاصة إذا كانت الحظائر قريبة ويربى فيها أنواع مختلفة من الطيور وكذلك </a:t>
            </a:r>
            <a:r>
              <a:rPr lang="ar-SA" u="sng" dirty="0" smtClean="0"/>
              <a:t>العدوى الميكانيكية</a:t>
            </a:r>
            <a:r>
              <a:rPr lang="ar-SA" dirty="0" smtClean="0"/>
              <a:t>. وعدوى المفرخات تلعب دوراً هاماً من خلال التصاقه بقشرة البيض وعبر أدوات جمع ونقل البيض.</a:t>
            </a:r>
          </a:p>
          <a:p>
            <a:r>
              <a:rPr lang="ar-SA" dirty="0" smtClean="0">
                <a:solidFill>
                  <a:srgbClr val="FF0000"/>
                </a:solidFill>
              </a:rPr>
              <a:t>والعدوى العمودية نادرة </a:t>
            </a:r>
            <a:r>
              <a:rPr lang="ar-SA" dirty="0" smtClean="0"/>
              <a:t>لأنه يحتاج إلى خلية يلتصق </a:t>
            </a:r>
            <a:r>
              <a:rPr lang="ar-SA" dirty="0" err="1" smtClean="0"/>
              <a:t>بها</a:t>
            </a:r>
            <a:r>
              <a:rPr lang="ar-SA" dirty="0" smtClean="0"/>
              <a:t> لذلك من الصعب وصوله من قشرة البيض  لداخل الجنين.</a:t>
            </a:r>
          </a:p>
          <a:p>
            <a:r>
              <a:rPr lang="ar-SA" dirty="0" smtClean="0">
                <a:solidFill>
                  <a:srgbClr val="FF0000"/>
                </a:solidFill>
              </a:rPr>
              <a:t>قابلية الإصابة</a:t>
            </a:r>
            <a:r>
              <a:rPr lang="ar-SA" dirty="0" smtClean="0"/>
              <a:t>: الدجاج هو الأكثر قابلية للإصابة ، لكنه عزل من الرومي والفري والفزان والبط دون ظهور أعراض. </a:t>
            </a:r>
            <a:endParaRPr lang="ar-SA" dirty="0"/>
          </a:p>
        </p:txBody>
      </p:sp>
    </p:spTree>
  </p:cSld>
  <p:clrMapOvr>
    <a:masterClrMapping/>
  </p:clrMapOvr>
  <p:transition>
    <p:diamon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1214422"/>
            <a:ext cx="5111750" cy="5033978"/>
          </a:xfrm>
        </p:spPr>
        <p:txBody>
          <a:bodyPr>
            <a:normAutofit fontScale="92500" lnSpcReduction="10000"/>
          </a:bodyPr>
          <a:lstStyle/>
          <a:p>
            <a:r>
              <a:rPr lang="ar-SA" sz="3600" b="1" dirty="0" smtClean="0"/>
              <a:t>أعراض مرض مارك: </a:t>
            </a:r>
          </a:p>
          <a:p>
            <a:pPr algn="justLow"/>
            <a:r>
              <a:rPr lang="ar-SA" sz="2000" b="1" dirty="0" smtClean="0"/>
              <a:t>شكل حاد: أعراض عامة + نفوق خلال 3 أسابيع </a:t>
            </a:r>
          </a:p>
          <a:p>
            <a:pPr algn="justLow"/>
            <a:r>
              <a:rPr lang="ar-SA" sz="2400" dirty="0" smtClean="0">
                <a:latin typeface="Simplified Arabic" pitchFamily="18" charset="-78"/>
                <a:cs typeface="Simplified Arabic" pitchFamily="18" charset="-78"/>
              </a:rPr>
              <a:t>كما نشاهد بعض الأورام الصغيرة الجلدية وانتفاش الريش وتساقطه. والأورام طرية( اعتبر ورم سرطاني).</a:t>
            </a:r>
          </a:p>
          <a:p>
            <a:pPr algn="justLow"/>
            <a:r>
              <a:rPr lang="ar-SA" sz="3500" b="1" dirty="0" smtClean="0">
                <a:latin typeface="Simplified Arabic" pitchFamily="18" charset="-78"/>
                <a:cs typeface="Simplified Arabic" pitchFamily="18" charset="-78"/>
              </a:rPr>
              <a:t>عند الدجاج البياض</a:t>
            </a:r>
            <a:r>
              <a:rPr lang="ar-SA" sz="2400" dirty="0" smtClean="0">
                <a:latin typeface="Simplified Arabic" pitchFamily="18" charset="-78"/>
                <a:cs typeface="Simplified Arabic" pitchFamily="18" charset="-78"/>
              </a:rPr>
              <a:t>: يقل إنتاج البيض وقد يتوقف مع التهاب قزحية العين واحمرارها ثم تصبح رمادية والبؤبؤ غير طبيعي . وبسبب الاحمرار والألم يفضل الطائر الأماكن المظلمة ويغلق عينيه ولا يتناول العلف والماء ويصاب بالهزال والنفوق ويحدث ذلك في كلا الشكلين.</a:t>
            </a:r>
          </a:p>
          <a:p>
            <a:pPr algn="justLow"/>
            <a:r>
              <a:rPr lang="ar-SA" sz="3000" b="1" dirty="0" smtClean="0">
                <a:latin typeface="Simplified Arabic" pitchFamily="18" charset="-78"/>
                <a:cs typeface="Simplified Arabic" pitchFamily="18" charset="-78"/>
              </a:rPr>
              <a:t>الشكل العصبي</a:t>
            </a:r>
            <a:r>
              <a:rPr lang="ar-SA" sz="2400" dirty="0" smtClean="0">
                <a:latin typeface="Simplified Arabic" pitchFamily="18" charset="-78"/>
                <a:cs typeface="Simplified Arabic" pitchFamily="18" charset="-78"/>
              </a:rPr>
              <a:t>: </a:t>
            </a:r>
            <a:r>
              <a:rPr lang="ar-SA" sz="2400" dirty="0" err="1" smtClean="0">
                <a:latin typeface="Simplified Arabic" pitchFamily="18" charset="-78"/>
                <a:cs typeface="Simplified Arabic" pitchFamily="18" charset="-78"/>
              </a:rPr>
              <a:t>رنح</a:t>
            </a:r>
            <a:r>
              <a:rPr lang="ar-SA" sz="2400" dirty="0" smtClean="0">
                <a:latin typeface="Simplified Arabic" pitchFamily="18" charset="-78"/>
                <a:cs typeface="Simplified Arabic" pitchFamily="18" charset="-78"/>
              </a:rPr>
              <a:t>( اختلال توازن حركي/+ شلل طرف ثم طرفين وتسير بالأجنحة وترقد على مفصل الصدر + شلل أرجل ورقبة ثم رجفان ونفوق. </a:t>
            </a:r>
            <a:endParaRPr lang="ar-SA" sz="2400" dirty="0">
              <a:latin typeface="Simplified Arabic" pitchFamily="18" charset="-78"/>
              <a:cs typeface="Simplified Arabic" pitchFamily="18" charset="-78"/>
            </a:endParaRPr>
          </a:p>
        </p:txBody>
      </p:sp>
      <p:pic>
        <p:nvPicPr>
          <p:cNvPr id="5" name="صورة 4" descr="C:\Users\HP\Desktop\New folder (3)\Screenshot_٢٠٢٣٠٥١٣-٢١٢٤٢٠_Gallery.jpg"/>
          <p:cNvPicPr/>
          <p:nvPr/>
        </p:nvPicPr>
        <p:blipFill>
          <a:blip r:embed="rId2"/>
          <a:srcRect t="26333" b="57000"/>
          <a:stretch>
            <a:fillRect/>
          </a:stretch>
        </p:blipFill>
        <p:spPr bwMode="auto">
          <a:xfrm>
            <a:off x="0" y="3286124"/>
            <a:ext cx="3464560" cy="2928958"/>
          </a:xfrm>
          <a:prstGeom prst="rect">
            <a:avLst/>
          </a:prstGeom>
          <a:noFill/>
          <a:ln w="9525">
            <a:noFill/>
            <a:miter lim="800000"/>
            <a:headEnd/>
            <a:tailEnd/>
          </a:ln>
        </p:spPr>
      </p:pic>
      <p:pic>
        <p:nvPicPr>
          <p:cNvPr id="6" name="صورة 5" descr="C:\Users\HP\Desktop\New folder (3)\Screenshot_٢٠٢٣٠٥١٣-٢١٢٤٢٠_Gallery.jpg"/>
          <p:cNvPicPr/>
          <p:nvPr/>
        </p:nvPicPr>
        <p:blipFill>
          <a:blip r:embed="rId2"/>
          <a:srcRect t="45416" b="31084"/>
          <a:stretch>
            <a:fillRect/>
          </a:stretch>
        </p:blipFill>
        <p:spPr bwMode="auto">
          <a:xfrm>
            <a:off x="1" y="571480"/>
            <a:ext cx="3214678" cy="2486025"/>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5" name="مستطيل مستدير الزوايا 4"/>
          <p:cNvSpPr/>
          <p:nvPr/>
        </p:nvSpPr>
        <p:spPr>
          <a:xfrm>
            <a:off x="3571868" y="642918"/>
            <a:ext cx="5000660"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عنصر نائب للمحتوى 3"/>
          <p:cNvSpPr>
            <a:spLocks noGrp="1"/>
          </p:cNvSpPr>
          <p:nvPr>
            <p:ph sz="half" idx="1"/>
          </p:nvPr>
        </p:nvSpPr>
        <p:spPr>
          <a:xfrm>
            <a:off x="3575050" y="571480"/>
            <a:ext cx="5111750" cy="5676920"/>
          </a:xfrm>
        </p:spPr>
        <p:txBody>
          <a:bodyPr>
            <a:normAutofit fontScale="62500" lnSpcReduction="20000"/>
          </a:bodyPr>
          <a:lstStyle/>
          <a:p>
            <a:pPr algn="justLow"/>
            <a:r>
              <a:rPr lang="ar-SA" b="1" dirty="0" smtClean="0"/>
              <a:t>الشكل الجلدي: </a:t>
            </a:r>
            <a:r>
              <a:rPr lang="ar-SA" dirty="0" smtClean="0"/>
              <a:t>يصيب الدجاج والرومي والحمام</a:t>
            </a:r>
          </a:p>
          <a:p>
            <a:pPr algn="justLow"/>
            <a:r>
              <a:rPr lang="ar-SA" b="1" dirty="0" smtClean="0"/>
              <a:t>الشكل </a:t>
            </a:r>
            <a:r>
              <a:rPr lang="ar-SA" b="1" dirty="0" err="1" smtClean="0"/>
              <a:t>الدفتيري</a:t>
            </a:r>
            <a:r>
              <a:rPr lang="ar-SA" b="1" dirty="0" smtClean="0"/>
              <a:t>: </a:t>
            </a:r>
            <a:r>
              <a:rPr lang="ar-SA" dirty="0" smtClean="0"/>
              <a:t>دجاج ورومي الفتية فقط ولا يصيب الحمام</a:t>
            </a:r>
          </a:p>
          <a:p>
            <a:pPr algn="justLow"/>
            <a:r>
              <a:rPr lang="ar-SA" b="1" dirty="0" smtClean="0"/>
              <a:t>الشكل </a:t>
            </a:r>
            <a:r>
              <a:rPr lang="ar-SA" dirty="0" smtClean="0"/>
              <a:t>المختلط:</a:t>
            </a:r>
            <a:r>
              <a:rPr lang="ar-SA" dirty="0" err="1" smtClean="0"/>
              <a:t>دجاح</a:t>
            </a:r>
            <a:r>
              <a:rPr lang="ar-SA" dirty="0" smtClean="0"/>
              <a:t> ورومي بكل الأعمار</a:t>
            </a:r>
          </a:p>
          <a:p>
            <a:pPr lvl="1" algn="justLow"/>
            <a:r>
              <a:rPr lang="ar-SA" sz="4500" b="1" dirty="0" smtClean="0"/>
              <a:t>الأعراض</a:t>
            </a:r>
            <a:r>
              <a:rPr lang="ar-SA" dirty="0" smtClean="0"/>
              <a:t>:</a:t>
            </a:r>
          </a:p>
          <a:p>
            <a:pPr marL="393700" lvl="1" algn="justLow">
              <a:buNone/>
            </a:pPr>
            <a:r>
              <a:rPr lang="ar-SA" dirty="0" smtClean="0"/>
              <a:t>   </a:t>
            </a:r>
            <a:r>
              <a:rPr lang="ar-SA" sz="5100" b="1" dirty="0" smtClean="0"/>
              <a:t>الشكل الجلدي: </a:t>
            </a:r>
          </a:p>
          <a:p>
            <a:r>
              <a:rPr lang="ar-SA" dirty="0" smtClean="0"/>
              <a:t>في المناطق الخالية من الريش والتي فيها ريش .تظهر حطاطات وبثور صغيرة ملساء بحجم عضة البعوضة</a:t>
            </a:r>
          </a:p>
          <a:p>
            <a:r>
              <a:rPr lang="ar-SA" dirty="0" smtClean="0"/>
              <a:t>يبدأ الجلد بالسماكة فيها </a:t>
            </a:r>
            <a:r>
              <a:rPr lang="ar-SA" dirty="0" err="1" smtClean="0"/>
              <a:t>و</a:t>
            </a:r>
            <a:r>
              <a:rPr lang="ar-SA" dirty="0" smtClean="0"/>
              <a:t> تكبر في الحجم. تبقى منفردة وحيدة التكوين وتصبح طرية عندما تنفتح ويخرج سال أصفر اللون .</a:t>
            </a:r>
          </a:p>
          <a:p>
            <a:r>
              <a:rPr lang="ar-SA" dirty="0" smtClean="0"/>
              <a:t>عندما تكبر في الحجم تكون بحجم رأس الدبوس فتصبح بحجم </a:t>
            </a:r>
            <a:r>
              <a:rPr lang="ar-SA" dirty="0" err="1" smtClean="0"/>
              <a:t>الجوزة</a:t>
            </a:r>
            <a:r>
              <a:rPr lang="ar-SA" dirty="0" smtClean="0"/>
              <a:t> أو تأخذ كل زهرة القرنبيط.</a:t>
            </a:r>
          </a:p>
          <a:p>
            <a:r>
              <a:rPr lang="ar-SA" b="1" dirty="0" smtClean="0"/>
              <a:t>سير المرض: </a:t>
            </a:r>
            <a:r>
              <a:rPr lang="ar-SA" dirty="0" smtClean="0"/>
              <a:t>بثور تجف – عقيدات تجف- قشور تجف- تتساقط تاركة ندبة تزول بعد فترة ويسمى الشكل الحميد.</a:t>
            </a:r>
          </a:p>
          <a:p>
            <a:r>
              <a:rPr lang="ar-SA" b="1" dirty="0" smtClean="0"/>
              <a:t>الشكل الخبيث</a:t>
            </a:r>
            <a:r>
              <a:rPr lang="ar-SA" dirty="0" smtClean="0"/>
              <a:t>: تتعرض </a:t>
            </a:r>
            <a:r>
              <a:rPr lang="ar-SA" dirty="0" err="1" smtClean="0"/>
              <a:t>العقيدات</a:t>
            </a:r>
            <a:r>
              <a:rPr lang="ar-SA" dirty="0" smtClean="0"/>
              <a:t> لعدوى ثانوية بالحك والهرش فيصبح مكانها التهاب تقيحي وتزداد نسبة النفوق والطيور التي تشفى تترك مكانها ندبة دائمة.</a:t>
            </a:r>
            <a:endParaRPr lang="ar-SA" dirty="0"/>
          </a:p>
        </p:txBody>
      </p:sp>
      <p:pic>
        <p:nvPicPr>
          <p:cNvPr id="6" name="صورة 5" descr="C:\Users\HP\Desktop\New folder (3)\Screenshot_٢٠٢٣٠٥٣١-١٤٠٢٣٨_Google.jpg"/>
          <p:cNvPicPr/>
          <p:nvPr/>
        </p:nvPicPr>
        <p:blipFill>
          <a:blip r:embed="rId2"/>
          <a:srcRect t="9250" b="54531"/>
          <a:stretch>
            <a:fillRect/>
          </a:stretch>
        </p:blipFill>
        <p:spPr bwMode="auto">
          <a:xfrm>
            <a:off x="285720" y="1857364"/>
            <a:ext cx="3214678" cy="1990721"/>
          </a:xfrm>
          <a:prstGeom prst="rect">
            <a:avLst/>
          </a:prstGeom>
          <a:noFill/>
          <a:ln w="9525">
            <a:noFill/>
            <a:miter lim="800000"/>
            <a:headEnd/>
            <a:tailEnd/>
          </a:ln>
        </p:spPr>
      </p:pic>
      <p:pic>
        <p:nvPicPr>
          <p:cNvPr id="7" name="صورة 6" descr="C:\Users\HP\Desktop\New folder (3)\Screenshot_٢٠٢٣٠٥٣١-١٤٠١٥٢_Google.jpg"/>
          <p:cNvPicPr/>
          <p:nvPr/>
        </p:nvPicPr>
        <p:blipFill>
          <a:blip r:embed="rId3"/>
          <a:srcRect t="9049" b="32669"/>
          <a:stretch>
            <a:fillRect/>
          </a:stretch>
        </p:blipFill>
        <p:spPr bwMode="auto">
          <a:xfrm>
            <a:off x="285720" y="3929043"/>
            <a:ext cx="3209925" cy="2928957"/>
          </a:xfrm>
          <a:prstGeom prst="rect">
            <a:avLst/>
          </a:prstGeom>
          <a:noFill/>
          <a:ln w="9525">
            <a:noFill/>
            <a:miter lim="800000"/>
            <a:headEnd/>
            <a:tailEnd/>
          </a:ln>
        </p:spPr>
      </p:pic>
      <p:pic>
        <p:nvPicPr>
          <p:cNvPr id="9" name="Picture 2" descr="C:\Users\HP\Desktop\New folder (6)\Screenshot_٢٠٢٦٠٥١٦-٢٣١٥١٤_Google.jpg"/>
          <p:cNvPicPr>
            <a:picLocks noChangeAspect="1" noChangeArrowheads="1"/>
          </p:cNvPicPr>
          <p:nvPr/>
        </p:nvPicPr>
        <p:blipFill>
          <a:blip r:embed="rId4"/>
          <a:srcRect/>
          <a:stretch>
            <a:fillRect/>
          </a:stretch>
        </p:blipFill>
        <p:spPr bwMode="auto">
          <a:xfrm>
            <a:off x="285720" y="0"/>
            <a:ext cx="3286148" cy="1500197"/>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4" fill="hold" nodeType="clickEffect">
                                  <p:stCondLst>
                                    <p:cond delay="0"/>
                                  </p:stCondLst>
                                  <p:childTnLst>
                                    <p:animEffect transition="out" filter="wheel(4)">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par>
                                <p:cTn id="8" presetID="21" presetClass="exit" presetSubtype="4" fill="hold" nodeType="withEffect">
                                  <p:stCondLst>
                                    <p:cond delay="0"/>
                                  </p:stCondLst>
                                  <p:childTnLst>
                                    <p:animEffect transition="out" filter="wheel(4)">
                                      <p:cBhvr>
                                        <p:cTn id="9" dur="2000"/>
                                        <p:tgtEl>
                                          <p:spTgt spid="9"/>
                                        </p:tgtEl>
                                      </p:cBhvr>
                                    </p:animEffect>
                                    <p:set>
                                      <p:cBhvr>
                                        <p:cTn id="10" dur="1" fill="hold">
                                          <p:stCondLst>
                                            <p:cond delay="1999"/>
                                          </p:stCondLst>
                                        </p:cTn>
                                        <p:tgtEl>
                                          <p:spTgt spid="9"/>
                                        </p:tgtEl>
                                        <p:attrNameLst>
                                          <p:attrName>style.visibility</p:attrName>
                                        </p:attrNameLst>
                                      </p:cBhvr>
                                      <p:to>
                                        <p:strVal val="hidden"/>
                                      </p:to>
                                    </p:set>
                                  </p:childTnLst>
                                </p:cTn>
                              </p:par>
                              <p:par>
                                <p:cTn id="11" presetID="21" presetClass="exit" presetSubtype="4" fill="hold" nodeType="withEffect">
                                  <p:stCondLst>
                                    <p:cond delay="0"/>
                                  </p:stCondLst>
                                  <p:childTnLst>
                                    <p:animEffect transition="out" filter="wheel(4)">
                                      <p:cBhvr>
                                        <p:cTn id="12" dur="2000"/>
                                        <p:tgtEl>
                                          <p:spTgt spid="7"/>
                                        </p:tgtEl>
                                      </p:cBhvr>
                                    </p:animEffect>
                                    <p:set>
                                      <p:cBhvr>
                                        <p:cTn id="13"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1"/>
          </p:nvPr>
        </p:nvSpPr>
        <p:spPr/>
        <p:txBody>
          <a:bodyPr/>
          <a:lstStyle/>
          <a:p>
            <a:endParaRPr lang="ar-SA" dirty="0"/>
          </a:p>
        </p:txBody>
      </p:sp>
      <p:sp>
        <p:nvSpPr>
          <p:cNvPr id="5" name="عنصر نائب للنص 4"/>
          <p:cNvSpPr>
            <a:spLocks noGrp="1"/>
          </p:cNvSpPr>
          <p:nvPr>
            <p:ph type="body" sz="quarter" idx="3"/>
          </p:nvPr>
        </p:nvSpPr>
        <p:spPr/>
        <p:txBody>
          <a:bodyPr>
            <a:normAutofit lnSpcReduction="10000"/>
          </a:bodyPr>
          <a:lstStyle/>
          <a:p>
            <a:r>
              <a:rPr lang="ar-SA" sz="3600" u="sng" dirty="0" smtClean="0"/>
              <a:t>الصفة التشريحية</a:t>
            </a:r>
            <a:endParaRPr lang="ar-SA" sz="3600" u="sng" dirty="0"/>
          </a:p>
        </p:txBody>
      </p:sp>
      <p:sp>
        <p:nvSpPr>
          <p:cNvPr id="6" name="عنصر نائب للمحتوى 5"/>
          <p:cNvSpPr>
            <a:spLocks noGrp="1"/>
          </p:cNvSpPr>
          <p:nvPr>
            <p:ph sz="quarter" idx="4"/>
          </p:nvPr>
        </p:nvSpPr>
        <p:spPr/>
        <p:txBody>
          <a:bodyPr>
            <a:normAutofit fontScale="92500" lnSpcReduction="10000"/>
          </a:bodyPr>
          <a:lstStyle/>
          <a:p>
            <a:pPr algn="justLow"/>
            <a:r>
              <a:rPr lang="ar-SA" sz="2600" b="1" dirty="0" smtClean="0"/>
              <a:t>الشكل الورمي</a:t>
            </a:r>
            <a:r>
              <a:rPr lang="ar-SA" dirty="0" smtClean="0"/>
              <a:t>:  </a:t>
            </a:r>
            <a:r>
              <a:rPr lang="ar-SA" dirty="0" smtClean="0">
                <a:latin typeface="Simplified Arabic" pitchFamily="18" charset="-78"/>
                <a:cs typeface="Simplified Arabic" pitchFamily="18" charset="-78"/>
              </a:rPr>
              <a:t>تضخم كبد وطحال وكلية – قناة البيض لامعة دهنية .</a:t>
            </a:r>
          </a:p>
          <a:p>
            <a:pPr algn="justLow"/>
            <a:r>
              <a:rPr lang="ar-SA" dirty="0" smtClean="0">
                <a:latin typeface="Simplified Arabic" pitchFamily="18" charset="-78"/>
                <a:cs typeface="Simplified Arabic" pitchFamily="18" charset="-78"/>
              </a:rPr>
              <a:t>وأورام بحجم حبة العدس وحتى </a:t>
            </a:r>
            <a:r>
              <a:rPr lang="ar-SA" dirty="0" err="1" smtClean="0">
                <a:latin typeface="Simplified Arabic" pitchFamily="18" charset="-78"/>
                <a:cs typeface="Simplified Arabic" pitchFamily="18" charset="-78"/>
              </a:rPr>
              <a:t>الجوزة</a:t>
            </a:r>
            <a:r>
              <a:rPr lang="ar-SA" dirty="0" smtClean="0">
                <a:latin typeface="Simplified Arabic" pitchFamily="18" charset="-78"/>
                <a:cs typeface="Simplified Arabic" pitchFamily="18" charset="-78"/>
              </a:rPr>
              <a:t> ، وأورام على الأعضاء الداخلية والأنسجة ونشاهد تغيرات في الجهاز العصبي عند البياض. </a:t>
            </a:r>
          </a:p>
          <a:p>
            <a:pPr algn="justLow"/>
            <a:r>
              <a:rPr lang="ar-SA" sz="2600" b="1" dirty="0" smtClean="0"/>
              <a:t>الشكل العصبي: </a:t>
            </a:r>
            <a:r>
              <a:rPr lang="ar-SA" dirty="0" smtClean="0"/>
              <a:t>سماكة العصب </a:t>
            </a:r>
            <a:r>
              <a:rPr lang="ar-SA" dirty="0" err="1" smtClean="0"/>
              <a:t>المتصالب</a:t>
            </a:r>
            <a:r>
              <a:rPr lang="ar-SA" dirty="0" smtClean="0"/>
              <a:t> والأعصاب العضدية وباقي الأعصاب وزيادة التهاب ونمو نسيج ضام وتلتحم الأعصاب وتصبح مائية القوام ومظهرها لامع. ولا تظهر أورام.</a:t>
            </a:r>
          </a:p>
          <a:p>
            <a:pPr algn="justLow"/>
            <a:endParaRPr lang="ar-SA" dirty="0">
              <a:latin typeface="Simplified Arabic" pitchFamily="18" charset="-78"/>
              <a:cs typeface="Simplified Arabic" pitchFamily="18" charset="-78"/>
            </a:endParaRPr>
          </a:p>
        </p:txBody>
      </p:sp>
      <p:pic>
        <p:nvPicPr>
          <p:cNvPr id="7" name="عنصر نائب للمحتوى 6" descr="C:\Users\HP\AppData\Local\Microsoft\Windows\INetCache\Content.Word\٢٠٢٣٠٦٠٤_١٤٥٨٠٢.jpg"/>
          <p:cNvPicPr>
            <a:picLocks noGrp="1"/>
          </p:cNvPicPr>
          <p:nvPr>
            <p:ph sz="half" idx="2"/>
          </p:nvPr>
        </p:nvPicPr>
        <p:blipFill>
          <a:blip r:embed="rId2" cstate="print"/>
          <a:srcRect/>
          <a:stretch>
            <a:fillRect/>
          </a:stretch>
        </p:blipFill>
        <p:spPr bwMode="auto">
          <a:xfrm rot="5400000">
            <a:off x="926772" y="3002262"/>
            <a:ext cx="2669184" cy="3951288"/>
          </a:xfrm>
          <a:prstGeom prst="rect">
            <a:avLst/>
          </a:prstGeom>
          <a:noFill/>
          <a:ln w="9525">
            <a:noFill/>
            <a:miter lim="800000"/>
            <a:headEnd/>
            <a:tailEnd/>
          </a:ln>
        </p:spPr>
      </p:pic>
      <p:pic>
        <p:nvPicPr>
          <p:cNvPr id="8" name="صورة 7" descr="C:\Users\HP\AppData\Local\Microsoft\Windows\INetCache\Content.Word\٢٠٢٣٠٦٠٤_١٤٥٨٣١.jpg"/>
          <p:cNvPicPr/>
          <p:nvPr/>
        </p:nvPicPr>
        <p:blipFill>
          <a:blip r:embed="rId3" cstate="print"/>
          <a:srcRect l="13714" t="47422" r="37662"/>
          <a:stretch>
            <a:fillRect/>
          </a:stretch>
        </p:blipFill>
        <p:spPr bwMode="auto">
          <a:xfrm rot="5400000">
            <a:off x="964382" y="-107182"/>
            <a:ext cx="2786080" cy="4143404"/>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a:buNone/>
            </a:pPr>
            <a:r>
              <a:rPr lang="ar-SA" b="1" u="sng" dirty="0" smtClean="0"/>
              <a:t>تشخيص مرض مارك: </a:t>
            </a:r>
          </a:p>
          <a:p>
            <a:pPr algn="justLow">
              <a:buNone/>
            </a:pPr>
            <a:r>
              <a:rPr lang="ar-SA" dirty="0" smtClean="0"/>
              <a:t> </a:t>
            </a:r>
            <a:r>
              <a:rPr lang="ar-SA" b="1" dirty="0" smtClean="0"/>
              <a:t>الشكل الورمي:</a:t>
            </a:r>
            <a:r>
              <a:rPr lang="ar-SA" dirty="0" smtClean="0"/>
              <a:t> </a:t>
            </a:r>
            <a:r>
              <a:rPr lang="ar-SA" b="1" dirty="0" smtClean="0"/>
              <a:t>التشخيص </a:t>
            </a:r>
            <a:r>
              <a:rPr lang="ar-SA" b="1" dirty="0" smtClean="0"/>
              <a:t>الحقلي</a:t>
            </a:r>
            <a:r>
              <a:rPr lang="ar-SA" dirty="0" smtClean="0"/>
              <a:t>: </a:t>
            </a:r>
            <a:r>
              <a:rPr lang="ar-SA" dirty="0" smtClean="0">
                <a:latin typeface="Simplified Arabic" pitchFamily="18" charset="-78"/>
                <a:cs typeface="Simplified Arabic" pitchFamily="18" charset="-78"/>
              </a:rPr>
              <a:t>صعب وتختلط علينا مع الأمراض(</a:t>
            </a:r>
            <a:r>
              <a:rPr lang="ar-SA" dirty="0" err="1" smtClean="0">
                <a:latin typeface="Simplified Arabic" pitchFamily="18" charset="-78"/>
                <a:cs typeface="Simplified Arabic" pitchFamily="18" charset="-78"/>
              </a:rPr>
              <a:t>الأمراض</a:t>
            </a:r>
            <a:r>
              <a:rPr lang="ar-SA" dirty="0" smtClean="0">
                <a:latin typeface="Simplified Arabic" pitchFamily="18" charset="-78"/>
                <a:cs typeface="Simplified Arabic" pitchFamily="18" charset="-78"/>
              </a:rPr>
              <a:t> السرطانية). </a:t>
            </a:r>
          </a:p>
          <a:p>
            <a:pPr algn="justLow">
              <a:buNone/>
            </a:pPr>
            <a:r>
              <a:rPr lang="ar-SA" dirty="0" smtClean="0"/>
              <a:t>   ولا توجد أعراض </a:t>
            </a:r>
            <a:r>
              <a:rPr lang="ar-SA" dirty="0" err="1" smtClean="0"/>
              <a:t>سريرية</a:t>
            </a:r>
            <a:r>
              <a:rPr lang="ar-SA" dirty="0" smtClean="0"/>
              <a:t> واضحة ميزة للمرض عن الأورام.</a:t>
            </a:r>
          </a:p>
          <a:p>
            <a:pPr algn="justLow">
              <a:buNone/>
            </a:pPr>
            <a:r>
              <a:rPr lang="ar-SA" dirty="0" smtClean="0"/>
              <a:t> </a:t>
            </a:r>
            <a:r>
              <a:rPr lang="ar-SA" b="1" dirty="0" smtClean="0"/>
              <a:t>الشكل العصبي</a:t>
            </a:r>
            <a:r>
              <a:rPr lang="ar-SA" dirty="0" smtClean="0"/>
              <a:t>: </a:t>
            </a:r>
            <a:r>
              <a:rPr lang="ar-SA" dirty="0" smtClean="0">
                <a:latin typeface="Simplified Arabic" pitchFamily="18" charset="-78"/>
                <a:cs typeface="Simplified Arabic" pitchFamily="18" charset="-78"/>
              </a:rPr>
              <a:t>من وبائية لمرض وسيره + الأعراض+ الصفة التشريحية وخاصة زيادة سماكة العصب المتصالب.وتؤدي إلى حد ما لمعرفة المرض.</a:t>
            </a:r>
            <a:endParaRPr lang="ar-SA" dirty="0">
              <a:latin typeface="Simplified Arabic" pitchFamily="18" charset="-78"/>
              <a:cs typeface="Simplified Arabic" pitchFamily="18" charset="-78"/>
            </a:endParaRPr>
          </a:p>
        </p:txBody>
      </p:sp>
      <p:sp>
        <p:nvSpPr>
          <p:cNvPr id="4" name="عنصر نائب للنص 3"/>
          <p:cNvSpPr>
            <a:spLocks noGrp="1"/>
          </p:cNvSpPr>
          <p:nvPr>
            <p:ph type="body" sz="half" idx="2"/>
          </p:nvPr>
        </p:nvSpPr>
        <p:spPr/>
        <p:txBody>
          <a:bodyPr/>
          <a:lstStyle/>
          <a:p>
            <a:endParaRPr lang="ar-SA" dirty="0"/>
          </a:p>
        </p:txBody>
      </p:sp>
      <p:pic>
        <p:nvPicPr>
          <p:cNvPr id="23554" name="Picture 2"/>
          <p:cNvPicPr>
            <a:picLocks noChangeAspect="1" noChangeArrowheads="1"/>
          </p:cNvPicPr>
          <p:nvPr/>
        </p:nvPicPr>
        <p:blipFill>
          <a:blip r:embed="rId2" cstate="print"/>
          <a:srcRect t="8929" b="56845"/>
          <a:stretch>
            <a:fillRect/>
          </a:stretch>
        </p:blipFill>
        <p:spPr bwMode="auto">
          <a:xfrm>
            <a:off x="785786" y="357166"/>
            <a:ext cx="2215662" cy="1643074"/>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cstate="print"/>
          <a:srcRect t="8895" b="67295"/>
          <a:stretch>
            <a:fillRect/>
          </a:stretch>
        </p:blipFill>
        <p:spPr bwMode="auto">
          <a:xfrm>
            <a:off x="714348" y="2357430"/>
            <a:ext cx="2215662" cy="1143008"/>
          </a:xfrm>
          <a:prstGeom prst="rect">
            <a:avLst/>
          </a:prstGeom>
          <a:noFill/>
          <a:ln w="9525">
            <a:noFill/>
            <a:miter lim="800000"/>
            <a:headEnd/>
            <a:tailEnd/>
          </a:ln>
          <a:effectLst/>
        </p:spPr>
      </p:pic>
      <p:pic>
        <p:nvPicPr>
          <p:cNvPr id="23556" name="Picture 4"/>
          <p:cNvPicPr>
            <a:picLocks noChangeAspect="1" noChangeArrowheads="1"/>
          </p:cNvPicPr>
          <p:nvPr/>
        </p:nvPicPr>
        <p:blipFill>
          <a:blip r:embed="rId4" cstate="print"/>
          <a:srcRect t="8895" b="53902"/>
          <a:stretch>
            <a:fillRect/>
          </a:stretch>
        </p:blipFill>
        <p:spPr bwMode="auto">
          <a:xfrm>
            <a:off x="714348" y="3786190"/>
            <a:ext cx="2215662" cy="1785950"/>
          </a:xfrm>
          <a:prstGeom prst="rect">
            <a:avLst/>
          </a:prstGeom>
          <a:noFill/>
          <a:ln w="9525">
            <a:noFill/>
            <a:miter lim="800000"/>
            <a:headEnd/>
            <a:tailEnd/>
          </a:ln>
          <a:effectLst/>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4" fill="hold" nodeType="clickEffect">
                                  <p:stCondLst>
                                    <p:cond delay="0"/>
                                  </p:stCondLst>
                                  <p:childTnLst>
                                    <p:animEffect transition="out" filter="wheel(4)">
                                      <p:cBhvr>
                                        <p:cTn id="6" dur="2000"/>
                                        <p:tgtEl>
                                          <p:spTgt spid="23554"/>
                                        </p:tgtEl>
                                      </p:cBhvr>
                                    </p:animEffect>
                                    <p:set>
                                      <p:cBhvr>
                                        <p:cTn id="7" dur="1" fill="hold">
                                          <p:stCondLst>
                                            <p:cond delay="1999"/>
                                          </p:stCondLst>
                                        </p:cTn>
                                        <p:tgtEl>
                                          <p:spTgt spid="23554"/>
                                        </p:tgtEl>
                                        <p:attrNameLst>
                                          <p:attrName>style.visibility</p:attrName>
                                        </p:attrNameLst>
                                      </p:cBhvr>
                                      <p:to>
                                        <p:strVal val="hidden"/>
                                      </p:to>
                                    </p:set>
                                  </p:childTnLst>
                                </p:cTn>
                              </p:par>
                              <p:par>
                                <p:cTn id="8" presetID="21" presetClass="exit" presetSubtype="4" fill="hold" grpId="0" nodeType="withEffect" nodePh="1">
                                  <p:stCondLst>
                                    <p:cond delay="0"/>
                                  </p:stCondLst>
                                  <p:endCondLst>
                                    <p:cond evt="begin" delay="0">
                                      <p:tn val="8"/>
                                    </p:cond>
                                  </p:endCondLst>
                                  <p:childTnLst>
                                    <p:animEffect transition="out" filter="wheel(4)">
                                      <p:cBhvr>
                                        <p:cTn id="9" dur="2000"/>
                                        <p:tgtEl>
                                          <p:spTgt spid="4">
                                            <p:txEl>
                                              <p:pRg st="0" end="0"/>
                                            </p:txEl>
                                          </p:spTgt>
                                        </p:tgtEl>
                                      </p:cBhvr>
                                    </p:animEffect>
                                    <p:set>
                                      <p:cBhvr>
                                        <p:cTn id="10" dur="1" fill="hold">
                                          <p:stCondLst>
                                            <p:cond delay="1999"/>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10000"/>
          </a:bodyPr>
          <a:lstStyle/>
          <a:p>
            <a:pPr algn="justLow"/>
            <a:r>
              <a:rPr lang="ar-SA" sz="3900" b="1" dirty="0" err="1" smtClean="0"/>
              <a:t>اللقاحات</a:t>
            </a:r>
            <a:r>
              <a:rPr lang="ar-SA" dirty="0" smtClean="0"/>
              <a:t>:</a:t>
            </a:r>
          </a:p>
          <a:p>
            <a:pPr algn="justLow"/>
            <a:r>
              <a:rPr lang="ar-SA" dirty="0" err="1" smtClean="0">
                <a:latin typeface="Simplified Arabic" pitchFamily="18" charset="-78"/>
                <a:cs typeface="Simplified Arabic" pitchFamily="18" charset="-78"/>
              </a:rPr>
              <a:t>لقاحات</a:t>
            </a:r>
            <a:r>
              <a:rPr lang="ar-SA" dirty="0" smtClean="0">
                <a:latin typeface="Simplified Arabic" pitchFamily="18" charset="-78"/>
                <a:cs typeface="Simplified Arabic" pitchFamily="18" charset="-78"/>
              </a:rPr>
              <a:t> حية موهنة عبر الزرع النسيجي أو حقن بأجنة البيض بعدة </a:t>
            </a:r>
            <a:r>
              <a:rPr lang="ar-SA" dirty="0" err="1" smtClean="0">
                <a:latin typeface="Simplified Arabic" pitchFamily="18" charset="-78"/>
                <a:cs typeface="Simplified Arabic" pitchFamily="18" charset="-78"/>
              </a:rPr>
              <a:t>تمريرات</a:t>
            </a:r>
            <a:r>
              <a:rPr lang="ar-SA" dirty="0" smtClean="0">
                <a:latin typeface="Simplified Arabic" pitchFamily="18" charset="-78"/>
                <a:cs typeface="Simplified Arabic" pitchFamily="18" charset="-78"/>
              </a:rPr>
              <a:t> من فيروس </a:t>
            </a:r>
            <a:r>
              <a:rPr lang="ar-SA" dirty="0" err="1" smtClean="0">
                <a:latin typeface="Simplified Arabic" pitchFamily="18" charset="-78"/>
                <a:cs typeface="Simplified Arabic" pitchFamily="18" charset="-78"/>
              </a:rPr>
              <a:t>قوباء</a:t>
            </a:r>
            <a:r>
              <a:rPr lang="ar-SA" dirty="0" smtClean="0">
                <a:latin typeface="Simplified Arabic" pitchFamily="18" charset="-78"/>
                <a:cs typeface="Simplified Arabic" pitchFamily="18" charset="-78"/>
              </a:rPr>
              <a:t> الرومي أو لقاح مرض مارك. </a:t>
            </a:r>
          </a:p>
          <a:p>
            <a:pPr algn="justLow"/>
            <a:r>
              <a:rPr lang="ar-SA" dirty="0" smtClean="0"/>
              <a:t>بحق بعمر 1 يوم بالعضل أو تحت الجلد.</a:t>
            </a:r>
          </a:p>
          <a:p>
            <a:pPr algn="justLow"/>
            <a:r>
              <a:rPr lang="ar-SA" dirty="0" smtClean="0"/>
              <a:t>قديماً كانت </a:t>
            </a:r>
            <a:r>
              <a:rPr lang="ar-SA" dirty="0" err="1" smtClean="0"/>
              <a:t>اللقاحات</a:t>
            </a:r>
            <a:r>
              <a:rPr lang="ar-SA" dirty="0" smtClean="0"/>
              <a:t> توضع في سوائل مغذية / تحت درجة الصفر/ لأن الفيروس شديد الارتباط بالخلية - حديثاً تمكن العلماء من الحصول على لقاحات خالية من الخلايا بالتذويب أو التجفيد.</a:t>
            </a:r>
          </a:p>
          <a:p>
            <a:endParaRPr lang="ar-SA" dirty="0"/>
          </a:p>
        </p:txBody>
      </p:sp>
      <p:sp>
        <p:nvSpPr>
          <p:cNvPr id="4" name="عنصر نائب للنص 3"/>
          <p:cNvSpPr>
            <a:spLocks noGrp="1"/>
          </p:cNvSpPr>
          <p:nvPr>
            <p:ph type="body" sz="half" idx="2"/>
          </p:nvPr>
        </p:nvSpPr>
        <p:spPr/>
        <p:txBody>
          <a:bodyPr/>
          <a:lstStyle/>
          <a:p>
            <a:endParaRPr lang="ar-SA" dirty="0"/>
          </a:p>
        </p:txBody>
      </p:sp>
      <p:pic>
        <p:nvPicPr>
          <p:cNvPr id="22530" name="Picture 2" descr="C:\Users\HP\Desktop\New folder (6)\Screenshot_٢٠٢٦٠٥١٧-٠٠١٥٠٤_Google.jpg"/>
          <p:cNvPicPr>
            <a:picLocks noChangeAspect="1" noChangeArrowheads="1"/>
          </p:cNvPicPr>
          <p:nvPr/>
        </p:nvPicPr>
        <p:blipFill>
          <a:blip r:embed="rId2"/>
          <a:srcRect/>
          <a:stretch>
            <a:fillRect/>
          </a:stretch>
        </p:blipFill>
        <p:spPr bwMode="auto">
          <a:xfrm>
            <a:off x="357158" y="1643050"/>
            <a:ext cx="3000396" cy="3228961"/>
          </a:xfrm>
          <a:prstGeom prst="rect">
            <a:avLst/>
          </a:prstGeom>
          <a:noFill/>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225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ar-SA" sz="8800"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شكرا لحسن الإصغاء </a:t>
            </a:r>
            <a:endParaRPr lang="ar-SA" sz="8800" dirty="0">
              <a:solidFill>
                <a:srgbClr val="FF0000"/>
              </a:solidFill>
            </a:endParaRPr>
          </a:p>
        </p:txBody>
      </p:sp>
      <p:sp>
        <p:nvSpPr>
          <p:cNvPr id="3" name="عنوان فرعي 2"/>
          <p:cNvSpPr>
            <a:spLocks noGrp="1"/>
          </p:cNvSpPr>
          <p:nvPr>
            <p:ph type="subTitle" idx="1"/>
          </p:nvPr>
        </p:nvSpPr>
        <p:spPr/>
        <p:txBody>
          <a:bodyPr/>
          <a:lstStyle/>
          <a:p>
            <a:endParaRPr lang="ar-SA" dirty="0"/>
          </a:p>
        </p:txBody>
      </p:sp>
    </p:spTree>
  </p:cSld>
  <p:clrMapOvr>
    <a:masterClrMapping/>
  </p:clrMapOvr>
  <p:transition>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500042"/>
            <a:ext cx="5111750" cy="5748358"/>
          </a:xfrm>
        </p:spPr>
        <p:txBody>
          <a:bodyPr>
            <a:normAutofit fontScale="70000" lnSpcReduction="20000"/>
          </a:bodyPr>
          <a:lstStyle/>
          <a:p>
            <a:pPr algn="justLow"/>
            <a:r>
              <a:rPr lang="ar-SA" sz="6300" b="1" dirty="0" smtClean="0"/>
              <a:t>الشكل </a:t>
            </a:r>
            <a:r>
              <a:rPr lang="ar-SA" sz="6300" b="1" dirty="0" err="1" smtClean="0"/>
              <a:t>الدفتيري</a:t>
            </a:r>
            <a:r>
              <a:rPr lang="ar-SA" sz="6300" b="1" dirty="0" smtClean="0"/>
              <a:t>: </a:t>
            </a:r>
          </a:p>
          <a:p>
            <a:pPr algn="justLow"/>
            <a:r>
              <a:rPr lang="ar-SA" dirty="0" smtClean="0"/>
              <a:t>هو التهاب الغشاء المخاطي لأنف ولفم والملتحمة والبلعوم والحنجرة </a:t>
            </a:r>
            <a:r>
              <a:rPr lang="ar-SA" dirty="0" err="1" smtClean="0"/>
              <a:t>والرغامى</a:t>
            </a:r>
            <a:r>
              <a:rPr lang="ar-SA" dirty="0" smtClean="0"/>
              <a:t>. مع مع أعراض عامة_</a:t>
            </a:r>
            <a:r>
              <a:rPr lang="ar-SA" dirty="0" err="1" smtClean="0"/>
              <a:t>سيلانات</a:t>
            </a:r>
            <a:r>
              <a:rPr lang="ar-SA" dirty="0" smtClean="0"/>
              <a:t> أنفية </a:t>
            </a:r>
            <a:r>
              <a:rPr lang="ar-SA" dirty="0" err="1" smtClean="0"/>
              <a:t>وافقرازات</a:t>
            </a:r>
            <a:r>
              <a:rPr lang="ar-SA" dirty="0" smtClean="0"/>
              <a:t> دمعية تكون مصلية ثم </a:t>
            </a:r>
            <a:r>
              <a:rPr lang="ar-SA" dirty="0" err="1" smtClean="0"/>
              <a:t>قيحية</a:t>
            </a:r>
            <a:r>
              <a:rPr lang="ar-SA" dirty="0" smtClean="0"/>
              <a:t> مع التهاب ملتحمة العين والجيوب الأنفية </a:t>
            </a:r>
            <a:r>
              <a:rPr lang="ar-SA" dirty="0" err="1" smtClean="0"/>
              <a:t>والحجاجية</a:t>
            </a:r>
            <a:r>
              <a:rPr lang="ar-SA" dirty="0" smtClean="0"/>
              <a:t> وتورم الجفون وانغلاقها.</a:t>
            </a:r>
          </a:p>
          <a:p>
            <a:pPr algn="justLow"/>
            <a:r>
              <a:rPr lang="ar-SA" b="1" dirty="0" smtClean="0"/>
              <a:t>أما سير المرض والتغيرات</a:t>
            </a:r>
            <a:r>
              <a:rPr lang="ar-SA" dirty="0" smtClean="0"/>
              <a:t> في الغشاء المخاطي هو طفح جلدي وردي صغير بحجم رأس </a:t>
            </a:r>
            <a:r>
              <a:rPr lang="ar-SA" dirty="0" err="1" smtClean="0"/>
              <a:t>البوس</a:t>
            </a:r>
            <a:r>
              <a:rPr lang="ar-SA" dirty="0" smtClean="0"/>
              <a:t> ثم يكبر في الحجم والارتفاع ويصبح بشكل </a:t>
            </a:r>
            <a:r>
              <a:rPr lang="ar-SA" dirty="0" err="1" smtClean="0"/>
              <a:t>عقيدات</a:t>
            </a:r>
            <a:r>
              <a:rPr lang="ar-SA" dirty="0" smtClean="0"/>
              <a:t> تتصل مع بعضها البعض بشكل قطع </a:t>
            </a:r>
            <a:r>
              <a:rPr lang="ar-SA" dirty="0" err="1" smtClean="0"/>
              <a:t>دفتيرية</a:t>
            </a:r>
            <a:r>
              <a:rPr lang="ar-SA" dirty="0" smtClean="0"/>
              <a:t>.</a:t>
            </a:r>
          </a:p>
          <a:p>
            <a:pPr algn="justLow"/>
            <a:r>
              <a:rPr lang="ar-SA" dirty="0" smtClean="0"/>
              <a:t>الغشاء المخاطي للأمعاء يبهت ويصبح رمادي ثم أبيض وقوم فبريني. وعند نزع القطع </a:t>
            </a:r>
            <a:r>
              <a:rPr lang="ar-SA" dirty="0" err="1" smtClean="0"/>
              <a:t>الفبرينية</a:t>
            </a:r>
            <a:r>
              <a:rPr lang="ar-SA" dirty="0" smtClean="0"/>
              <a:t> يظهر نزيف مع نسيج ملتهب ومتورم تحتها.</a:t>
            </a:r>
          </a:p>
          <a:p>
            <a:pPr algn="justLow"/>
            <a:r>
              <a:rPr lang="ar-SA" dirty="0" smtClean="0"/>
              <a:t>هذا الشكل خطير ويسبب نفوق 10-50% ويصيب الدجاج </a:t>
            </a:r>
            <a:r>
              <a:rPr lang="ar-SA" dirty="0" err="1" smtClean="0"/>
              <a:t>والحبش</a:t>
            </a:r>
            <a:r>
              <a:rPr lang="ar-SA" dirty="0" smtClean="0"/>
              <a:t> وبالأعمار الفتية ولا يصيب الحمام وقد تظهر أعراض نفسية أيضاً عند </a:t>
            </a:r>
            <a:r>
              <a:rPr lang="ar-SA" dirty="0" smtClean="0"/>
              <a:t>بعض </a:t>
            </a:r>
            <a:r>
              <a:rPr lang="ar-SA" dirty="0" smtClean="0"/>
              <a:t>الطيور.</a:t>
            </a:r>
            <a:endParaRPr lang="ar-SA" dirty="0"/>
          </a:p>
        </p:txBody>
      </p:sp>
      <p:pic>
        <p:nvPicPr>
          <p:cNvPr id="5" name="صورة 4" descr="C:\Users\HP\Desktop\New folder (3)\Screenshot_٢٠٢٣٠٥٣١-١٣٥٨٢٩_Google.jpg"/>
          <p:cNvPicPr/>
          <p:nvPr/>
        </p:nvPicPr>
        <p:blipFill>
          <a:blip r:embed="rId2"/>
          <a:srcRect t="10917" b="55627"/>
          <a:stretch>
            <a:fillRect/>
          </a:stretch>
        </p:blipFill>
        <p:spPr bwMode="auto">
          <a:xfrm>
            <a:off x="0" y="928670"/>
            <a:ext cx="3209925" cy="2190750"/>
          </a:xfrm>
          <a:prstGeom prst="rect">
            <a:avLst/>
          </a:prstGeom>
          <a:noFill/>
          <a:ln w="9525">
            <a:noFill/>
            <a:miter lim="800000"/>
            <a:headEnd/>
            <a:tailEnd/>
          </a:ln>
        </p:spPr>
      </p:pic>
      <p:pic>
        <p:nvPicPr>
          <p:cNvPr id="7" name="صورة 6" descr="C:\Users\HP\Desktop\New folder (3)\Screenshot_٢٠٢٣٠٥٣١-١٤٠١٣٠_Google.jpg"/>
          <p:cNvPicPr/>
          <p:nvPr/>
        </p:nvPicPr>
        <p:blipFill>
          <a:blip r:embed="rId3"/>
          <a:srcRect t="9133" b="63353"/>
          <a:stretch>
            <a:fillRect/>
          </a:stretch>
        </p:blipFill>
        <p:spPr bwMode="auto">
          <a:xfrm>
            <a:off x="214282" y="3429000"/>
            <a:ext cx="3286148" cy="1857388"/>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xit" presetSubtype="4" fill="hold" nodeType="withEffect">
                                  <p:stCondLst>
                                    <p:cond delay="0"/>
                                  </p:stCondLst>
                                  <p:childTnLst>
                                    <p:animEffect transition="out" filter="wheel(4)">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21" presetClass="exit" presetSubtype="4" fill="hold" nodeType="withEffect">
                                  <p:stCondLst>
                                    <p:cond delay="0"/>
                                  </p:stCondLst>
                                  <p:childTnLst>
                                    <p:animEffect transition="out" filter="wheel(4)">
                                      <p:cBhvr>
                                        <p:cTn id="9" dur="2000"/>
                                        <p:tgtEl>
                                          <p:spTgt spid="7"/>
                                        </p:tgtEl>
                                      </p:cBhvr>
                                    </p:animEffect>
                                    <p:set>
                                      <p:cBhvr>
                                        <p:cTn id="10"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HP\Desktop\New folder (6)\Screenshot_٢٠٢٦٠٥١٦-٢٣١٩٣١_Google.jpg"/>
          <p:cNvPicPr>
            <a:picLocks noChangeAspect="1" noChangeArrowheads="1"/>
          </p:cNvPicPr>
          <p:nvPr/>
        </p:nvPicPr>
        <p:blipFill>
          <a:blip r:embed="rId2" cstate="print"/>
          <a:srcRect/>
          <a:stretch>
            <a:fillRect/>
          </a:stretch>
        </p:blipFill>
        <p:spPr bwMode="auto">
          <a:xfrm>
            <a:off x="714348" y="428604"/>
            <a:ext cx="3643338" cy="5000660"/>
          </a:xfrm>
          <a:prstGeom prst="rect">
            <a:avLst/>
          </a:prstGeom>
          <a:noFill/>
        </p:spPr>
      </p:pic>
      <p:pic>
        <p:nvPicPr>
          <p:cNvPr id="11266" name="Picture 2" descr="C:\Users\HP\Desktop\New folder (6)\Screenshot_٢٠٢٦٠٥١٦-٢٣٥١١٧_Google.jpg"/>
          <p:cNvPicPr>
            <a:picLocks noChangeAspect="1" noChangeArrowheads="1"/>
          </p:cNvPicPr>
          <p:nvPr/>
        </p:nvPicPr>
        <p:blipFill>
          <a:blip r:embed="rId3"/>
          <a:srcRect/>
          <a:stretch>
            <a:fillRect/>
          </a:stretch>
        </p:blipFill>
        <p:spPr bwMode="auto">
          <a:xfrm>
            <a:off x="4643438" y="571480"/>
            <a:ext cx="3143248" cy="4857784"/>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normAutofit/>
          </a:bodyPr>
          <a:lstStyle/>
          <a:p>
            <a:r>
              <a:rPr lang="ar-SA" b="1" dirty="0" smtClean="0"/>
              <a:t>الشكل المختلط: </a:t>
            </a:r>
          </a:p>
          <a:p>
            <a:pPr algn="justLow"/>
            <a:r>
              <a:rPr lang="ar-SA" dirty="0" smtClean="0"/>
              <a:t>هو الأكثر خطورة ويسبب خسائر ونسبة نفوق أعلى وتظهر فيه التغيرات </a:t>
            </a:r>
            <a:r>
              <a:rPr lang="ar-SA" dirty="0" err="1" smtClean="0"/>
              <a:t>بكلا</a:t>
            </a:r>
            <a:r>
              <a:rPr lang="ar-SA" dirty="0" smtClean="0"/>
              <a:t> الشكلين ويصيب الدجاج والرومي بكل الأعمار ونسب النفوق هي الأعلى.</a:t>
            </a:r>
          </a:p>
          <a:p>
            <a:r>
              <a:rPr lang="ar-SA" b="1" dirty="0" smtClean="0"/>
              <a:t>الصفة التشريحية:</a:t>
            </a:r>
          </a:p>
          <a:p>
            <a:r>
              <a:rPr lang="ar-SA" dirty="0" smtClean="0"/>
              <a:t> نفس الآفات+ احتقان </a:t>
            </a:r>
            <a:r>
              <a:rPr lang="ar-SA" dirty="0" err="1" smtClean="0"/>
              <a:t>وتوذم</a:t>
            </a:r>
            <a:r>
              <a:rPr lang="ar-SA" dirty="0" smtClean="0"/>
              <a:t> الرئة+ التهاب الجيوب الأنفية </a:t>
            </a:r>
            <a:r>
              <a:rPr lang="ar-SA" dirty="0" err="1" smtClean="0"/>
              <a:t>والحجاجية</a:t>
            </a:r>
            <a:r>
              <a:rPr lang="ar-SA" dirty="0" smtClean="0"/>
              <a:t> + الهزال.</a:t>
            </a:r>
          </a:p>
        </p:txBody>
      </p:sp>
      <p:pic>
        <p:nvPicPr>
          <p:cNvPr id="5" name="صورة 4" descr="C:\Users\HP\Desktop\New folder (3)\Screenshot_٢٠٢٣٠٥٣١-١٤٠٠٥٢_Google.jpg"/>
          <p:cNvPicPr/>
          <p:nvPr/>
        </p:nvPicPr>
        <p:blipFill>
          <a:blip r:embed="rId2"/>
          <a:srcRect t="10500" b="52357"/>
          <a:stretch>
            <a:fillRect/>
          </a:stretch>
        </p:blipFill>
        <p:spPr bwMode="auto">
          <a:xfrm>
            <a:off x="285720" y="285728"/>
            <a:ext cx="3214710" cy="2190750"/>
          </a:xfrm>
          <a:prstGeom prst="rect">
            <a:avLst/>
          </a:prstGeom>
          <a:noFill/>
          <a:ln w="9525">
            <a:noFill/>
            <a:miter lim="800000"/>
            <a:headEnd/>
            <a:tailEnd/>
          </a:ln>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0034" y="2500306"/>
            <a:ext cx="3000396" cy="200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6" name="Picture 2" descr="C:\Users\HP\Desktop\New folder (6)\Screenshot_٢٠٢٦٠٥١٦-٢٣١٥٣٧_Google.jpg"/>
          <p:cNvPicPr>
            <a:picLocks noChangeAspect="1" noChangeArrowheads="1"/>
          </p:cNvPicPr>
          <p:nvPr/>
        </p:nvPicPr>
        <p:blipFill>
          <a:blip r:embed="rId4"/>
          <a:srcRect/>
          <a:stretch>
            <a:fillRect/>
          </a:stretch>
        </p:blipFill>
        <p:spPr bwMode="auto">
          <a:xfrm>
            <a:off x="357158" y="4357694"/>
            <a:ext cx="3071834" cy="2285992"/>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par>
                                <p:cTn id="7" presetID="6" presetClass="emph" presetSubtype="0" fill="hold" nodeType="withEffect">
                                  <p:stCondLst>
                                    <p:cond delay="0"/>
                                  </p:stCondLst>
                                  <p:childTnLst>
                                    <p:animScale>
                                      <p:cBhvr>
                                        <p:cTn id="8" dur="2000" fill="hold"/>
                                        <p:tgtEl>
                                          <p:spTgt spid="6"/>
                                        </p:tgtEl>
                                      </p:cBhvr>
                                      <p:by x="150000" y="150000"/>
                                    </p:animScale>
                                  </p:childTnLst>
                                </p:cTn>
                              </p:par>
                              <p:par>
                                <p:cTn id="9" presetID="6" presetClass="emph" presetSubtype="0" fill="hold" nodeType="withEffect">
                                  <p:stCondLst>
                                    <p:cond delay="0"/>
                                  </p:stCondLst>
                                  <p:childTnLst>
                                    <p:animScale>
                                      <p:cBhvr>
                                        <p:cTn id="10" dur="2000" fill="hold"/>
                                        <p:tgtEl>
                                          <p:spTgt spid="614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normAutofit fontScale="55000" lnSpcReduction="20000"/>
          </a:bodyPr>
          <a:lstStyle/>
          <a:p>
            <a:r>
              <a:rPr lang="ar-SA" sz="4500" b="1" u="sng" dirty="0" smtClean="0"/>
              <a:t>الوقاية والعلاج:</a:t>
            </a:r>
          </a:p>
          <a:p>
            <a:r>
              <a:rPr lang="ar-SA" sz="2800" b="1" dirty="0" smtClean="0"/>
              <a:t> </a:t>
            </a:r>
            <a:r>
              <a:rPr lang="ar-SA" sz="4500" dirty="0" smtClean="0"/>
              <a:t>إضافة فيتامين </a:t>
            </a:r>
            <a:r>
              <a:rPr lang="en-US" sz="4500" dirty="0" smtClean="0"/>
              <a:t>A</a:t>
            </a:r>
            <a:endParaRPr lang="ar-SA" sz="4500" dirty="0" smtClean="0"/>
          </a:p>
          <a:p>
            <a:r>
              <a:rPr lang="ar-SA" sz="4500" dirty="0" smtClean="0"/>
              <a:t>صادات حيوية لمدة أسبوع </a:t>
            </a:r>
          </a:p>
          <a:p>
            <a:r>
              <a:rPr lang="ar-SA" sz="4500" dirty="0" smtClean="0"/>
              <a:t>تصحيح أخطاء التربية والتغذية.</a:t>
            </a:r>
          </a:p>
          <a:p>
            <a:pPr algn="justLow"/>
            <a:r>
              <a:rPr lang="ar-SA" sz="5100" dirty="0" smtClean="0">
                <a:latin typeface="Simplified Arabic" pitchFamily="18" charset="-78"/>
                <a:cs typeface="Simplified Arabic" pitchFamily="18" charset="-78"/>
              </a:rPr>
              <a:t>ويتم تخفيف الأعراض عند الطيور بنزع القشور ومسحها بالمطهرات مثل </a:t>
            </a:r>
            <a:r>
              <a:rPr lang="ar-SA" sz="5100" dirty="0" err="1" smtClean="0">
                <a:latin typeface="Simplified Arabic" pitchFamily="18" charset="-78"/>
                <a:cs typeface="Simplified Arabic" pitchFamily="18" charset="-78"/>
              </a:rPr>
              <a:t>الفورمالين</a:t>
            </a:r>
            <a:r>
              <a:rPr lang="ar-SA" sz="5100" dirty="0" smtClean="0">
                <a:latin typeface="Simplified Arabic" pitchFamily="18" charset="-78"/>
                <a:cs typeface="Simplified Arabic" pitchFamily="18" charset="-78"/>
              </a:rPr>
              <a:t> 10% وغسيل العين المطهرات الخفيفة ثم مضادات موضعية وللجيوب الأنفية فتحها جراحياً لإخراج </a:t>
            </a:r>
            <a:r>
              <a:rPr lang="ar-SA" sz="5100" dirty="0" err="1" smtClean="0">
                <a:latin typeface="Simplified Arabic" pitchFamily="18" charset="-78"/>
                <a:cs typeface="Simplified Arabic" pitchFamily="18" charset="-78"/>
              </a:rPr>
              <a:t>النتح</a:t>
            </a:r>
            <a:r>
              <a:rPr lang="ar-SA" sz="5100" dirty="0" smtClean="0">
                <a:latin typeface="Simplified Arabic" pitchFamily="18" charset="-78"/>
                <a:cs typeface="Simplified Arabic" pitchFamily="18" charset="-78"/>
              </a:rPr>
              <a:t> الالتهابي ثم وضع مطهرات </a:t>
            </a:r>
            <a:r>
              <a:rPr lang="ar-SA" sz="5100" dirty="0" err="1" smtClean="0">
                <a:latin typeface="Simplified Arabic" pitchFamily="18" charset="-78"/>
                <a:cs typeface="Simplified Arabic" pitchFamily="18" charset="-78"/>
              </a:rPr>
              <a:t>الفورمالين</a:t>
            </a:r>
            <a:r>
              <a:rPr lang="ar-SA" sz="5100" dirty="0" smtClean="0">
                <a:latin typeface="Simplified Arabic" pitchFamily="18" charset="-78"/>
                <a:cs typeface="Simplified Arabic" pitchFamily="18" charset="-78"/>
              </a:rPr>
              <a:t> أو </a:t>
            </a:r>
            <a:r>
              <a:rPr lang="ar-SA" sz="5100" dirty="0" err="1" smtClean="0">
                <a:latin typeface="Simplified Arabic" pitchFamily="18" charset="-78"/>
                <a:cs typeface="Simplified Arabic" pitchFamily="18" charset="-78"/>
              </a:rPr>
              <a:t>نترات</a:t>
            </a:r>
            <a:r>
              <a:rPr lang="ar-SA" sz="5100" dirty="0" smtClean="0">
                <a:latin typeface="Simplified Arabic" pitchFamily="18" charset="-78"/>
                <a:cs typeface="Simplified Arabic" pitchFamily="18" charset="-78"/>
              </a:rPr>
              <a:t> الفضة ومضادات </a:t>
            </a:r>
            <a:r>
              <a:rPr lang="ar-SA" sz="6000" dirty="0" smtClean="0">
                <a:latin typeface="Simplified Arabic" pitchFamily="18" charset="-78"/>
                <a:cs typeface="Simplified Arabic" pitchFamily="18" charset="-78"/>
              </a:rPr>
              <a:t>حيوية عامة وموضعية. </a:t>
            </a:r>
          </a:p>
          <a:p>
            <a:r>
              <a:rPr lang="ar-SA" sz="4200" dirty="0" smtClean="0">
                <a:latin typeface="Simplified Arabic" pitchFamily="18" charset="-78"/>
                <a:cs typeface="Simplified Arabic" pitchFamily="18" charset="-78"/>
              </a:rPr>
              <a:t>.</a:t>
            </a:r>
            <a:endParaRPr lang="ar-SA" sz="4200" dirty="0">
              <a:latin typeface="Simplified Arabic" pitchFamily="18" charset="-78"/>
              <a:cs typeface="Simplified Arabic" pitchFamily="18" charset="-78"/>
            </a:endParaRPr>
          </a:p>
        </p:txBody>
      </p:sp>
      <p:pic>
        <p:nvPicPr>
          <p:cNvPr id="8194" name="Picture 2" descr="C:\Users\HP\Desktop\New folder (6)\Screenshot_٢٠٢٦٠٥١٦-٢٣٥١١٧_Google.jpg"/>
          <p:cNvPicPr>
            <a:picLocks noChangeAspect="1" noChangeArrowheads="1"/>
          </p:cNvPicPr>
          <p:nvPr/>
        </p:nvPicPr>
        <p:blipFill>
          <a:blip r:embed="rId2" cstate="print"/>
          <a:srcRect/>
          <a:stretch>
            <a:fillRect/>
          </a:stretch>
        </p:blipFill>
        <p:spPr bwMode="auto">
          <a:xfrm>
            <a:off x="1285852" y="2357430"/>
            <a:ext cx="1724816" cy="1590664"/>
          </a:xfrm>
          <a:prstGeom prst="rect">
            <a:avLst/>
          </a:prstGeom>
          <a:noFill/>
        </p:spPr>
      </p:pic>
      <p:pic>
        <p:nvPicPr>
          <p:cNvPr id="8195" name="Picture 3" descr="C:\Users\HP\Desktop\New folder (6)\Screenshot_٢٠٢٦٠٥١٦-٢٣٢١٤٧_Google.jpg"/>
          <p:cNvPicPr>
            <a:picLocks noChangeAspect="1" noChangeArrowheads="1"/>
          </p:cNvPicPr>
          <p:nvPr/>
        </p:nvPicPr>
        <p:blipFill>
          <a:blip r:embed="rId3" cstate="print"/>
          <a:srcRect t="13668"/>
          <a:stretch>
            <a:fillRect/>
          </a:stretch>
        </p:blipFill>
        <p:spPr bwMode="auto">
          <a:xfrm>
            <a:off x="285720" y="4071942"/>
            <a:ext cx="1285884" cy="1395403"/>
          </a:xfrm>
          <a:prstGeom prst="rect">
            <a:avLst/>
          </a:prstGeom>
          <a:noFill/>
        </p:spPr>
      </p:pic>
      <p:pic>
        <p:nvPicPr>
          <p:cNvPr id="8196" name="Picture 4" descr="C:\Users\HP\Desktop\New folder (6)\Screenshot_٢٠٢٦٠٥١٦-٢٣١٨٥٩_Google.jpg"/>
          <p:cNvPicPr>
            <a:picLocks noChangeAspect="1" noChangeArrowheads="1"/>
          </p:cNvPicPr>
          <p:nvPr/>
        </p:nvPicPr>
        <p:blipFill>
          <a:blip r:embed="rId4"/>
          <a:srcRect/>
          <a:stretch>
            <a:fillRect/>
          </a:stretch>
        </p:blipFill>
        <p:spPr bwMode="auto">
          <a:xfrm>
            <a:off x="0" y="0"/>
            <a:ext cx="2000232" cy="2924155"/>
          </a:xfrm>
          <a:prstGeom prst="rect">
            <a:avLst/>
          </a:prstGeom>
          <a:noFill/>
        </p:spPr>
      </p:pic>
      <p:pic>
        <p:nvPicPr>
          <p:cNvPr id="8197" name="Picture 5" descr="C:\Users\HP\Desktop\New folder (6)\Screenshot_٢٠٢٦٠٥١٦-٢٣١٩٤٦_Google.jpg"/>
          <p:cNvPicPr>
            <a:picLocks noChangeAspect="1" noChangeArrowheads="1"/>
          </p:cNvPicPr>
          <p:nvPr/>
        </p:nvPicPr>
        <p:blipFill>
          <a:blip r:embed="rId5" cstate="print"/>
          <a:srcRect/>
          <a:stretch>
            <a:fillRect/>
          </a:stretch>
        </p:blipFill>
        <p:spPr bwMode="auto">
          <a:xfrm>
            <a:off x="1714480" y="4000504"/>
            <a:ext cx="1747813" cy="2503824"/>
          </a:xfrm>
          <a:prstGeom prst="rect">
            <a:avLst/>
          </a:prstGeom>
          <a:noFill/>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box(in)">
                                      <p:cBhvr>
                                        <p:cTn id="7" dur="500"/>
                                        <p:tgtEl>
                                          <p:spTgt spid="8196"/>
                                        </p:tgtEl>
                                      </p:cBhvr>
                                    </p:animEffect>
                                  </p:childTnLst>
                                </p:cTn>
                              </p:par>
                              <p:par>
                                <p:cTn id="8" presetID="4"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box(in)">
                                      <p:cBhvr>
                                        <p:cTn id="10" dur="500"/>
                                        <p:tgtEl>
                                          <p:spTgt spid="8194"/>
                                        </p:tgtEl>
                                      </p:cBhvr>
                                    </p:animEffect>
                                  </p:childTnLst>
                                </p:cTn>
                              </p:par>
                              <p:par>
                                <p:cTn id="11" presetID="4" presetClass="entr" presetSubtype="16" fill="hold" nodeType="with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box(in)">
                                      <p:cBhvr>
                                        <p:cTn id="13" dur="500"/>
                                        <p:tgtEl>
                                          <p:spTgt spid="8195"/>
                                        </p:tgtEl>
                                      </p:cBhvr>
                                    </p:animEffect>
                                  </p:childTnLst>
                                </p:cTn>
                              </p:par>
                              <p:par>
                                <p:cTn id="14" presetID="4" presetClass="entr" presetSubtype="16" fill="hold" nodeType="withEffect">
                                  <p:stCondLst>
                                    <p:cond delay="0"/>
                                  </p:stCondLst>
                                  <p:childTnLst>
                                    <p:set>
                                      <p:cBhvr>
                                        <p:cTn id="15" dur="1" fill="hold">
                                          <p:stCondLst>
                                            <p:cond delay="0"/>
                                          </p:stCondLst>
                                        </p:cTn>
                                        <p:tgtEl>
                                          <p:spTgt spid="8197"/>
                                        </p:tgtEl>
                                        <p:attrNameLst>
                                          <p:attrName>style.visibility</p:attrName>
                                        </p:attrNameLst>
                                      </p:cBhvr>
                                      <p:to>
                                        <p:strVal val="visible"/>
                                      </p:to>
                                    </p:set>
                                    <p:animEffect transition="in" filter="box(in)">
                                      <p:cBhvr>
                                        <p:cTn id="16" dur="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3575050" y="273050"/>
            <a:ext cx="5111750" cy="6299222"/>
          </a:xfrm>
        </p:spPr>
        <p:txBody>
          <a:bodyPr>
            <a:normAutofit fontScale="25000" lnSpcReduction="20000"/>
          </a:bodyPr>
          <a:lstStyle/>
          <a:p>
            <a:r>
              <a:rPr lang="ar-SA" sz="12800" b="1" dirty="0" err="1" smtClean="0"/>
              <a:t>اللقاحات</a:t>
            </a:r>
            <a:r>
              <a:rPr lang="ar-SA" sz="12800" b="1" dirty="0" smtClean="0"/>
              <a:t>: </a:t>
            </a:r>
          </a:p>
          <a:p>
            <a:pPr algn="justLow"/>
            <a:r>
              <a:rPr lang="ar-SA" sz="11200" b="1" dirty="0" smtClean="0"/>
              <a:t>1-</a:t>
            </a:r>
            <a:r>
              <a:rPr lang="ar-SA" sz="5800" b="1" dirty="0" smtClean="0"/>
              <a:t> </a:t>
            </a:r>
            <a:r>
              <a:rPr lang="ar-SA" sz="14400" b="1" dirty="0" smtClean="0"/>
              <a:t>فيروس جدري الحمام الضاري</a:t>
            </a:r>
            <a:r>
              <a:rPr lang="ar-SA" dirty="0" smtClean="0"/>
              <a:t>: </a:t>
            </a:r>
          </a:p>
          <a:p>
            <a:pPr algn="justLow"/>
            <a:r>
              <a:rPr lang="ar-SA" sz="8000" dirty="0" err="1" smtClean="0">
                <a:latin typeface="Simple arabic"/>
              </a:rPr>
              <a:t>ويستخدمم</a:t>
            </a:r>
            <a:r>
              <a:rPr lang="ar-SA" sz="8000" dirty="0" smtClean="0">
                <a:latin typeface="Simple arabic"/>
              </a:rPr>
              <a:t> لتحصين </a:t>
            </a:r>
            <a:r>
              <a:rPr lang="ar-SA" sz="8000" dirty="0" err="1" smtClean="0">
                <a:latin typeface="Simple arabic"/>
              </a:rPr>
              <a:t>الصيصان</a:t>
            </a:r>
            <a:r>
              <a:rPr lang="ar-SA" sz="8000" dirty="0" smtClean="0">
                <a:latin typeface="Simple arabic"/>
              </a:rPr>
              <a:t> بأعمار صغيرة في حال وجود الأوبئة وعند البياض في فترة </a:t>
            </a:r>
            <a:r>
              <a:rPr lang="ar-SA" sz="8000" dirty="0" err="1" smtClean="0">
                <a:latin typeface="Simple arabic"/>
              </a:rPr>
              <a:t>التبويض</a:t>
            </a:r>
            <a:r>
              <a:rPr lang="ar-SA" sz="8000" dirty="0" smtClean="0">
                <a:latin typeface="Simple arabic"/>
              </a:rPr>
              <a:t> ووجود الوباء وعند الحمام عند ظهور </a:t>
            </a:r>
            <a:r>
              <a:rPr lang="ar-SA" sz="8000" dirty="0" err="1" smtClean="0">
                <a:latin typeface="Simple arabic"/>
              </a:rPr>
              <a:t>الاصابة</a:t>
            </a:r>
            <a:r>
              <a:rPr lang="ar-SA" sz="8000" dirty="0" smtClean="0">
                <a:latin typeface="Simple arabic"/>
              </a:rPr>
              <a:t> المرضية وظهور الوباء </a:t>
            </a:r>
          </a:p>
          <a:p>
            <a:pPr algn="justLow"/>
            <a:r>
              <a:rPr lang="ar-SA" sz="8000" dirty="0" smtClean="0">
                <a:latin typeface="Simple arabic"/>
              </a:rPr>
              <a:t>لكنه لا يستخدم للرومي لأنه لا يؤدي لتشكيل المناعة .</a:t>
            </a:r>
          </a:p>
          <a:p>
            <a:pPr algn="justLow"/>
            <a:r>
              <a:rPr lang="ar-SA" sz="8000" dirty="0" smtClean="0">
                <a:latin typeface="Simple arabic"/>
              </a:rPr>
              <a:t>تستخدم عن طريق خدش </a:t>
            </a:r>
            <a:r>
              <a:rPr lang="ar-SA" sz="8000" dirty="0" err="1" smtClean="0">
                <a:latin typeface="Simple arabic"/>
              </a:rPr>
              <a:t>جريبات</a:t>
            </a:r>
            <a:r>
              <a:rPr lang="ar-SA" sz="8000" dirty="0" smtClean="0">
                <a:latin typeface="Simple arabic"/>
              </a:rPr>
              <a:t> الريش ونزع 10-15 ريشة من السطح الداخلي للجناح وهي طريقة </a:t>
            </a:r>
            <a:r>
              <a:rPr lang="ar-SA" sz="8000" dirty="0" err="1" smtClean="0">
                <a:latin typeface="Simple arabic"/>
              </a:rPr>
              <a:t>مدممة</a:t>
            </a:r>
            <a:r>
              <a:rPr lang="ar-SA" sz="8000" dirty="0" smtClean="0">
                <a:latin typeface="Simple arabic"/>
              </a:rPr>
              <a:t> وقديمة.</a:t>
            </a:r>
          </a:p>
          <a:p>
            <a:pPr algn="justLow"/>
            <a:r>
              <a:rPr lang="ar-SA" sz="11200" b="1" dirty="0" smtClean="0">
                <a:latin typeface="Simple arabic"/>
              </a:rPr>
              <a:t>2-</a:t>
            </a:r>
            <a:r>
              <a:rPr lang="ar-SA" sz="5100" dirty="0" smtClean="0">
                <a:latin typeface="Simple arabic"/>
              </a:rPr>
              <a:t> </a:t>
            </a:r>
            <a:r>
              <a:rPr lang="ar-SA" sz="14400" b="1" dirty="0" smtClean="0">
                <a:latin typeface="Simple arabic"/>
              </a:rPr>
              <a:t>فيروس جدري الدجاج الم</a:t>
            </a:r>
            <a:r>
              <a:rPr lang="ar-SA" sz="14400" b="1" dirty="0" smtClean="0"/>
              <a:t>ضعف</a:t>
            </a:r>
            <a:r>
              <a:rPr lang="ar-SA" sz="8600" dirty="0" smtClean="0"/>
              <a:t>: </a:t>
            </a:r>
            <a:r>
              <a:rPr lang="ar-SA" sz="8000" dirty="0" smtClean="0">
                <a:cs typeface="+mj-cs"/>
              </a:rPr>
              <a:t>يفضل </a:t>
            </a:r>
            <a:r>
              <a:rPr lang="ar-SA" sz="8000" dirty="0" smtClean="0">
                <a:latin typeface="Simplified Arabic" pitchFamily="18" charset="-78"/>
                <a:cs typeface="+mj-cs"/>
              </a:rPr>
              <a:t>استخدامه بعد فيروس جدري الحمام </a:t>
            </a:r>
            <a:r>
              <a:rPr lang="ar-SA" sz="8000" dirty="0" err="1" smtClean="0">
                <a:latin typeface="Simplified Arabic" pitchFamily="18" charset="-78"/>
                <a:cs typeface="+mj-cs"/>
              </a:rPr>
              <a:t>ب</a:t>
            </a:r>
            <a:r>
              <a:rPr lang="ar-SA" sz="8000" dirty="0" smtClean="0">
                <a:latin typeface="Simplified Arabic" pitchFamily="18" charset="-78"/>
                <a:cs typeface="+mj-cs"/>
              </a:rPr>
              <a:t> 2- 3 أشهر ليعطي مناعة عالية وقد يسبب حالات إصابة فردية عند بعض الطيور . ويعطي مناعة للرومي كافية ولكن لا يعطي مناعة للحمام. </a:t>
            </a:r>
          </a:p>
          <a:p>
            <a:pPr algn="justLow"/>
            <a:r>
              <a:rPr lang="ar-SA" sz="8000" dirty="0" smtClean="0">
                <a:latin typeface="Simplified Arabic" pitchFamily="18" charset="-78"/>
                <a:cs typeface="+mj-cs"/>
              </a:rPr>
              <a:t>يعطى بعمر 12- 18 أسبوع عن طريق الوخز بثنية الجناح وهي طريقة غير مكلفة أو مجهدة وتسبب انتقال عدد قليل من الفيروسات لداخل الأعضاء وتكاثر خلايا البشرة مكان الوخز قليل.</a:t>
            </a:r>
            <a:endParaRPr lang="ar-SA" sz="8000" dirty="0">
              <a:cs typeface="+mj-cs"/>
            </a:endParaRPr>
          </a:p>
        </p:txBody>
      </p:sp>
      <p:sp>
        <p:nvSpPr>
          <p:cNvPr id="4" name="عنصر نائب للنص 3"/>
          <p:cNvSpPr>
            <a:spLocks noGrp="1"/>
          </p:cNvSpPr>
          <p:nvPr>
            <p:ph type="body" sz="half" idx="2"/>
          </p:nvPr>
        </p:nvSpPr>
        <p:spPr/>
        <p:txBody>
          <a:bodyPr/>
          <a:lstStyle/>
          <a:p>
            <a:endParaRPr lang="ar-SA" dirty="0"/>
          </a:p>
        </p:txBody>
      </p:sp>
      <p:pic>
        <p:nvPicPr>
          <p:cNvPr id="5" name="Picture 3"/>
          <p:cNvPicPr>
            <a:picLocks noChangeAspect="1" noChangeArrowheads="1"/>
          </p:cNvPicPr>
          <p:nvPr/>
        </p:nvPicPr>
        <p:blipFill>
          <a:blip r:embed="rId2" cstate="print"/>
          <a:srcRect/>
          <a:stretch>
            <a:fillRect/>
          </a:stretch>
        </p:blipFill>
        <p:spPr bwMode="auto">
          <a:xfrm>
            <a:off x="571472" y="0"/>
            <a:ext cx="2714644" cy="3214710"/>
          </a:xfrm>
          <a:prstGeom prst="rect">
            <a:avLst/>
          </a:prstGeom>
          <a:noFill/>
          <a:ln w="9525">
            <a:noFill/>
            <a:miter lim="800000"/>
            <a:headEnd/>
            <a:tailEnd/>
          </a:ln>
          <a:effectLst/>
        </p:spPr>
      </p:pic>
      <p:pic>
        <p:nvPicPr>
          <p:cNvPr id="6" name="Picture 5"/>
          <p:cNvPicPr>
            <a:picLocks noChangeAspect="1" noChangeArrowheads="1"/>
          </p:cNvPicPr>
          <p:nvPr/>
        </p:nvPicPr>
        <p:blipFill>
          <a:blip r:embed="rId3" cstate="print"/>
          <a:srcRect/>
          <a:stretch>
            <a:fillRect/>
          </a:stretch>
        </p:blipFill>
        <p:spPr bwMode="auto">
          <a:xfrm>
            <a:off x="428596" y="3643314"/>
            <a:ext cx="2928958" cy="2714644"/>
          </a:xfrm>
          <a:prstGeom prst="rect">
            <a:avLst/>
          </a:prstGeom>
          <a:ln>
            <a:noFill/>
          </a:ln>
          <a:effectLst>
            <a:outerShdw blurRad="292100" dist="139700" dir="2700000" algn="tl" rotWithShape="0">
              <a:srgbClr val="333333">
                <a:alpha val="65000"/>
              </a:srgbClr>
            </a:outerShdw>
          </a:effectLst>
        </p:spPr>
      </p:pic>
      <p:pic>
        <p:nvPicPr>
          <p:cNvPr id="9218" name="Picture 2" descr="C:\Users\HP\Desktop\New folder (6)\Screenshot_٢٠٢٦٠٥١٧-٠٠٠٥٠٣_Google.jpg"/>
          <p:cNvPicPr>
            <a:picLocks noChangeAspect="1" noChangeArrowheads="1"/>
          </p:cNvPicPr>
          <p:nvPr/>
        </p:nvPicPr>
        <p:blipFill>
          <a:blip r:embed="rId4" cstate="print"/>
          <a:srcRect/>
          <a:stretch>
            <a:fillRect/>
          </a:stretch>
        </p:blipFill>
        <p:spPr bwMode="auto">
          <a:xfrm>
            <a:off x="2143108" y="0"/>
            <a:ext cx="1143008" cy="1444699"/>
          </a:xfrm>
          <a:prstGeom prst="rect">
            <a:avLst/>
          </a:prstGeom>
          <a:noFill/>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par>
                                <p:cTn id="7" presetID="6" presetClass="emph" presetSubtype="0" fill="hold" nodeType="withEffect">
                                  <p:stCondLst>
                                    <p:cond delay="0"/>
                                  </p:stCondLst>
                                  <p:childTnLst>
                                    <p:animScale>
                                      <p:cBhvr>
                                        <p:cTn id="8"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714356"/>
            <a:ext cx="5111750" cy="5534044"/>
          </a:xfrm>
        </p:spPr>
        <p:txBody>
          <a:bodyPr>
            <a:normAutofit fontScale="85000" lnSpcReduction="20000"/>
          </a:bodyPr>
          <a:lstStyle/>
          <a:p>
            <a:r>
              <a:rPr lang="ar-SA" sz="4200" b="1" dirty="0" smtClean="0"/>
              <a:t>مرض الارتعاش الوبائي/ التهاب الدماغ والنخاع </a:t>
            </a:r>
            <a:r>
              <a:rPr lang="ar-SA" sz="4200" b="1" dirty="0" err="1" smtClean="0"/>
              <a:t>الشوكي</a:t>
            </a:r>
            <a:r>
              <a:rPr lang="ar-SA" sz="4200" b="1" dirty="0" smtClean="0"/>
              <a:t>/ </a:t>
            </a:r>
          </a:p>
          <a:p>
            <a:pPr algn="justLow"/>
            <a:r>
              <a:rPr lang="ar-SA" dirty="0" smtClean="0"/>
              <a:t>مرض فيروسي يصيب بعض أنواع الطيور بأعراض عصبية واختلال توازن حركي </a:t>
            </a:r>
            <a:r>
              <a:rPr lang="ar-SA" dirty="0" err="1" smtClean="0"/>
              <a:t>وارتعاشات</a:t>
            </a:r>
            <a:r>
              <a:rPr lang="ar-SA" dirty="0" smtClean="0"/>
              <a:t> في الرأس والرقبة وشلل ونفوق عند الطيور الصغيرة وعند الطيور الكبيرة انخفاض </a:t>
            </a:r>
            <a:r>
              <a:rPr lang="ar-SA" dirty="0" err="1" smtClean="0"/>
              <a:t>انتاج</a:t>
            </a:r>
            <a:r>
              <a:rPr lang="ar-SA" dirty="0" smtClean="0"/>
              <a:t> البيض .</a:t>
            </a:r>
          </a:p>
          <a:p>
            <a:r>
              <a:rPr lang="ar-SA" b="1" dirty="0" smtClean="0"/>
              <a:t>المسبب: </a:t>
            </a:r>
          </a:p>
          <a:p>
            <a:r>
              <a:rPr lang="ar-SA" dirty="0" smtClean="0"/>
              <a:t>فيروس معوية من عائلة </a:t>
            </a:r>
            <a:r>
              <a:rPr lang="ar-SA" dirty="0" err="1" smtClean="0"/>
              <a:t>البيكورناوية</a:t>
            </a:r>
            <a:r>
              <a:rPr lang="ar-SA" dirty="0" smtClean="0"/>
              <a:t> جنس المعوية التي تحوي </a:t>
            </a:r>
            <a:r>
              <a:rPr lang="en-US" dirty="0" smtClean="0"/>
              <a:t>RNA</a:t>
            </a:r>
            <a:endParaRPr lang="ar-SA" dirty="0" smtClean="0"/>
          </a:p>
          <a:p>
            <a:r>
              <a:rPr lang="ar-SA" dirty="0" smtClean="0"/>
              <a:t>ولا توجد اختلافات مصلية بين </a:t>
            </a:r>
            <a:r>
              <a:rPr lang="ar-SA" dirty="0" err="1" smtClean="0"/>
              <a:t>العترات</a:t>
            </a:r>
            <a:r>
              <a:rPr lang="ar-SA" dirty="0" smtClean="0"/>
              <a:t>.</a:t>
            </a:r>
          </a:p>
          <a:p>
            <a:r>
              <a:rPr lang="ar-SA" dirty="0" smtClean="0"/>
              <a:t>ا</a:t>
            </a:r>
            <a:r>
              <a:rPr lang="ar-SA" b="1" dirty="0" smtClean="0"/>
              <a:t>لانتشار</a:t>
            </a:r>
            <a:r>
              <a:rPr lang="ar-SA" dirty="0" smtClean="0"/>
              <a:t>: انتشر منذ الثلاثينيات في أوربا </a:t>
            </a:r>
            <a:r>
              <a:rPr lang="ar-SA" dirty="0" err="1" smtClean="0"/>
              <a:t>و</a:t>
            </a:r>
            <a:r>
              <a:rPr lang="ar-SA" dirty="0" smtClean="0"/>
              <a:t> كل دول العالم وموجود في سوريا.</a:t>
            </a:r>
            <a:endParaRPr lang="ar-SA"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0034" y="428604"/>
            <a:ext cx="2905125" cy="1718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0034" y="2143116"/>
            <a:ext cx="3000396" cy="22860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0" name="Picture 2" descr="C:\Users\HP\Desktop\New folder (6)\Screenshot_٢٠٢٦٠٥١٦-٢٣٢٩٠٢_Chrome.jpg"/>
          <p:cNvPicPr>
            <a:picLocks noChangeAspect="1" noChangeArrowheads="1"/>
          </p:cNvPicPr>
          <p:nvPr/>
        </p:nvPicPr>
        <p:blipFill>
          <a:blip r:embed="rId4" cstate="print"/>
          <a:srcRect/>
          <a:stretch>
            <a:fillRect/>
          </a:stretch>
        </p:blipFill>
        <p:spPr bwMode="auto">
          <a:xfrm>
            <a:off x="500034" y="4500570"/>
            <a:ext cx="1714512" cy="1571612"/>
          </a:xfrm>
          <a:prstGeom prst="rect">
            <a:avLst/>
          </a:prstGeom>
          <a:noFill/>
        </p:spPr>
      </p:pic>
      <p:pic>
        <p:nvPicPr>
          <p:cNvPr id="2051" name="Picture 3" descr="C:\Users\HP\Desktop\New folder (6)\Screenshot_٢٠٢٦٠٥١٦-٢٣٢٩٥١_Chrome.jpg"/>
          <p:cNvPicPr>
            <a:picLocks noChangeAspect="1" noChangeArrowheads="1"/>
          </p:cNvPicPr>
          <p:nvPr/>
        </p:nvPicPr>
        <p:blipFill>
          <a:blip r:embed="rId5" cstate="print"/>
          <a:srcRect/>
          <a:stretch>
            <a:fillRect/>
          </a:stretch>
        </p:blipFill>
        <p:spPr bwMode="auto">
          <a:xfrm>
            <a:off x="2285984" y="4572008"/>
            <a:ext cx="1214422" cy="1571636"/>
          </a:xfrm>
          <a:prstGeom prst="rect">
            <a:avLst/>
          </a:prstGeom>
          <a:noFill/>
        </p:spPr>
      </p:pic>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TotalTime>
  <Words>2362</Words>
  <PresentationFormat>عرض على الشاشة (3:4)‏</PresentationFormat>
  <Paragraphs>173</Paragraphs>
  <Slides>33</Slides>
  <Notes>0</Notes>
  <HiddenSlides>0</HiddenSlides>
  <MMClips>0</MMClips>
  <ScaleCrop>false</ScaleCrop>
  <HeadingPairs>
    <vt:vector size="4" baseType="variant">
      <vt:variant>
        <vt:lpstr>سمة</vt:lpstr>
      </vt:variant>
      <vt:variant>
        <vt:i4>1</vt:i4>
      </vt:variant>
      <vt:variant>
        <vt:lpstr>عناوين الشرائح</vt:lpstr>
      </vt:variant>
      <vt:variant>
        <vt:i4>33</vt:i4>
      </vt:variant>
    </vt:vector>
  </HeadingPairs>
  <TitlesOfParts>
    <vt:vector size="34" baseType="lpstr">
      <vt:lpstr>سمة Office</vt:lpstr>
      <vt:lpstr> مرض الجدري: POX DISEASE مرض فيروسي يصيب بعض أنواع  الطيور بتسمم دموي والتهاب جلد وأغشية مخاطية بتشكيل حطاطات وبثور وتوضعات فبرينية. ويعود الفضل له لاكتشاف علم المناعة والتحصين</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 فقر لدم الخمجي المعدي : CAA</vt:lpstr>
      <vt:lpstr>الشريحة 19</vt:lpstr>
      <vt:lpstr>الشريحة 20</vt:lpstr>
      <vt:lpstr>الشريحة 21</vt:lpstr>
      <vt:lpstr>الشريحة 22</vt:lpstr>
      <vt:lpstr>الشريحة 23</vt:lpstr>
      <vt:lpstr>الشريحة 24</vt:lpstr>
      <vt:lpstr>التثبيط المناعي لفقر الدم المعدي:  </vt:lpstr>
      <vt:lpstr>التحصين </vt:lpstr>
      <vt:lpstr>الشريحة 27</vt:lpstr>
      <vt:lpstr>الشريحة 28</vt:lpstr>
      <vt:lpstr>الشريحة 29</vt:lpstr>
      <vt:lpstr>الشريحة 30</vt:lpstr>
      <vt:lpstr>الشريحة 31</vt:lpstr>
      <vt:lpstr>الشريحة 32</vt:lpstr>
      <vt:lpstr>شكرا لحسن الإصغاء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مرض الجدري: POX DISEASE</dc:title>
  <dc:creator>HP</dc:creator>
  <cp:lastModifiedBy>ALI SAHIUNY</cp:lastModifiedBy>
  <cp:revision>141</cp:revision>
  <dcterms:created xsi:type="dcterms:W3CDTF">2026-08-22T11:20:20Z</dcterms:created>
  <dcterms:modified xsi:type="dcterms:W3CDTF">2026-08-30T23:09:38Z</dcterms:modified>
</cp:coreProperties>
</file>