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1" r:id="rId2"/>
    <p:sldId id="272" r:id="rId3"/>
    <p:sldId id="273" r:id="rId4"/>
    <p:sldId id="274" r:id="rId5"/>
    <p:sldId id="291" r:id="rId6"/>
    <p:sldId id="289" r:id="rId7"/>
    <p:sldId id="275" r:id="rId8"/>
    <p:sldId id="276" r:id="rId9"/>
    <p:sldId id="290" r:id="rId10"/>
    <p:sldId id="288" r:id="rId11"/>
    <p:sldId id="284" r:id="rId12"/>
    <p:sldId id="285" r:id="rId13"/>
    <p:sldId id="286" r:id="rId14"/>
    <p:sldId id="292" r:id="rId15"/>
    <p:sldId id="282" r:id="rId16"/>
    <p:sldId id="283" r:id="rId17"/>
    <p:sldId id="280" r:id="rId18"/>
    <p:sldId id="281" r:id="rId19"/>
    <p:sldId id="266" r:id="rId20"/>
    <p:sldId id="265" r:id="rId21"/>
    <p:sldId id="267" r:id="rId22"/>
    <p:sldId id="269" r:id="rId23"/>
    <p:sldId id="293" r:id="rId24"/>
    <p:sldId id="256" r:id="rId25"/>
    <p:sldId id="257" r:id="rId26"/>
    <p:sldId id="258" r:id="rId27"/>
    <p:sldId id="259" r:id="rId28"/>
    <p:sldId id="279" r:id="rId29"/>
    <p:sldId id="277" r:id="rId30"/>
    <p:sldId id="278" r:id="rId31"/>
    <p:sldId id="260" r:id="rId32"/>
    <p:sldId id="261" r:id="rId33"/>
    <p:sldId id="287" r:id="rId3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نمط داكن 2 - تمييز 3/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jpeg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SA" b="1" dirty="0" smtClean="0">
                <a:cs typeface="+mj-cs"/>
              </a:rPr>
              <a:t>الأمراض الطفيلية: </a:t>
            </a:r>
            <a:r>
              <a:rPr lang="en-US" b="1" dirty="0" smtClean="0">
                <a:cs typeface="+mj-cs"/>
              </a:rPr>
              <a:t>   PARACITICAL DISEASE </a:t>
            </a:r>
            <a:r>
              <a:rPr lang="ar-SA" b="1" dirty="0" smtClean="0">
                <a:cs typeface="+mj-cs"/>
              </a:rPr>
              <a:t>   </a:t>
            </a:r>
          </a:p>
          <a:p>
            <a:pPr algn="justLow"/>
            <a:r>
              <a:rPr lang="ar-SA" dirty="0" smtClean="0"/>
              <a:t>داء </a:t>
            </a:r>
            <a:r>
              <a:rPr lang="ar-SA" dirty="0" err="1" smtClean="0"/>
              <a:t>الأكريات</a:t>
            </a:r>
            <a:r>
              <a:rPr lang="ar-SA" dirty="0" smtClean="0"/>
              <a:t> في الدجاج: </a:t>
            </a:r>
            <a:r>
              <a:rPr lang="en-US" dirty="0" smtClean="0"/>
              <a:t>    COCIDIOSIS IN CHICKEN  </a:t>
            </a:r>
            <a:r>
              <a:rPr lang="ar-SA" dirty="0" smtClean="0"/>
              <a:t>   </a:t>
            </a:r>
          </a:p>
          <a:p>
            <a:pPr algn="justLow"/>
            <a:r>
              <a:rPr lang="ar-SA" dirty="0" smtClean="0"/>
              <a:t>هو أكثر الأمراض انتشاراً وشيوعاً مسبباً خسائر اقتصادية كبير وخطيرة في / النفوق- انخفاض الوزن – انخفاض الانتاج- معامل التحويل/ مسبباً تخريب بطانة الأمعاء. </a:t>
            </a:r>
          </a:p>
          <a:p>
            <a:pPr algn="justLow"/>
            <a:r>
              <a:rPr lang="ar-SA" dirty="0" smtClean="0"/>
              <a:t>العامل المسبب من </a:t>
            </a:r>
            <a:r>
              <a:rPr lang="ar-SA" dirty="0" err="1" smtClean="0"/>
              <a:t>الأوالي</a:t>
            </a:r>
            <a:r>
              <a:rPr lang="ar-SA" dirty="0" smtClean="0"/>
              <a:t> وحيدات الخلية : البروتوازا والطور المعدي هو الحوصلة البيضية المتبوغة </a:t>
            </a:r>
            <a:r>
              <a:rPr lang="en-US" dirty="0" smtClean="0"/>
              <a:t>SPORULATED </a:t>
            </a:r>
            <a:r>
              <a:rPr lang="ar-SA" dirty="0" smtClean="0"/>
              <a:t> شعبة </a:t>
            </a:r>
            <a:r>
              <a:rPr lang="ar-SA" dirty="0" err="1" smtClean="0"/>
              <a:t>البوغيات</a:t>
            </a:r>
            <a:r>
              <a:rPr lang="ar-SA" dirty="0" smtClean="0"/>
              <a:t> جنس </a:t>
            </a:r>
            <a:r>
              <a:rPr lang="ar-SA" dirty="0" err="1" smtClean="0"/>
              <a:t>الايمرية</a:t>
            </a:r>
            <a:r>
              <a:rPr lang="ar-SA" dirty="0" smtClean="0"/>
              <a:t>.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 descr="C:\Users\HP\Desktop\Screenshots\Screenshot_٢٠٢٣٠٥١٣-١٥٢٠٢٣_Google.jpg"/>
          <p:cNvPicPr/>
          <p:nvPr/>
        </p:nvPicPr>
        <p:blipFill>
          <a:blip r:embed="rId2"/>
          <a:srcRect t="11196" b="54708"/>
          <a:stretch>
            <a:fillRect/>
          </a:stretch>
        </p:blipFill>
        <p:spPr bwMode="auto">
          <a:xfrm>
            <a:off x="357158" y="642918"/>
            <a:ext cx="314327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C:\Users\HP\Desktop\New folder (6)\Screenshot_٢٠٢٦٠٥١٧-٠٠٢٥٤٩_Goog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857628"/>
            <a:ext cx="3357562" cy="2592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 t="8777" b="47339"/>
          <a:stretch>
            <a:fillRect/>
          </a:stretch>
        </p:blipFill>
        <p:spPr bwMode="auto">
          <a:xfrm>
            <a:off x="714348" y="642918"/>
            <a:ext cx="792961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sz="4300" b="1" u="sng" dirty="0" smtClean="0"/>
              <a:t>الأعراض</a:t>
            </a:r>
            <a:r>
              <a:rPr lang="ar-SA" sz="4300" b="1" dirty="0" smtClean="0"/>
              <a:t>: </a:t>
            </a:r>
          </a:p>
          <a:p>
            <a:pPr algn="justLow"/>
            <a:r>
              <a:rPr lang="ar-SA" b="1" dirty="0" smtClean="0"/>
              <a:t>1- </a:t>
            </a:r>
            <a:r>
              <a:rPr lang="ar-SA" dirty="0" smtClean="0"/>
              <a:t>خمول وقلة الحركة وفقدان الحيوية.</a:t>
            </a:r>
          </a:p>
          <a:p>
            <a:pPr algn="justLow">
              <a:buNone/>
            </a:pPr>
            <a:r>
              <a:rPr lang="ar-SA" dirty="0" smtClean="0"/>
              <a:t>2- انخفاض الشهية أو امتناع عن تناول العلف وهو من العلامات المميزة .</a:t>
            </a:r>
          </a:p>
          <a:p>
            <a:pPr algn="justLow">
              <a:buNone/>
            </a:pPr>
            <a:r>
              <a:rPr lang="ar-SA" dirty="0" smtClean="0"/>
              <a:t>3- تميل الطيور للتجمع مع تقوس الظهر مع إغلاق العيون كلياً أو جزئياً </a:t>
            </a:r>
          </a:p>
          <a:p>
            <a:pPr algn="justLow">
              <a:buNone/>
            </a:pPr>
            <a:r>
              <a:rPr lang="ar-SA" dirty="0" smtClean="0"/>
              <a:t>4- بهتان لون العرف والداليتين.</a:t>
            </a:r>
          </a:p>
          <a:p>
            <a:pPr algn="justLow">
              <a:buNone/>
            </a:pPr>
            <a:r>
              <a:rPr lang="ar-SA" dirty="0" smtClean="0"/>
              <a:t>5- انتفاش الريش وفقدان لمعانه وتداخل الرأس في الجسم بسبب انقباض عضلات الرقبة وتدلي الأجنحة وتلون المجمع بالدم أو الإسهال.</a:t>
            </a:r>
          </a:p>
          <a:p>
            <a:endParaRPr lang="ar-SA" b="1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8194" name="Picture 2" descr="C:\Users\HP\Desktop\New folder (6)\Screenshot_٢٠٢٦٠٥١٧-٠٠٢٠٣٢_Goog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2928934" cy="2717400"/>
          </a:xfrm>
          <a:prstGeom prst="rect">
            <a:avLst/>
          </a:prstGeom>
          <a:noFill/>
        </p:spPr>
      </p:pic>
      <p:pic>
        <p:nvPicPr>
          <p:cNvPr id="8195" name="Picture 3" descr="C:\Users\HP\Desktop\New folder (6)\Screenshot_٢٠٢٦٠٥١٧-٠٠٢٠٢٥_Goog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876"/>
            <a:ext cx="2881814" cy="1881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Low"/>
            <a:r>
              <a:rPr lang="ar-SA" dirty="0" smtClean="0"/>
              <a:t>6- </a:t>
            </a:r>
            <a:r>
              <a:rPr lang="ar-SA" b="1" dirty="0" smtClean="0"/>
              <a:t>زوال اللون الأصفر </a:t>
            </a:r>
            <a:r>
              <a:rPr lang="ar-SA" dirty="0" smtClean="0"/>
              <a:t>من الجلد عند </a:t>
            </a:r>
            <a:r>
              <a:rPr lang="ar-SA" dirty="0" err="1" smtClean="0"/>
              <a:t>الصيصان</a:t>
            </a:r>
            <a:r>
              <a:rPr lang="ar-SA" dirty="0" smtClean="0"/>
              <a:t> ذات اللون الأصفر وهو من العلامات المميزة.</a:t>
            </a:r>
          </a:p>
          <a:p>
            <a:pPr algn="justLow">
              <a:buNone/>
            </a:pPr>
            <a:r>
              <a:rPr lang="ar-SA" b="1" dirty="0" smtClean="0"/>
              <a:t>7-</a:t>
            </a:r>
            <a:r>
              <a:rPr lang="ar-SA" b="1" dirty="0" err="1" smtClean="0"/>
              <a:t>الاسهال</a:t>
            </a:r>
            <a:r>
              <a:rPr lang="ar-SA" dirty="0" smtClean="0"/>
              <a:t>: حدوث </a:t>
            </a:r>
            <a:r>
              <a:rPr lang="ar-SA" dirty="0" err="1" smtClean="0"/>
              <a:t>اسهال</a:t>
            </a:r>
            <a:r>
              <a:rPr lang="ar-SA" dirty="0" smtClean="0"/>
              <a:t> </a:t>
            </a:r>
            <a:r>
              <a:rPr lang="ar-SA" dirty="0" err="1" smtClean="0"/>
              <a:t>مدمم</a:t>
            </a:r>
            <a:r>
              <a:rPr lang="ar-SA" dirty="0" smtClean="0"/>
              <a:t> مع خسارة دموية متقطعة في الطور الحاد </a:t>
            </a:r>
            <a:r>
              <a:rPr lang="ar-SA" dirty="0" err="1" smtClean="0"/>
              <a:t>للايميرية</a:t>
            </a:r>
            <a:r>
              <a:rPr lang="ar-SA" dirty="0" smtClean="0"/>
              <a:t> </a:t>
            </a:r>
            <a:r>
              <a:rPr lang="ar-SA" dirty="0" err="1" smtClean="0"/>
              <a:t>تينيلا</a:t>
            </a:r>
            <a:r>
              <a:rPr lang="ar-SA" dirty="0" smtClean="0"/>
              <a:t> ويكون أقل </a:t>
            </a:r>
            <a:r>
              <a:rPr lang="ar-SA" dirty="0" err="1" smtClean="0"/>
              <a:t>حدة</a:t>
            </a:r>
            <a:r>
              <a:rPr lang="ar-SA" dirty="0" smtClean="0"/>
              <a:t> ومتقطع في باقي الأنواع .</a:t>
            </a:r>
          </a:p>
          <a:p>
            <a:pPr algn="justLow">
              <a:buNone/>
            </a:pPr>
            <a:r>
              <a:rPr lang="ar-SA" dirty="0" smtClean="0"/>
              <a:t>   يكون مظهر الزرق( </a:t>
            </a:r>
            <a:r>
              <a:rPr lang="ar-SA" dirty="0" err="1" smtClean="0"/>
              <a:t>مدمم</a:t>
            </a:r>
            <a:r>
              <a:rPr lang="ar-SA" dirty="0" smtClean="0"/>
              <a:t> أو موحل أو </a:t>
            </a:r>
            <a:r>
              <a:rPr lang="ar-SA" dirty="0" err="1" smtClean="0"/>
              <a:t>مسمرأصفر</a:t>
            </a:r>
            <a:r>
              <a:rPr lang="ar-SA" dirty="0" smtClean="0"/>
              <a:t> </a:t>
            </a:r>
            <a:r>
              <a:rPr lang="ar-SA" dirty="0" err="1" smtClean="0"/>
              <a:t>أوطبشوري</a:t>
            </a:r>
            <a:r>
              <a:rPr lang="ar-SA" dirty="0" smtClean="0"/>
              <a:t> أو طبيعي) ويحتوي دم ويكون مظهره موحل لزج في ( الايمرية نيكاتريكس وماكسيميا) </a:t>
            </a:r>
          </a:p>
          <a:p>
            <a:pPr algn="justLow">
              <a:buNone/>
            </a:pPr>
            <a:r>
              <a:rPr lang="ar-SA" dirty="0" smtClean="0"/>
              <a:t>   </a:t>
            </a:r>
            <a:r>
              <a:rPr lang="ar-SA" dirty="0" err="1" smtClean="0"/>
              <a:t>ومدمم</a:t>
            </a:r>
            <a:r>
              <a:rPr lang="ar-SA" dirty="0" smtClean="0"/>
              <a:t> غير لزج في </a:t>
            </a:r>
            <a:r>
              <a:rPr lang="ar-SA" dirty="0" err="1" smtClean="0"/>
              <a:t>الايمرية</a:t>
            </a:r>
            <a:r>
              <a:rPr lang="ar-SA" dirty="0" smtClean="0"/>
              <a:t> </a:t>
            </a:r>
            <a:r>
              <a:rPr lang="ar-SA" dirty="0" err="1" smtClean="0"/>
              <a:t>تينيلا</a:t>
            </a:r>
            <a:r>
              <a:rPr lang="ar-SA" dirty="0" smtClean="0"/>
              <a:t>.   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1266" name="Picture 2" descr="C:\Users\HP\Desktop\New folder (6)\Screenshot_٢٠٢٦٠٥١٧-٠٠١٨١٢_Goog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3351287" cy="5239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Low"/>
            <a:r>
              <a:rPr lang="ar-SA" dirty="0" smtClean="0"/>
              <a:t>ويكون قوامه مائي ومظهره موحل ( أسيرفولينا وميتس) ويظهر ألم عند نوبات الاسهال الحاد.</a:t>
            </a:r>
          </a:p>
          <a:p>
            <a:pPr algn="justLow"/>
            <a:r>
              <a:rPr lang="ar-SA" dirty="0" smtClean="0"/>
              <a:t>8- </a:t>
            </a:r>
            <a:r>
              <a:rPr lang="ar-SA" b="1" dirty="0" smtClean="0"/>
              <a:t>تكون نسبة الإصابة مرتفعة </a:t>
            </a:r>
            <a:r>
              <a:rPr lang="ar-SA" dirty="0" smtClean="0"/>
              <a:t>بشكل عام ونسبة النفوق تختلف حسب شدة المرض ونوع </a:t>
            </a:r>
            <a:r>
              <a:rPr lang="ar-SA" dirty="0" err="1" smtClean="0"/>
              <a:t>الايمرية</a:t>
            </a:r>
            <a:r>
              <a:rPr lang="ar-SA" dirty="0" smtClean="0"/>
              <a:t> وقد تصل 30% . </a:t>
            </a:r>
          </a:p>
          <a:p>
            <a:pPr algn="justLow"/>
            <a:r>
              <a:rPr lang="ar-SA" dirty="0" smtClean="0"/>
              <a:t>9- </a:t>
            </a:r>
            <a:r>
              <a:rPr lang="ar-SA" b="1" dirty="0" smtClean="0"/>
              <a:t>انخفاض البيض عند قطعان البياض </a:t>
            </a:r>
            <a:r>
              <a:rPr lang="ar-SA" dirty="0" smtClean="0"/>
              <a:t>بنسبة 10-40%.</a:t>
            </a:r>
          </a:p>
          <a:p>
            <a:pPr algn="justLow"/>
            <a:r>
              <a:rPr lang="ar-SA" b="1" dirty="0" smtClean="0"/>
              <a:t>10</a:t>
            </a:r>
            <a:r>
              <a:rPr lang="ar-SA" dirty="0" smtClean="0"/>
              <a:t> - تستمر الطيور الشافية بطرح الكيسات البيضية وتستعيد شهيتها خلال 7- 15 يوم </a:t>
            </a:r>
            <a:r>
              <a:rPr lang="ar-SA" b="1" dirty="0" smtClean="0"/>
              <a:t>وتستعيد وزنها تدريجياً </a:t>
            </a:r>
            <a:r>
              <a:rPr lang="ar-SA" dirty="0" smtClean="0"/>
              <a:t>لكنها تبقى أقل من الطيور السليمة بنفس العمر كما يعود انتاج البيض خلال 2-4 أسابيع ، ويلاحظ </a:t>
            </a:r>
            <a:r>
              <a:rPr lang="ar-SA" b="1" dirty="0" smtClean="0"/>
              <a:t>التقزم</a:t>
            </a:r>
            <a:r>
              <a:rPr lang="ar-SA" dirty="0" smtClean="0"/>
              <a:t> عند بعض الطيور بسبب تمزق الأعورين والتهاب صفاق مميزمميت </a:t>
            </a:r>
            <a:r>
              <a:rPr lang="en-US" dirty="0" smtClean="0"/>
              <a:t>PERONITIS</a:t>
            </a:r>
            <a:r>
              <a:rPr lang="ar-SA" dirty="0" smtClean="0"/>
              <a:t>.</a:t>
            </a:r>
          </a:p>
          <a:p>
            <a:pPr algn="justLow"/>
            <a:r>
              <a:rPr lang="ar-SA" dirty="0" smtClean="0"/>
              <a:t>11- </a:t>
            </a:r>
            <a:r>
              <a:rPr lang="ar-SA" b="1" dirty="0" err="1" smtClean="0"/>
              <a:t>مفرزات</a:t>
            </a:r>
            <a:r>
              <a:rPr lang="ar-SA" b="1" dirty="0" smtClean="0"/>
              <a:t> الجسم </a:t>
            </a:r>
            <a:r>
              <a:rPr lang="en-US" b="1" dirty="0" smtClean="0"/>
              <a:t>EXCRETA</a:t>
            </a:r>
            <a:r>
              <a:rPr lang="ar-SA" dirty="0" smtClean="0"/>
              <a:t> ذات رائحة خاصة مميزة.</a:t>
            </a:r>
            <a:endParaRPr lang="en-US" dirty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 descr="C:\Users\HP\Desktop\New folder (6)\Screenshot_٢٠٢٦٠٥١٧-٠٠٠٩٤٥_Googl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85728"/>
            <a:ext cx="7715304" cy="5929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</p:nvPr>
        </p:nvGraphicFramePr>
        <p:xfrm>
          <a:off x="357158" y="714357"/>
          <a:ext cx="8501122" cy="5369591"/>
        </p:xfrm>
        <a:graphic>
          <a:graphicData uri="http://schemas.openxmlformats.org/drawingml/2006/table">
            <a:tbl>
              <a:tblPr rtl="1" firstRow="1" bandRow="1">
                <a:tableStyleId>{91EBBBCC-DAD2-459C-BE2E-F6DE35CF9A28}</a:tableStyleId>
              </a:tblPr>
              <a:tblGrid>
                <a:gridCol w="3543376"/>
                <a:gridCol w="2124039"/>
                <a:gridCol w="2833707"/>
              </a:tblGrid>
              <a:tr h="593629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اسم الدواء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الجرعة</a:t>
                      </a:r>
                      <a:r>
                        <a:rPr lang="ar-SA" sz="2800" baseline="0" dirty="0" smtClean="0"/>
                        <a:t>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مدة العلاج </a:t>
                      </a:r>
                      <a:endParaRPr lang="ar-SA" sz="2800" dirty="0"/>
                    </a:p>
                  </a:txBody>
                  <a:tcPr/>
                </a:tc>
              </a:tr>
              <a:tr h="733306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1- سلفا </a:t>
                      </a:r>
                      <a:r>
                        <a:rPr lang="ar-SA" b="1" dirty="0" err="1" smtClean="0"/>
                        <a:t>ديمثوكسين</a:t>
                      </a:r>
                      <a:r>
                        <a:rPr lang="ar-SA" b="1" dirty="0" smtClean="0"/>
                        <a:t> / ماء</a:t>
                      </a:r>
                      <a:r>
                        <a:rPr lang="ar-SA" b="1" baseline="0" dirty="0" smtClean="0"/>
                        <a:t> الشرب/ </a:t>
                      </a:r>
                      <a:endParaRPr lang="ar-SA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0.05 % </a:t>
                      </a:r>
                      <a:endParaRPr lang="ar-SA" b="1" dirty="0"/>
                    </a:p>
                    <a:p>
                      <a:pPr algn="ctr" rtl="1"/>
                      <a:r>
                        <a:rPr lang="ar-SA" b="1" dirty="0" smtClean="0"/>
                        <a:t>6 أيام</a:t>
                      </a:r>
                      <a:r>
                        <a:rPr lang="ar-SA" b="1" baseline="0" dirty="0" smtClean="0"/>
                        <a:t> وفترة السحب 5 أيام </a:t>
                      </a:r>
                      <a:endParaRPr lang="ar-SA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  <a:tr h="1109432">
                <a:tc>
                  <a:txBody>
                    <a:bodyPr/>
                    <a:lstStyle/>
                    <a:p>
                      <a:pPr marL="0" indent="0" algn="ctr" rtl="1"/>
                      <a:r>
                        <a:rPr lang="ar-SA" b="1" dirty="0" smtClean="0"/>
                        <a:t>2- </a:t>
                      </a:r>
                      <a:r>
                        <a:rPr lang="ar-SA" b="1" dirty="0" err="1" smtClean="0"/>
                        <a:t>سلفاكينو</a:t>
                      </a:r>
                      <a:r>
                        <a:rPr lang="ar-SA" b="1" dirty="0" smtClean="0"/>
                        <a:t> </a:t>
                      </a:r>
                      <a:r>
                        <a:rPr lang="ar-SA" b="1" dirty="0" err="1" smtClean="0"/>
                        <a:t>كزالين</a:t>
                      </a:r>
                      <a:r>
                        <a:rPr lang="ar-SA" b="1" dirty="0" smtClean="0"/>
                        <a:t> / علف/ </a:t>
                      </a:r>
                      <a:endParaRPr lang="ar-SA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0.1 % لمدة 2-3 أيام ثم استراحة 3 أيام</a:t>
                      </a:r>
                    </a:p>
                    <a:p>
                      <a:pPr algn="ctr" rtl="1"/>
                      <a:r>
                        <a:rPr lang="ar-SA" b="1" dirty="0" smtClean="0"/>
                        <a:t>0.05 </a:t>
                      </a:r>
                      <a:r>
                        <a:rPr lang="ar-SA" b="1" baseline="0" dirty="0" smtClean="0"/>
                        <a:t> </a:t>
                      </a:r>
                      <a:r>
                        <a:rPr lang="ar-SA" b="1" dirty="0" smtClean="0"/>
                        <a:t>لمدة يومين ثم استراحة 3 أيام</a:t>
                      </a:r>
                      <a:r>
                        <a:rPr lang="ar-SA" b="1" baseline="0" dirty="0" smtClean="0"/>
                        <a:t> </a:t>
                      </a:r>
                    </a:p>
                    <a:p>
                      <a:pPr algn="ctr" rtl="1"/>
                      <a:r>
                        <a:rPr lang="ar-SA" b="1" baseline="0" dirty="0" smtClean="0"/>
                        <a:t>فترة لسحب 10 أيام</a:t>
                      </a:r>
                      <a:r>
                        <a:rPr lang="ar-SA" b="1" dirty="0" smtClean="0"/>
                        <a:t> </a:t>
                      </a:r>
                      <a:endParaRPr lang="ar-SA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  <a:tr h="733306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3- سلفا </a:t>
                      </a:r>
                      <a:r>
                        <a:rPr lang="ar-SA" b="1" dirty="0" err="1" smtClean="0"/>
                        <a:t>ميثازين</a:t>
                      </a:r>
                      <a:r>
                        <a:rPr lang="ar-SA" b="1" dirty="0" smtClean="0"/>
                        <a:t> / علف/ </a:t>
                      </a:r>
                      <a:endParaRPr lang="ar-SA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    0.1 %  لمدة 2 يوم </a:t>
                      </a:r>
                      <a:r>
                        <a:rPr lang="ar-SA" b="1" baseline="0" dirty="0" smtClean="0"/>
                        <a:t>  </a:t>
                      </a:r>
                      <a:r>
                        <a:rPr lang="ar-SA" b="1" dirty="0" smtClean="0"/>
                        <a:t>أو 0.05   لمدة 4 أيام</a:t>
                      </a:r>
                      <a:endParaRPr lang="ar-SA" b="1" dirty="0"/>
                    </a:p>
                    <a:p>
                      <a:pPr algn="ctr" rtl="1"/>
                      <a:r>
                        <a:rPr lang="ar-SA" b="1" baseline="0" dirty="0" smtClean="0"/>
                        <a:t>فترة السحب 10 أيام </a:t>
                      </a:r>
                      <a:endParaRPr lang="ar-SA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  <a:tr h="733306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4- </a:t>
                      </a:r>
                      <a:r>
                        <a:rPr lang="ar-SA" b="1" dirty="0" err="1" smtClean="0"/>
                        <a:t>مونو</a:t>
                      </a:r>
                      <a:r>
                        <a:rPr lang="ar-SA" b="1" dirty="0" smtClean="0"/>
                        <a:t> </a:t>
                      </a:r>
                      <a:r>
                        <a:rPr lang="ar-SA" b="1" dirty="0" err="1" smtClean="0"/>
                        <a:t>هيدرات</a:t>
                      </a:r>
                      <a:r>
                        <a:rPr lang="ar-SA" b="1" dirty="0" smtClean="0"/>
                        <a:t> سلفا </a:t>
                      </a:r>
                      <a:r>
                        <a:rPr lang="ar-SA" b="1" dirty="0" err="1" smtClean="0"/>
                        <a:t>كلور</a:t>
                      </a:r>
                      <a:r>
                        <a:rPr lang="ar-SA" b="1" baseline="0" dirty="0" smtClean="0"/>
                        <a:t> </a:t>
                      </a:r>
                      <a:r>
                        <a:rPr lang="ar-SA" b="1" baseline="0" dirty="0" err="1" smtClean="0"/>
                        <a:t>ببرازين</a:t>
                      </a:r>
                      <a:r>
                        <a:rPr lang="ar-SA" b="1" baseline="0" dirty="0" smtClean="0"/>
                        <a:t> الصوديوم </a:t>
                      </a:r>
                      <a:endParaRPr lang="ar-SA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0.03%</a:t>
                      </a:r>
                      <a:r>
                        <a:rPr lang="ar-SA" b="1" baseline="0" dirty="0" smtClean="0"/>
                        <a:t>       </a:t>
                      </a:r>
                      <a:r>
                        <a:rPr lang="ar-SA" b="1" dirty="0" smtClean="0"/>
                        <a:t>لمدة 3 أيام وسحب 4 أيام </a:t>
                      </a:r>
                      <a:endParaRPr lang="ar-SA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  <a:tr h="733306">
                <a:tc>
                  <a:txBody>
                    <a:bodyPr/>
                    <a:lstStyle/>
                    <a:p>
                      <a:pPr algn="r" rtl="1"/>
                      <a:r>
                        <a:rPr lang="ar-SA" b="1" dirty="0" smtClean="0"/>
                        <a:t>   5-</a:t>
                      </a:r>
                      <a:r>
                        <a:rPr lang="ar-SA" b="1" dirty="0" err="1" smtClean="0"/>
                        <a:t>الأمبروليوم</a:t>
                      </a:r>
                      <a:r>
                        <a:rPr lang="ar-SA" b="1" dirty="0" smtClean="0"/>
                        <a:t> / شرب/ </a:t>
                      </a:r>
                      <a:endParaRPr lang="ar-SA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0.012%  أو</a:t>
                      </a:r>
                      <a:r>
                        <a:rPr lang="ar-SA" b="1" baseline="0" dirty="0" smtClean="0"/>
                        <a:t> </a:t>
                      </a:r>
                      <a:r>
                        <a:rPr lang="ar-SA" b="1" dirty="0" smtClean="0"/>
                        <a:t>0.024 %  لمدة 3-5 أيام </a:t>
                      </a:r>
                    </a:p>
                    <a:p>
                      <a:pPr algn="ctr" rtl="1"/>
                      <a:r>
                        <a:rPr lang="ar-SA" b="1" dirty="0" smtClean="0"/>
                        <a:t>أو 0.06% لمدة أسبوع لأسبوعين لا يوجد فترة سحب</a:t>
                      </a:r>
                      <a:endParaRPr lang="ar-SA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  <a:tr h="733306">
                <a:tc>
                  <a:txBody>
                    <a:bodyPr/>
                    <a:lstStyle/>
                    <a:p>
                      <a:pPr algn="r" rtl="1"/>
                      <a:r>
                        <a:rPr lang="ar-SA" b="1" dirty="0" smtClean="0"/>
                        <a:t>6- </a:t>
                      </a:r>
                      <a:r>
                        <a:rPr lang="ar-SA" b="1" dirty="0" err="1" smtClean="0"/>
                        <a:t>التولترازوريل</a:t>
                      </a:r>
                      <a:r>
                        <a:rPr lang="ar-SA" b="1" dirty="0" smtClean="0"/>
                        <a:t> / ماء الشرب/</a:t>
                      </a:r>
                      <a:endParaRPr lang="ar-SA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25 جزء بالمليون لمد24 ساعة </a:t>
                      </a:r>
                    </a:p>
                    <a:p>
                      <a:pPr algn="ctr" rtl="1"/>
                      <a:r>
                        <a:rPr lang="ar-SA" b="1" dirty="0" smtClean="0"/>
                        <a:t>75</a:t>
                      </a:r>
                      <a:r>
                        <a:rPr lang="ar-SA" b="1" baseline="0" dirty="0" smtClean="0"/>
                        <a:t> جزء بالمليون لمدة 8 ساعات </a:t>
                      </a:r>
                      <a:endParaRPr lang="ar-SA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 flipV="1">
            <a:off x="457201" y="6126163"/>
            <a:ext cx="1257279" cy="374671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643570" y="214290"/>
            <a:ext cx="3071834" cy="4286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600" b="1" dirty="0" smtClean="0"/>
              <a:t>العلاج</a:t>
            </a:r>
            <a:r>
              <a:rPr lang="ar-SA" dirty="0" smtClean="0"/>
              <a:t>: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14282" y="642918"/>
          <a:ext cx="8715436" cy="554933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26613"/>
                <a:gridCol w="2416877"/>
                <a:gridCol w="2046102"/>
                <a:gridCol w="1825844"/>
              </a:tblGrid>
              <a:tr h="855415">
                <a:tc gridSpan="4">
                  <a:txBody>
                    <a:bodyPr/>
                    <a:lstStyle/>
                    <a:p>
                      <a:pPr rtl="1"/>
                      <a:r>
                        <a:rPr lang="ar-SA" sz="2400" dirty="0" err="1" smtClean="0"/>
                        <a:t>اللقاحات</a:t>
                      </a:r>
                      <a:r>
                        <a:rPr lang="ar-SA" sz="2400" dirty="0" smtClean="0"/>
                        <a:t>: </a:t>
                      </a:r>
                    </a:p>
                    <a:p>
                      <a:pPr rtl="1"/>
                      <a:r>
                        <a:rPr lang="ar-SA" sz="2400" dirty="0" smtClean="0"/>
                        <a:t>باستخدام عدد متحكم </a:t>
                      </a:r>
                      <a:r>
                        <a:rPr lang="ar-SA" sz="2400" dirty="0" err="1" smtClean="0"/>
                        <a:t>به</a:t>
                      </a:r>
                      <a:r>
                        <a:rPr lang="ar-SA" sz="2400" dirty="0" smtClean="0"/>
                        <a:t> من كيسات البيض </a:t>
                      </a:r>
                      <a:r>
                        <a:rPr lang="ar-SA" sz="2400" dirty="0" err="1" smtClean="0"/>
                        <a:t>للايمرية</a:t>
                      </a:r>
                      <a:r>
                        <a:rPr lang="ar-SA" sz="2400" dirty="0" smtClean="0"/>
                        <a:t> للأنواع لأكثر </a:t>
                      </a:r>
                      <a:r>
                        <a:rPr lang="ar-SA" sz="2400" dirty="0" err="1" smtClean="0"/>
                        <a:t>امراضية</a:t>
                      </a:r>
                      <a:r>
                        <a:rPr lang="ar-SA" sz="2400" dirty="0" smtClean="0"/>
                        <a:t> </a:t>
                      </a:r>
                      <a:endParaRPr lang="ar-S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85541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كوكسيفاك</a:t>
                      </a:r>
                      <a:r>
                        <a:rPr lang="ar-SA" sz="2800" b="1" dirty="0" smtClean="0"/>
                        <a:t> (ضاري) </a:t>
                      </a:r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الايموكوكس</a:t>
                      </a:r>
                      <a:r>
                        <a:rPr lang="ar-SA" sz="2800" b="1" dirty="0" smtClean="0"/>
                        <a:t> (ضاري)</a:t>
                      </a:r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الليفاكوكس</a:t>
                      </a:r>
                      <a:r>
                        <a:rPr lang="ar-SA" sz="2800" b="1" baseline="0" dirty="0" smtClean="0"/>
                        <a:t> ( مضعف) </a:t>
                      </a:r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الباراكوكس</a:t>
                      </a:r>
                      <a:endParaRPr lang="ar-SA" sz="2800" b="1" dirty="0"/>
                    </a:p>
                  </a:txBody>
                  <a:tcPr/>
                </a:tc>
              </a:tr>
              <a:tr h="3645179">
                <a:tc>
                  <a:txBody>
                    <a:bodyPr/>
                    <a:lstStyle/>
                    <a:p>
                      <a:pPr algn="justLow" rtl="1"/>
                      <a:r>
                        <a:rPr lang="ar-SA" sz="160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يستخدم بعمر 1-3 أيام للفروج والأمهات والبياض ويوجد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 نوع للرومي عن طريق العلف أو الشرب.</a:t>
                      </a:r>
                    </a:p>
                    <a:p>
                      <a:pPr algn="justLow" rtl="1"/>
                      <a:r>
                        <a:rPr lang="en-US" sz="1600" b="1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B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 : يضم ( أسيرفولينا- ماكسيميا- تينيلا ميفاتي) للفروج حتى 45 يوم</a:t>
                      </a:r>
                    </a:p>
                    <a:p>
                      <a:pPr algn="justLow" rtl="1"/>
                      <a:r>
                        <a:rPr lang="en-US" sz="1600" b="1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D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: ( أسيرفولينا- ماكسيميا- تينيلا- ميفاتي- هاجاني- بريكوكس- برونيتي- نيكاتريكس) للأمات والبياض.</a:t>
                      </a:r>
                    </a:p>
                    <a:p>
                      <a:pPr algn="justLow" rtl="1"/>
                      <a:r>
                        <a:rPr lang="en-US" sz="1600" b="1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T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: </a:t>
                      </a:r>
                      <a:r>
                        <a:rPr lang="ar-SA" sz="1600" baseline="0" dirty="0" err="1" smtClean="0">
                          <a:latin typeface="Simplified Arabic" pitchFamily="18" charset="-78"/>
                          <a:cs typeface="Simplified Arabic" pitchFamily="18" charset="-78"/>
                        </a:rPr>
                        <a:t>بيلجريميتس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 + </a:t>
                      </a:r>
                      <a:r>
                        <a:rPr lang="ar-SA" sz="1600" baseline="0" dirty="0" err="1" smtClean="0">
                          <a:latin typeface="Simplified Arabic" pitchFamily="18" charset="-78"/>
                          <a:cs typeface="Simplified Arabic" pitchFamily="18" charset="-78"/>
                        </a:rPr>
                        <a:t>أدينويديس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+ </a:t>
                      </a:r>
                      <a:r>
                        <a:rPr lang="ar-SA" sz="1600" baseline="0" dirty="0" err="1" smtClean="0">
                          <a:latin typeface="Simplified Arabic" pitchFamily="18" charset="-78"/>
                          <a:cs typeface="Simplified Arabic" pitchFamily="18" charset="-78"/>
                        </a:rPr>
                        <a:t>ديسبيرسا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 لطيور </a:t>
                      </a:r>
                      <a:r>
                        <a:rPr lang="ar-SA" sz="1600" baseline="0" dirty="0" err="1" smtClean="0">
                          <a:latin typeface="Simplified Arabic" pitchFamily="18" charset="-78"/>
                          <a:cs typeface="Simplified Arabic" pitchFamily="18" charset="-78"/>
                        </a:rPr>
                        <a:t>الحبش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.</a:t>
                      </a:r>
                    </a:p>
                    <a:p>
                      <a:pPr algn="justLow" rtl="1"/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ملاحظة: بعد 10 أيام ينح باستخدام </a:t>
                      </a:r>
                      <a:r>
                        <a:rPr lang="ar-SA" sz="1600" baseline="0" dirty="0" err="1" smtClean="0">
                          <a:latin typeface="Simplified Arabic" pitchFamily="18" charset="-78"/>
                          <a:cs typeface="Simplified Arabic" pitchFamily="18" charset="-78"/>
                        </a:rPr>
                        <a:t>الأمبرول</a:t>
                      </a:r>
                      <a:r>
                        <a:rPr lang="ar-SA" sz="1600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 مع ماء الشرب لمدة 48 ساعة. </a:t>
                      </a:r>
                      <a:endParaRPr lang="ar-SA" sz="1600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بعمر 3- 5 أيام </a:t>
                      </a:r>
                      <a:r>
                        <a:rPr lang="ar-SA" dirty="0" err="1" smtClean="0"/>
                        <a:t>للأمات</a:t>
                      </a:r>
                      <a:r>
                        <a:rPr lang="ar-SA" dirty="0" smtClean="0"/>
                        <a:t> والبياض ويضم : </a:t>
                      </a:r>
                    </a:p>
                    <a:p>
                      <a:pPr rtl="1"/>
                      <a:r>
                        <a:rPr lang="en-US" dirty="0" smtClean="0"/>
                        <a:t>C1</a:t>
                      </a:r>
                      <a:r>
                        <a:rPr lang="ar-SA" dirty="0" smtClean="0"/>
                        <a:t>: </a:t>
                      </a:r>
                      <a:r>
                        <a:rPr lang="ar-SA" dirty="0" err="1" smtClean="0"/>
                        <a:t>أسيرفولينا</a:t>
                      </a:r>
                      <a:r>
                        <a:rPr lang="ar-SA" dirty="0" smtClean="0"/>
                        <a:t>- </a:t>
                      </a:r>
                      <a:r>
                        <a:rPr lang="ar-SA" dirty="0" err="1" smtClean="0"/>
                        <a:t>نيكاتريكس</a:t>
                      </a:r>
                      <a:r>
                        <a:rPr lang="ar-SA" dirty="0" smtClean="0"/>
                        <a:t>- </a:t>
                      </a:r>
                      <a:r>
                        <a:rPr lang="ar-SA" dirty="0" err="1" smtClean="0"/>
                        <a:t>ماكسيميا</a:t>
                      </a:r>
                      <a:r>
                        <a:rPr lang="ar-SA" dirty="0" smtClean="0"/>
                        <a:t>- </a:t>
                      </a:r>
                      <a:r>
                        <a:rPr lang="ar-SA" dirty="0" err="1" smtClean="0"/>
                        <a:t>تينيلا</a:t>
                      </a:r>
                      <a:r>
                        <a:rPr lang="ar-SA" dirty="0" smtClean="0"/>
                        <a:t> </a:t>
                      </a:r>
                    </a:p>
                    <a:p>
                      <a:pPr rtl="1"/>
                      <a:r>
                        <a:rPr lang="en-US" dirty="0" smtClean="0"/>
                        <a:t>C2</a:t>
                      </a:r>
                      <a:r>
                        <a:rPr lang="ar-SA" dirty="0" smtClean="0"/>
                        <a:t>: نفس الأنواع السابقة مع </a:t>
                      </a:r>
                      <a:r>
                        <a:rPr lang="ar-SA" dirty="0" err="1" smtClean="0"/>
                        <a:t>برونيتي</a:t>
                      </a:r>
                      <a:r>
                        <a:rPr lang="ar-SA" dirty="0" smtClean="0"/>
                        <a:t> – </a:t>
                      </a:r>
                      <a:r>
                        <a:rPr lang="ar-SA" dirty="0" err="1" smtClean="0"/>
                        <a:t>ميتس</a:t>
                      </a:r>
                      <a:r>
                        <a:rPr lang="ar-SA" dirty="0" smtClean="0"/>
                        <a:t> أو </a:t>
                      </a:r>
                      <a:r>
                        <a:rPr lang="ar-SA" dirty="0" err="1" smtClean="0"/>
                        <a:t>بريكوكس</a:t>
                      </a:r>
                      <a:r>
                        <a:rPr lang="ar-SA" dirty="0" smtClean="0"/>
                        <a:t> </a:t>
                      </a:r>
                    </a:p>
                    <a:p>
                      <a:pPr rtl="1"/>
                      <a:r>
                        <a:rPr lang="en-US" dirty="0" smtClean="0"/>
                        <a:t>T1</a:t>
                      </a:r>
                      <a:r>
                        <a:rPr lang="ar-SA" dirty="0" smtClean="0"/>
                        <a:t>: </a:t>
                      </a:r>
                      <a:r>
                        <a:rPr lang="ar-SA" dirty="0" err="1" smtClean="0"/>
                        <a:t>بيلجريمتس</a:t>
                      </a:r>
                      <a:r>
                        <a:rPr lang="ar-SA" dirty="0" smtClean="0"/>
                        <a:t> + </a:t>
                      </a:r>
                      <a:r>
                        <a:rPr lang="ar-SA" dirty="0" err="1" smtClean="0"/>
                        <a:t>أدينوايديس</a:t>
                      </a:r>
                      <a:r>
                        <a:rPr lang="ar-SA" dirty="0" smtClean="0"/>
                        <a:t> </a:t>
                      </a:r>
                    </a:p>
                    <a:p>
                      <a:pPr rtl="1"/>
                      <a:r>
                        <a:rPr lang="en-US" dirty="0" smtClean="0"/>
                        <a:t>T2</a:t>
                      </a:r>
                      <a:r>
                        <a:rPr lang="ar-SA" dirty="0" smtClean="0"/>
                        <a:t> : </a:t>
                      </a:r>
                      <a:r>
                        <a:rPr lang="ar-SA" dirty="0" err="1" smtClean="0"/>
                        <a:t>بيلجريمتس</a:t>
                      </a:r>
                      <a:r>
                        <a:rPr lang="ar-SA" dirty="0" smtClean="0"/>
                        <a:t>+ </a:t>
                      </a:r>
                      <a:r>
                        <a:rPr lang="ar-SA" dirty="0" err="1" smtClean="0"/>
                        <a:t>أدينويديس</a:t>
                      </a:r>
                      <a:r>
                        <a:rPr lang="ar-SA" dirty="0" smtClean="0"/>
                        <a:t> + </a:t>
                      </a:r>
                      <a:r>
                        <a:rPr lang="ar-SA" dirty="0" err="1" smtClean="0"/>
                        <a:t>غالوبافونس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بعمر 7 – 10 أيم لفروج والأمات والبياض مع ماء الشرب : </a:t>
                      </a:r>
                    </a:p>
                    <a:p>
                      <a:pPr rtl="1"/>
                      <a:r>
                        <a:rPr lang="en-US" dirty="0" smtClean="0"/>
                        <a:t>D</a:t>
                      </a:r>
                      <a:r>
                        <a:rPr lang="ar-SA" dirty="0" smtClean="0"/>
                        <a:t> : </a:t>
                      </a:r>
                      <a:r>
                        <a:rPr lang="ar-SA" dirty="0" err="1" smtClean="0"/>
                        <a:t>أسيرفولينا</a:t>
                      </a:r>
                      <a:r>
                        <a:rPr lang="ar-SA" dirty="0" smtClean="0"/>
                        <a:t>+ </a:t>
                      </a:r>
                      <a:r>
                        <a:rPr lang="ar-SA" dirty="0" err="1" smtClean="0"/>
                        <a:t>تينيلا</a:t>
                      </a:r>
                      <a:endParaRPr lang="en-US" dirty="0" smtClean="0"/>
                    </a:p>
                    <a:p>
                      <a:pPr rtl="1"/>
                      <a:r>
                        <a:rPr lang="en-US" dirty="0" smtClean="0"/>
                        <a:t>T</a:t>
                      </a:r>
                      <a:r>
                        <a:rPr lang="ar-SA" dirty="0" smtClean="0"/>
                        <a:t>: </a:t>
                      </a:r>
                      <a:r>
                        <a:rPr lang="en-US" dirty="0" smtClean="0"/>
                        <a:t> D</a:t>
                      </a:r>
                      <a:r>
                        <a:rPr lang="en-US" baseline="0" dirty="0" smtClean="0"/>
                        <a:t> </a:t>
                      </a:r>
                      <a:r>
                        <a:rPr lang="ar-SA" baseline="0" dirty="0" smtClean="0"/>
                        <a:t>+ </a:t>
                      </a:r>
                      <a:r>
                        <a:rPr lang="ar-SA" baseline="0" dirty="0" err="1" smtClean="0"/>
                        <a:t>ماكسيميا</a:t>
                      </a:r>
                      <a:endParaRPr lang="en-US" dirty="0" smtClean="0"/>
                    </a:p>
                    <a:p>
                      <a:pPr rtl="1"/>
                      <a:r>
                        <a:rPr lang="en-US" dirty="0" smtClean="0"/>
                        <a:t>Q</a:t>
                      </a:r>
                      <a:r>
                        <a:rPr lang="ar-SA" dirty="0" smtClean="0"/>
                        <a:t>: </a:t>
                      </a:r>
                      <a:r>
                        <a:rPr lang="en-US" dirty="0" smtClean="0"/>
                        <a:t>D </a:t>
                      </a:r>
                      <a:r>
                        <a:rPr lang="ar-SA" dirty="0" smtClean="0"/>
                        <a:t> + </a:t>
                      </a:r>
                      <a:r>
                        <a:rPr lang="ar-SA" dirty="0" err="1" smtClean="0"/>
                        <a:t>برزنيتي</a:t>
                      </a:r>
                      <a:r>
                        <a:rPr lang="ar-SA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يعطى بعمر 5- 9 أيام مع ماء</a:t>
                      </a:r>
                      <a:r>
                        <a:rPr lang="ar-SA" baseline="0" dirty="0" smtClean="0"/>
                        <a:t> الشرب للفروج والبياض </a:t>
                      </a:r>
                      <a:r>
                        <a:rPr lang="ar-SA" baseline="0" dirty="0" err="1" smtClean="0"/>
                        <a:t>والأمات</a:t>
                      </a:r>
                      <a:r>
                        <a:rPr lang="ar-SA" baseline="0" dirty="0" smtClean="0"/>
                        <a:t> ويضم: </a:t>
                      </a:r>
                    </a:p>
                    <a:p>
                      <a:pPr rtl="1"/>
                      <a:r>
                        <a:rPr lang="ar-SA" baseline="0" dirty="0" smtClean="0"/>
                        <a:t>( </a:t>
                      </a:r>
                      <a:r>
                        <a:rPr lang="ar-SA" baseline="0" dirty="0" err="1" smtClean="0"/>
                        <a:t>أسيرفولينا</a:t>
                      </a:r>
                      <a:r>
                        <a:rPr lang="ar-SA" baseline="0" dirty="0" smtClean="0"/>
                        <a:t> – </a:t>
                      </a:r>
                      <a:r>
                        <a:rPr lang="ar-SA" baseline="0" dirty="0" err="1" smtClean="0"/>
                        <a:t>ماكسيميا</a:t>
                      </a:r>
                      <a:r>
                        <a:rPr lang="ar-SA" baseline="0" dirty="0" smtClean="0"/>
                        <a:t>- </a:t>
                      </a:r>
                      <a:r>
                        <a:rPr lang="ar-SA" baseline="0" dirty="0" err="1" smtClean="0"/>
                        <a:t>تينيلا</a:t>
                      </a:r>
                      <a:r>
                        <a:rPr lang="ar-SA" baseline="0" dirty="0" smtClean="0"/>
                        <a:t>- </a:t>
                      </a:r>
                      <a:r>
                        <a:rPr lang="ar-SA" baseline="0" dirty="0" err="1" smtClean="0"/>
                        <a:t>برونيتي</a:t>
                      </a:r>
                      <a:r>
                        <a:rPr lang="ar-SA" baseline="0" dirty="0" smtClean="0"/>
                        <a:t>- </a:t>
                      </a:r>
                      <a:r>
                        <a:rPr lang="ar-SA" baseline="0" dirty="0" err="1" smtClean="0"/>
                        <a:t>بريكوكس</a:t>
                      </a:r>
                      <a:r>
                        <a:rPr lang="ar-SA" baseline="0" dirty="0" smtClean="0"/>
                        <a:t> – </a:t>
                      </a:r>
                      <a:r>
                        <a:rPr lang="ar-SA" baseline="0" dirty="0" err="1" smtClean="0"/>
                        <a:t>نيكاتريكس</a:t>
                      </a:r>
                      <a:r>
                        <a:rPr lang="ar-SA" baseline="0" dirty="0" smtClean="0"/>
                        <a:t> – </a:t>
                      </a:r>
                      <a:r>
                        <a:rPr lang="ar-SA" baseline="0" dirty="0" err="1" smtClean="0"/>
                        <a:t>ميتس</a:t>
                      </a:r>
                      <a:r>
                        <a:rPr lang="ar-SA" baseline="0" dirty="0" smtClean="0"/>
                        <a:t> )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86116" y="273050"/>
            <a:ext cx="5400684" cy="5853113"/>
          </a:xfrm>
        </p:spPr>
        <p:txBody>
          <a:bodyPr>
            <a:normAutofit/>
          </a:bodyPr>
          <a:lstStyle/>
          <a:p>
            <a:r>
              <a:rPr lang="ar-SA" b="1" dirty="0" smtClean="0"/>
              <a:t>التشخيص التفريقي </a:t>
            </a:r>
            <a:r>
              <a:rPr lang="ar-SA" b="1" dirty="0" err="1" smtClean="0"/>
              <a:t>للكوكسيديا</a:t>
            </a:r>
            <a:r>
              <a:rPr lang="ar-SA" b="1" dirty="0" smtClean="0"/>
              <a:t>: </a:t>
            </a:r>
          </a:p>
          <a:p>
            <a:r>
              <a:rPr lang="ar-SA" sz="2400" dirty="0" smtClean="0"/>
              <a:t>يكون عن الأمراض التي تسبب نزف دموي مثل : </a:t>
            </a:r>
          </a:p>
          <a:p>
            <a:r>
              <a:rPr lang="ar-SA" sz="2400" dirty="0" smtClean="0"/>
              <a:t>1- </a:t>
            </a:r>
            <a:r>
              <a:rPr lang="ar-SA" sz="2400" b="1" u="sng" dirty="0" err="1" smtClean="0"/>
              <a:t>النيوكاسل</a:t>
            </a:r>
            <a:r>
              <a:rPr lang="ar-SA" sz="2400" dirty="0" smtClean="0"/>
              <a:t>: أعراضه مميزة + نزيف على حلمات المعدة الغدية وبين المعدة الغدية والعضلية وفي الحالات المتقدمة بقع تنكرزية في الأمعاء والاثني عشر. </a:t>
            </a:r>
          </a:p>
          <a:p>
            <a:r>
              <a:rPr lang="ar-SA" sz="2400" b="1" u="sng" dirty="0" smtClean="0"/>
              <a:t>2-مرض الجراب المعدي</a:t>
            </a:r>
            <a:r>
              <a:rPr lang="ar-SA" sz="2400" dirty="0" smtClean="0"/>
              <a:t>: ضمور الجراب مع نزيف على العضلات ونزيف بسيط على المعدة </a:t>
            </a:r>
            <a:r>
              <a:rPr lang="ar-SA" sz="2400" dirty="0" err="1" smtClean="0"/>
              <a:t>الغدية</a:t>
            </a:r>
            <a:r>
              <a:rPr lang="ar-SA" sz="2400" dirty="0" smtClean="0"/>
              <a:t> مع نهدم والتهاب الكلى.</a:t>
            </a:r>
          </a:p>
          <a:p>
            <a:r>
              <a:rPr lang="ar-SA" sz="2400" dirty="0" smtClean="0"/>
              <a:t>3- </a:t>
            </a:r>
            <a:r>
              <a:rPr lang="ar-SA" sz="2400" b="1" u="sng" dirty="0" smtClean="0"/>
              <a:t>التهاب الأمعاء </a:t>
            </a:r>
            <a:r>
              <a:rPr lang="ar-SA" sz="2400" b="1" u="sng" dirty="0" err="1" smtClean="0"/>
              <a:t>التنكرزي</a:t>
            </a:r>
            <a:r>
              <a:rPr lang="ar-SA" sz="2400" dirty="0" smtClean="0"/>
              <a:t>: الإصابة في نهاية الأمعاء مع </a:t>
            </a:r>
            <a:r>
              <a:rPr lang="ar-SA" sz="2400" dirty="0" err="1" smtClean="0"/>
              <a:t>تنكرز</a:t>
            </a:r>
            <a:r>
              <a:rPr lang="ar-SA" sz="2400" dirty="0" smtClean="0"/>
              <a:t> الكبد ويتم تمييزها عن الإصابة </a:t>
            </a:r>
            <a:r>
              <a:rPr lang="ar-SA" sz="2400" dirty="0" err="1" smtClean="0"/>
              <a:t>بالايمرية</a:t>
            </a:r>
            <a:r>
              <a:rPr lang="ar-SA" sz="2400" dirty="0" smtClean="0"/>
              <a:t> </a:t>
            </a:r>
            <a:r>
              <a:rPr lang="ar-SA" sz="2400" dirty="0" err="1" smtClean="0"/>
              <a:t>برونيتي</a:t>
            </a:r>
            <a:r>
              <a:rPr lang="ar-SA" sz="2400" dirty="0" smtClean="0"/>
              <a:t>.</a:t>
            </a:r>
          </a:p>
          <a:p>
            <a:pPr algn="justLow"/>
            <a:endParaRPr lang="ar-SA" sz="2400" dirty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 descr="C:\Users\HP\Desktop\New folder (3)\Screenshot_٢٠٢٣٠٥٣١-١٢٠٩٠٦_Google.jpg"/>
          <p:cNvPicPr/>
          <p:nvPr/>
        </p:nvPicPr>
        <p:blipFill>
          <a:blip r:embed="rId2" cstate="print"/>
          <a:srcRect t="10000" b="56731"/>
          <a:stretch>
            <a:fillRect/>
          </a:stretch>
        </p:blipFill>
        <p:spPr bwMode="auto">
          <a:xfrm>
            <a:off x="428596" y="214290"/>
            <a:ext cx="2928958" cy="139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5" descr="C:\Users\HP\Desktop\New folder (3)\Screenshot_٢٠٢٣٠٥٣١-١٣٥٠٣٧_Google.jpg"/>
          <p:cNvPicPr/>
          <p:nvPr/>
        </p:nvPicPr>
        <p:blipFill>
          <a:blip r:embed="rId3" cstate="print"/>
          <a:srcRect t="9500" b="59902"/>
          <a:stretch>
            <a:fillRect/>
          </a:stretch>
        </p:blipFill>
        <p:spPr bwMode="auto">
          <a:xfrm>
            <a:off x="357158" y="2000240"/>
            <a:ext cx="292895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صورة 6" descr="C:\Users\HP\AppData\Local\Microsoft\Windows\INetCache\Content.Word\Screenshot_٢٠٢٣٠٦٠٢-٢١٥١١٥_OneDriv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857628"/>
            <a:ext cx="3071834" cy="261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Low"/>
            <a:endParaRPr lang="ar-SA" b="1" u="sng" dirty="0" smtClean="0"/>
          </a:p>
          <a:p>
            <a:pPr algn="justLow">
              <a:buNone/>
            </a:pPr>
            <a:r>
              <a:rPr lang="ar-SA" b="1" dirty="0" smtClean="0"/>
              <a:t>4-التهاب الأمعاء التقرحي: </a:t>
            </a:r>
            <a:r>
              <a:rPr lang="ar-SA" dirty="0" smtClean="0"/>
              <a:t>تكون الإصابة في القسم الأمامي من الأمعاء ( النصف العلوي)مع بقع تقرحية في الأمعاء بحجم حبة العدس وقد تؤدي لتمزق الأمعاء مع التهاب صفاقي وبؤر تنكرزية في الكبد.</a:t>
            </a:r>
          </a:p>
          <a:p>
            <a:pPr algn="justLow"/>
            <a:endParaRPr lang="ar-SA" b="1" u="sng" dirty="0" smtClean="0"/>
          </a:p>
          <a:p>
            <a:pPr algn="justLow"/>
            <a:r>
              <a:rPr lang="ar-SA" b="1" u="sng" dirty="0" smtClean="0"/>
              <a:t>5-فقر الدم المعدي</a:t>
            </a:r>
            <a:r>
              <a:rPr lang="ar-SA" dirty="0" smtClean="0"/>
              <a:t>: </a:t>
            </a:r>
            <a:r>
              <a:rPr lang="ar-SA" dirty="0" err="1" smtClean="0"/>
              <a:t>نزوفات</a:t>
            </a:r>
            <a:r>
              <a:rPr lang="ar-SA" dirty="0" smtClean="0"/>
              <a:t> في المعدة </a:t>
            </a:r>
            <a:r>
              <a:rPr lang="ar-SA" dirty="0" err="1" smtClean="0"/>
              <a:t>الغدية</a:t>
            </a:r>
            <a:r>
              <a:rPr lang="ar-SA" dirty="0" smtClean="0"/>
              <a:t> والأمعاء وتحت الجلد . مع آفات مميزة ضمور التوتة وشحوب شديد لنقي العظام ووجود أجسام احتوائية </a:t>
            </a:r>
            <a:r>
              <a:rPr lang="ar-SA" dirty="0" err="1" smtClean="0"/>
              <a:t>مشتملات</a:t>
            </a:r>
            <a:r>
              <a:rPr lang="ar-SA" dirty="0" smtClean="0"/>
              <a:t> مميزة في المقاطع النسيجية.</a:t>
            </a:r>
          </a:p>
          <a:p>
            <a:r>
              <a:rPr lang="ar-SA" b="1" dirty="0" smtClean="0"/>
              <a:t>6-</a:t>
            </a:r>
            <a:r>
              <a:rPr lang="ar-SA" dirty="0" smtClean="0"/>
              <a:t> </a:t>
            </a:r>
            <a:r>
              <a:rPr lang="ar-SA" b="1" u="sng" dirty="0" smtClean="0"/>
              <a:t>كوليرا الطيور</a:t>
            </a:r>
            <a:r>
              <a:rPr lang="ar-SA" dirty="0" smtClean="0"/>
              <a:t>: </a:t>
            </a:r>
            <a:r>
              <a:rPr lang="ar-SA" dirty="0" err="1" smtClean="0"/>
              <a:t>نزوفات</a:t>
            </a:r>
            <a:r>
              <a:rPr lang="ar-SA" dirty="0" smtClean="0"/>
              <a:t> على القلب </a:t>
            </a:r>
            <a:r>
              <a:rPr lang="ar-SA" dirty="0" err="1" smtClean="0"/>
              <a:t>والاثني</a:t>
            </a:r>
            <a:r>
              <a:rPr lang="ar-SA" dirty="0" smtClean="0"/>
              <a:t> عشر مع </a:t>
            </a:r>
            <a:r>
              <a:rPr lang="ar-SA" dirty="0" err="1" smtClean="0"/>
              <a:t>تنكرز</a:t>
            </a:r>
            <a:r>
              <a:rPr lang="ar-SA" dirty="0" smtClean="0"/>
              <a:t> في الكبد. 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 descr="C:\Users\HP\AppData\Local\Microsoft\Windows\INetCache\Content.Word\Screenshot_٢٠٢٣٠٦٠٢-٢١٥٢٢٤_OneDriv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3214710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صورة 5" descr="C:\Users\HP\Desktop\New folder (3)\Screenshot_٢٠٢٣٠٥٣١-١٤١١٤٨_Google.jpg"/>
          <p:cNvPicPr/>
          <p:nvPr/>
        </p:nvPicPr>
        <p:blipFill>
          <a:blip r:embed="rId3"/>
          <a:srcRect t="9250" b="59965"/>
          <a:stretch>
            <a:fillRect/>
          </a:stretch>
        </p:blipFill>
        <p:spPr bwMode="auto">
          <a:xfrm>
            <a:off x="285720" y="2643182"/>
            <a:ext cx="31337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صورة 6" descr="C:\Users\HP\Desktop\New folder (3)\Screenshot_٢٠٢٣٠٥٣١-١٤١٢٠٣_Googl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643446"/>
            <a:ext cx="3429000" cy="179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/>
              <a:t>الأمراض الفطرية</a:t>
            </a:r>
            <a:r>
              <a:rPr lang="ar-SA" b="1" dirty="0" smtClean="0"/>
              <a:t>: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21484" b="57032"/>
          <a:stretch>
            <a:fillRect/>
          </a:stretch>
        </p:blipFill>
        <p:spPr bwMode="auto">
          <a:xfrm>
            <a:off x="500034" y="214290"/>
            <a:ext cx="400052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57224" y="1600200"/>
            <a:ext cx="7829576" cy="4525963"/>
          </a:xfrm>
        </p:spPr>
        <p:txBody>
          <a:bodyPr>
            <a:normAutofit fontScale="62500" lnSpcReduction="20000"/>
          </a:bodyPr>
          <a:lstStyle/>
          <a:p>
            <a:r>
              <a:rPr lang="ar-SA" sz="9300" b="1" dirty="0" err="1" smtClean="0"/>
              <a:t>السلاق</a:t>
            </a:r>
            <a:r>
              <a:rPr lang="ar-SA" sz="9300" b="1" dirty="0" smtClean="0"/>
              <a:t> / القلاع/ </a:t>
            </a:r>
            <a:r>
              <a:rPr lang="en-US" sz="9300" b="1" dirty="0" smtClean="0"/>
              <a:t>thrush </a:t>
            </a:r>
            <a:endParaRPr lang="ar-SA" sz="9300" b="1" dirty="0" smtClean="0"/>
          </a:p>
          <a:p>
            <a:pPr algn="justLow"/>
            <a:r>
              <a:rPr lang="ar-SA" sz="3800" b="1" dirty="0" smtClean="0"/>
              <a:t>مرض فطري </a:t>
            </a:r>
            <a:r>
              <a:rPr lang="ar-SA" sz="3800" dirty="0" smtClean="0"/>
              <a:t>يصيب الدجاج </a:t>
            </a:r>
            <a:r>
              <a:rPr lang="ar-SA" b="1" dirty="0" smtClean="0"/>
              <a:t>– الحبش- </a:t>
            </a:r>
            <a:r>
              <a:rPr lang="ar-SA" sz="4600" dirty="0" smtClean="0">
                <a:latin typeface="Simplified Arabic" pitchFamily="18" charset="-78"/>
                <a:cs typeface="Simplified Arabic" pitchFamily="18" charset="-78"/>
              </a:rPr>
              <a:t>الحمام- البط – الإوز- الطاووس- ومعظم أنواع الطيور بتغيرات التهابية في الجزء العلوي من القناة الهضمية(فم- بلعوم- مري- حوصلة) ويسمى مرض الحوصلة الحامضية- المبيضات البيض- داء الفطور الطوقية.</a:t>
            </a:r>
          </a:p>
          <a:p>
            <a:pPr algn="justLow"/>
            <a:r>
              <a:rPr lang="ar-SA" sz="4600" dirty="0" smtClean="0">
                <a:latin typeface="Simplified Arabic" pitchFamily="18" charset="-78"/>
                <a:cs typeface="Simplified Arabic" pitchFamily="18" charset="-78"/>
              </a:rPr>
              <a:t>المسبب: فطور المبيضات البيض </a:t>
            </a:r>
            <a:r>
              <a:rPr lang="en-US" sz="4600" dirty="0" err="1" smtClean="0">
                <a:latin typeface="Simplified Arabic" pitchFamily="18" charset="-78"/>
                <a:cs typeface="Simplified Arabic" pitchFamily="18" charset="-78"/>
              </a:rPr>
              <a:t>candida</a:t>
            </a:r>
            <a:r>
              <a:rPr lang="en-US" sz="46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4600" dirty="0" err="1" smtClean="0">
                <a:latin typeface="Simplified Arabic" pitchFamily="18" charset="-78"/>
                <a:cs typeface="Simplified Arabic" pitchFamily="18" charset="-78"/>
              </a:rPr>
              <a:t>albicans</a:t>
            </a:r>
            <a:r>
              <a:rPr lang="en-US" sz="46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4600" dirty="0" smtClean="0">
                <a:latin typeface="Simplified Arabic" pitchFamily="18" charset="-78"/>
                <a:cs typeface="Simplified Arabic" pitchFamily="18" charset="-78"/>
              </a:rPr>
              <a:t> الموجودة بشكل طبيعي في القناة الهضمية والتي تتحول لممرضة بسبب عوامل مجهدة أو منهكة مثل : أمراض- إجهاد – نقص غذاء- أو إعطاء أدوية أو مضادات حيوية أو زيادة خشونة الألياف فتغزو الغشاء المخاطي </a:t>
            </a:r>
            <a:endParaRPr lang="ar-SA" sz="46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>
            <a:normAutofit lnSpcReduction="10000"/>
          </a:bodyPr>
          <a:lstStyle/>
          <a:p>
            <a:r>
              <a:rPr lang="ar-SA" b="1" dirty="0" smtClean="0"/>
              <a:t>تتطفل  على هذه </a:t>
            </a:r>
            <a:r>
              <a:rPr lang="ar-SA" b="1" dirty="0" err="1" smtClean="0"/>
              <a:t>الظهارة</a:t>
            </a:r>
            <a:r>
              <a:rPr lang="ar-SA" b="1" dirty="0" smtClean="0"/>
              <a:t> 9 </a:t>
            </a:r>
            <a:r>
              <a:rPr lang="ar-SA" dirty="0" smtClean="0"/>
              <a:t>أنواع من  </a:t>
            </a:r>
            <a:r>
              <a:rPr lang="ar-SA" dirty="0" err="1" smtClean="0"/>
              <a:t>الكوكسيديا</a:t>
            </a:r>
            <a:r>
              <a:rPr lang="ar-SA" dirty="0" smtClean="0"/>
              <a:t> عند الدجاج هي: </a:t>
            </a:r>
          </a:p>
          <a:p>
            <a:pPr algn="justLow"/>
            <a:r>
              <a:rPr lang="ar-SA" dirty="0" smtClean="0"/>
              <a:t>1- </a:t>
            </a:r>
            <a:r>
              <a:rPr lang="ar-SA" b="1" dirty="0" err="1" smtClean="0"/>
              <a:t>ايمرية</a:t>
            </a:r>
            <a:r>
              <a:rPr lang="ar-SA" b="1" dirty="0" smtClean="0"/>
              <a:t> </a:t>
            </a:r>
            <a:r>
              <a:rPr lang="ar-SA" b="1" dirty="0" err="1" smtClean="0"/>
              <a:t>أسيرفولينا</a:t>
            </a:r>
            <a:r>
              <a:rPr lang="ar-SA" b="1" dirty="0" smtClean="0"/>
              <a:t>: </a:t>
            </a:r>
            <a:r>
              <a:rPr lang="ar-SA" sz="1800" b="1" dirty="0" smtClean="0"/>
              <a:t>تتطفل على </a:t>
            </a:r>
            <a:r>
              <a:rPr lang="ar-SA" sz="1800" b="1" dirty="0" err="1" smtClean="0"/>
              <a:t>الاثني</a:t>
            </a:r>
            <a:r>
              <a:rPr lang="ar-SA" sz="1800" b="1" dirty="0" smtClean="0"/>
              <a:t> عشر   وأحياناً على الجزء الذي يليها وأحياناً على كل الأمعاء </a:t>
            </a:r>
            <a:r>
              <a:rPr lang="ar-SA" sz="1800" b="1" dirty="0" err="1" smtClean="0"/>
              <a:t>وبيضوية</a:t>
            </a:r>
            <a:r>
              <a:rPr lang="ar-SA" sz="1800" b="1" dirty="0" smtClean="0"/>
              <a:t> –  قطرها18.3- 14.6 </a:t>
            </a:r>
            <a:r>
              <a:rPr lang="en-US" sz="1800" b="1" dirty="0" smtClean="0"/>
              <a:t>M</a:t>
            </a:r>
            <a:r>
              <a:rPr lang="ar-SA" sz="1800" b="1" dirty="0" smtClean="0"/>
              <a:t>.</a:t>
            </a:r>
          </a:p>
          <a:p>
            <a:pPr algn="justLow"/>
            <a:r>
              <a:rPr lang="ar-SA" sz="1800" b="1" dirty="0" smtClean="0"/>
              <a:t>2- </a:t>
            </a:r>
            <a:r>
              <a:rPr lang="ar-SA" sz="2400" b="1" dirty="0" err="1" smtClean="0"/>
              <a:t>ايميرية</a:t>
            </a:r>
            <a:r>
              <a:rPr lang="ar-SA" sz="2400" b="1" dirty="0" smtClean="0"/>
              <a:t> </a:t>
            </a:r>
            <a:r>
              <a:rPr lang="ar-SA" sz="2400" b="1" dirty="0" err="1" smtClean="0"/>
              <a:t>ميفاتي</a:t>
            </a:r>
            <a:r>
              <a:rPr lang="ar-SA" sz="1800" b="1" dirty="0" smtClean="0"/>
              <a:t>: على النصف الأمامي من الأمعاء الدقيقة وأحياناً قد تمتد إلى الأعورين والمجمع – بيضوية (15.6 –   13.4).</a:t>
            </a:r>
            <a:r>
              <a:rPr lang="en-US" sz="1800" b="1" dirty="0" smtClean="0"/>
              <a:t>M</a:t>
            </a:r>
            <a:endParaRPr lang="ar-SA" sz="1800" b="1" dirty="0" smtClean="0"/>
          </a:p>
          <a:p>
            <a:pPr algn="justLow"/>
            <a:r>
              <a:rPr lang="ar-SA" sz="1800" b="1" dirty="0" smtClean="0"/>
              <a:t>3- </a:t>
            </a:r>
            <a:r>
              <a:rPr lang="ar-SA" sz="2400" b="1" dirty="0" err="1" smtClean="0"/>
              <a:t>بريكوكس</a:t>
            </a:r>
            <a:r>
              <a:rPr lang="ar-SA" sz="1800" b="1" dirty="0" smtClean="0"/>
              <a:t>: على الثلث الأمامي من الأمعاء وقد تمتد للنصف </a:t>
            </a:r>
            <a:r>
              <a:rPr lang="ar-SA" sz="1800" b="1" dirty="0" err="1" smtClean="0"/>
              <a:t>بيضوية</a:t>
            </a:r>
            <a:r>
              <a:rPr lang="ar-SA" sz="1800" b="1" dirty="0" smtClean="0"/>
              <a:t> – 21.3 – 17.3) </a:t>
            </a:r>
            <a:r>
              <a:rPr lang="en-US" sz="1800" b="1" dirty="0" smtClean="0"/>
              <a:t>M</a:t>
            </a:r>
            <a:endParaRPr lang="ar-SA" sz="1800" b="1" dirty="0" smtClean="0"/>
          </a:p>
          <a:p>
            <a:pPr algn="justLow"/>
            <a:r>
              <a:rPr lang="ar-SA" sz="1800" b="1" dirty="0" smtClean="0"/>
              <a:t>4- </a:t>
            </a:r>
            <a:r>
              <a:rPr lang="ar-SA" sz="2400" b="1" dirty="0" err="1" smtClean="0"/>
              <a:t>هاجاني</a:t>
            </a:r>
            <a:r>
              <a:rPr lang="ar-SA" sz="1800" b="1" dirty="0" smtClean="0"/>
              <a:t>: على </a:t>
            </a:r>
            <a:r>
              <a:rPr lang="ar-SA" sz="1800" b="1" dirty="0" err="1" smtClean="0"/>
              <a:t>الاثني</a:t>
            </a:r>
            <a:r>
              <a:rPr lang="ar-SA" sz="1800" b="1" dirty="0" smtClean="0"/>
              <a:t> عشر شبه كروية- (19.1- 17.6) </a:t>
            </a:r>
            <a:r>
              <a:rPr lang="en-US" sz="1800" b="1" dirty="0" smtClean="0"/>
              <a:t>M</a:t>
            </a:r>
            <a:endParaRPr lang="ar-SA" sz="1800" b="1" dirty="0" smtClean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11388" b="73799"/>
          <a:stretch>
            <a:fillRect/>
          </a:stretch>
        </p:blipFill>
        <p:spPr bwMode="auto">
          <a:xfrm>
            <a:off x="428596" y="1500174"/>
            <a:ext cx="385765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b="1" dirty="0" smtClean="0"/>
              <a:t>قابلية الإصابة</a:t>
            </a:r>
            <a:r>
              <a:rPr lang="ar-SA" dirty="0" smtClean="0"/>
              <a:t>: دجاج – حبش- حمام- بط – وز- طاووس- وخاصة في الأعمار الصغيرة.</a:t>
            </a:r>
          </a:p>
          <a:p>
            <a:r>
              <a:rPr lang="ar-SA" b="1" dirty="0" smtClean="0"/>
              <a:t>الأعراض</a:t>
            </a:r>
            <a:r>
              <a:rPr lang="ar-SA" dirty="0" smtClean="0"/>
              <a:t>: أعراض عامة </a:t>
            </a:r>
            <a:r>
              <a:rPr lang="ar-SA" dirty="0" err="1" smtClean="0"/>
              <a:t>وإفرازات</a:t>
            </a:r>
            <a:r>
              <a:rPr lang="ar-SA" dirty="0" smtClean="0"/>
              <a:t> كريهة الرائحة من الفم.</a:t>
            </a:r>
          </a:p>
          <a:p>
            <a:r>
              <a:rPr lang="ar-SA" b="1" dirty="0" smtClean="0"/>
              <a:t>الآفات التشريحية: </a:t>
            </a:r>
          </a:p>
          <a:p>
            <a:r>
              <a:rPr lang="ar-SA" dirty="0" smtClean="0"/>
              <a:t>1- زيادة سماكة الغشاء المخاطي في الفم- البلعوم – المري والحوصلة مع تقرحات صغيرة مرتفعة تحد مع بعضها البعض لتشكل مساحات كبيرة على شكل غشاء أبيض يسمى الغشاء الكاذب.</a:t>
            </a:r>
          </a:p>
          <a:p>
            <a:r>
              <a:rPr lang="ar-SA" dirty="0" smtClean="0"/>
              <a:t>2- زيادة سماكة الغشاء المخاطي للحوصلة مع </a:t>
            </a:r>
            <a:r>
              <a:rPr lang="ar-SA" dirty="0" err="1" smtClean="0"/>
              <a:t>توضعات</a:t>
            </a:r>
            <a:r>
              <a:rPr lang="ar-SA" dirty="0" smtClean="0"/>
              <a:t> بيضاء خشنة عليه تشبه المنشفة.</a:t>
            </a:r>
          </a:p>
          <a:p>
            <a:r>
              <a:rPr lang="ar-SA" dirty="0" smtClean="0"/>
              <a:t>3-إزالة هذه الطبقات يكون اللحم / العضلات تحتها مسلوقة مع نزف وتنخر.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 descr="C:\Users\HP\Desktop\Screenshots\Screenshot_٢٠٢٣٠٦٠٣-١٩١٤٤٦_OneDrive.jpg"/>
          <p:cNvPicPr/>
          <p:nvPr/>
        </p:nvPicPr>
        <p:blipFill>
          <a:blip r:embed="rId2"/>
          <a:srcRect l="18815" t="69938" r="17255" b="12894"/>
          <a:stretch>
            <a:fillRect/>
          </a:stretch>
        </p:blipFill>
        <p:spPr bwMode="auto">
          <a:xfrm>
            <a:off x="571472" y="2571744"/>
            <a:ext cx="292895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1858" t="9191" r="12467" b="33824"/>
          <a:stretch>
            <a:fillRect/>
          </a:stretch>
        </p:blipFill>
        <p:spPr bwMode="auto">
          <a:xfrm>
            <a:off x="1214414" y="214290"/>
            <a:ext cx="135732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/>
            <a:r>
              <a:rPr lang="ar-SA" dirty="0" smtClean="0"/>
              <a:t>4- المعدة </a:t>
            </a:r>
            <a:r>
              <a:rPr lang="ar-SA" dirty="0" err="1" smtClean="0"/>
              <a:t>الحقيقية</a:t>
            </a:r>
            <a:r>
              <a:rPr lang="ar-SA" dirty="0" smtClean="0"/>
              <a:t>: يظهر عليها سطح لامع دهني من الطبقة المصلية وفي الغشاء المخاطي يوجد نزف وأغشية </a:t>
            </a:r>
            <a:r>
              <a:rPr lang="ar-SA" dirty="0" err="1" smtClean="0"/>
              <a:t>متنخرة</a:t>
            </a:r>
            <a:r>
              <a:rPr lang="ar-SA" dirty="0" smtClean="0"/>
              <a:t> / </a:t>
            </a:r>
            <a:r>
              <a:rPr lang="ar-SA" dirty="0" err="1" smtClean="0"/>
              <a:t>نضحات</a:t>
            </a:r>
            <a:r>
              <a:rPr lang="ar-SA" dirty="0" smtClean="0"/>
              <a:t> </a:t>
            </a:r>
            <a:r>
              <a:rPr lang="ar-SA" dirty="0" err="1" smtClean="0"/>
              <a:t>متنخرة</a:t>
            </a:r>
            <a:r>
              <a:rPr lang="ar-SA" dirty="0" smtClean="0"/>
              <a:t>/ مشكلة غشاء كاذب </a:t>
            </a:r>
            <a:r>
              <a:rPr lang="ar-SA" dirty="0" err="1" smtClean="0"/>
              <a:t>دفتيري</a:t>
            </a:r>
            <a:r>
              <a:rPr lang="ar-SA" dirty="0" smtClean="0"/>
              <a:t>.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013470"/>
          </a:xfrm>
        </p:spPr>
        <p:txBody>
          <a:bodyPr>
            <a:normAutofit fontScale="77500" lnSpcReduction="20000"/>
          </a:bodyPr>
          <a:lstStyle/>
          <a:p>
            <a:r>
              <a:rPr lang="ar-SA" sz="4300" b="1" dirty="0" smtClean="0"/>
              <a:t>الوقاية والعلاج: </a:t>
            </a:r>
          </a:p>
          <a:p>
            <a:pPr algn="justLow"/>
            <a:r>
              <a:rPr lang="ar-SA" dirty="0" smtClean="0"/>
              <a:t>يحدث هذا المرض بسبب العوامل المجهدة والمنهكة لكن لا بد من منع حدوث المرض من خلال: </a:t>
            </a:r>
          </a:p>
          <a:p>
            <a:pPr algn="justLow"/>
            <a:r>
              <a:rPr lang="ar-SA" dirty="0" smtClean="0"/>
              <a:t>1- تحسين ظروف التربية وشروط الإيواء.</a:t>
            </a:r>
          </a:p>
          <a:p>
            <a:pPr algn="justLow"/>
            <a:r>
              <a:rPr lang="ar-SA" dirty="0" smtClean="0"/>
              <a:t>2- تجنب الازدحام وسوء التهوية.</a:t>
            </a:r>
          </a:p>
          <a:p>
            <a:pPr algn="justLow"/>
            <a:r>
              <a:rPr lang="ar-SA" dirty="0" smtClean="0"/>
              <a:t>3-تقديم علائق سهلة الهضم غنية بالفيتامينات والمعادن.</a:t>
            </a:r>
          </a:p>
          <a:p>
            <a:pPr algn="justLow"/>
            <a:r>
              <a:rPr lang="ar-SA" dirty="0" smtClean="0"/>
              <a:t>4- تنظيف </a:t>
            </a:r>
            <a:r>
              <a:rPr lang="ar-SA" dirty="0" err="1" smtClean="0"/>
              <a:t>الافرازات</a:t>
            </a:r>
            <a:r>
              <a:rPr lang="ar-SA" dirty="0" smtClean="0"/>
              <a:t> من </a:t>
            </a:r>
            <a:r>
              <a:rPr lang="ar-SA" dirty="0" err="1" smtClean="0"/>
              <a:t>الصيصان</a:t>
            </a:r>
            <a:r>
              <a:rPr lang="ar-SA" dirty="0" smtClean="0"/>
              <a:t> في الأيام الأولى من </a:t>
            </a:r>
            <a:r>
              <a:rPr lang="ar-SA" dirty="0" err="1" smtClean="0"/>
              <a:t>التحضين</a:t>
            </a:r>
            <a:r>
              <a:rPr lang="ar-SA" dirty="0" smtClean="0"/>
              <a:t>.</a:t>
            </a:r>
          </a:p>
          <a:p>
            <a:pPr algn="justLow"/>
            <a:r>
              <a:rPr lang="ar-SA" dirty="0" smtClean="0"/>
              <a:t>تنظيف داخل وخارج الحظائر ب: </a:t>
            </a:r>
          </a:p>
          <a:p>
            <a:pPr algn="justLow"/>
            <a:r>
              <a:rPr lang="ar-SA" dirty="0" smtClean="0"/>
              <a:t>1- اليود   2- </a:t>
            </a:r>
            <a:r>
              <a:rPr lang="ar-SA" dirty="0" err="1" smtClean="0"/>
              <a:t>الفورمالين</a:t>
            </a:r>
            <a:r>
              <a:rPr lang="ar-SA" dirty="0" smtClean="0"/>
              <a:t> 2% لمدة 2 ساعة  3- </a:t>
            </a:r>
            <a:r>
              <a:rPr lang="ar-SA" dirty="0" err="1" smtClean="0"/>
              <a:t>ماءات</a:t>
            </a:r>
            <a:r>
              <a:rPr lang="ar-SA" dirty="0" smtClean="0"/>
              <a:t> الصوديوم 1% لمدة 1 ساعة   4- أحادي </a:t>
            </a:r>
            <a:r>
              <a:rPr lang="ar-SA" dirty="0" err="1" smtClean="0"/>
              <a:t>كلور</a:t>
            </a:r>
            <a:r>
              <a:rPr lang="ar-SA" dirty="0" smtClean="0"/>
              <a:t> اليود مع حمض </a:t>
            </a:r>
            <a:r>
              <a:rPr lang="ar-SA" dirty="0" err="1" smtClean="0"/>
              <a:t>كلور</a:t>
            </a:r>
            <a:r>
              <a:rPr lang="ar-SA" dirty="0" smtClean="0"/>
              <a:t> الماء 5% لمدة 3 ساعات.  5- تغطيس بيض </a:t>
            </a:r>
            <a:r>
              <a:rPr lang="ar-SA" dirty="0" err="1" smtClean="0"/>
              <a:t>التحضين</a:t>
            </a:r>
            <a:r>
              <a:rPr lang="ar-SA" dirty="0" smtClean="0"/>
              <a:t> باليود.</a:t>
            </a:r>
          </a:p>
          <a:p>
            <a:pPr algn="justLow"/>
            <a:endParaRPr lang="ar-SA" dirty="0" smtClean="0"/>
          </a:p>
          <a:p>
            <a:pPr>
              <a:buNone/>
            </a:pP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85926"/>
            <a:ext cx="250033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HP\Desktop\Screenshot_٢٠٢٦٠٥١٨-٢٢٤٤٣٣_Goog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2357454" cy="1452596"/>
          </a:xfrm>
          <a:prstGeom prst="rect">
            <a:avLst/>
          </a:prstGeom>
          <a:noFill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571876"/>
            <a:ext cx="2571768" cy="140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Users\HP\Desktop\Screenshot_٢٠٢٦٠٥١٨-٢٢٤٤٥٢_Goog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929198"/>
            <a:ext cx="1214446" cy="1643074"/>
          </a:xfrm>
          <a:prstGeom prst="rect">
            <a:avLst/>
          </a:prstGeom>
          <a:noFill/>
        </p:spPr>
      </p:pic>
      <p:pic>
        <p:nvPicPr>
          <p:cNvPr id="9" name="Picture 7" descr="C:\Users\HP\Desktop\Screenshot_٢٠٢٦٠٥١٨-٢٢٤٥١٤_Goog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5208659"/>
            <a:ext cx="857256" cy="1649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ar-SA" sz="4300" b="1" dirty="0" smtClean="0"/>
              <a:t>العلاج: 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دون عوامل مجهدة تشفى من تلقاء نفسها.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1- كبريتات لنحاس 5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غ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/ 10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ليتر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.ط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2-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كبيريتات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النحاس 1/2000 مع ماء الشرب حتى الشفاء.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3- عزل ودهن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بالغليسرين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واليود 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1 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/5</a:t>
            </a:r>
            <a:endParaRPr lang="ar-SA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Low"/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نستاتين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220 ملغ/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كغ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أو يود 0.1 – 0.2 غ / ليتر لمدة 5- 7 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أيام</a:t>
            </a:r>
            <a:endParaRPr lang="ar-SA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Low"/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نستاتين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150 ملغ/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كغ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لمدة 4 أسابيع.</a:t>
            </a:r>
          </a:p>
          <a:p>
            <a:pPr algn="justLow"/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نستاتين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100 -200 ملغ / ليتر + 8-25 ملغ / ليتر أيودنات بوريك </a:t>
            </a:r>
            <a:r>
              <a:rPr lang="ar-SA" dirty="0" smtClean="0"/>
              <a:t>الصوديوم.</a:t>
            </a:r>
          </a:p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8" name="Picture 4" descr="C:\Users\HP\Desktop\Screenshot_٢٠٢٦٠٥١٨-٢٢٤٥٤٣_Goog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72074"/>
            <a:ext cx="2500330" cy="1500198"/>
          </a:xfrm>
          <a:prstGeom prst="rect">
            <a:avLst/>
          </a:prstGeom>
          <a:noFill/>
        </p:spPr>
      </p:pic>
      <p:pic>
        <p:nvPicPr>
          <p:cNvPr id="1029" name="Picture 5" descr="C:\Users\HP\Desktop\Screenshot_٢٠٢٦٠٥١٨-٢٢٤٦٠٥_Goog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500438"/>
            <a:ext cx="1500198" cy="1351253"/>
          </a:xfrm>
          <a:prstGeom prst="rect">
            <a:avLst/>
          </a:prstGeom>
          <a:noFill/>
        </p:spPr>
      </p:pic>
      <p:pic>
        <p:nvPicPr>
          <p:cNvPr id="1030" name="Picture 6" descr="C:\Users\HP\Desktop\Screenshot_٢٠٢٦٠٥١٨-٢٢٤٦٣٩_Goog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5143512"/>
            <a:ext cx="2357454" cy="1500198"/>
          </a:xfrm>
          <a:prstGeom prst="rect">
            <a:avLst/>
          </a:prstGeom>
          <a:noFill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/>
          <a:srcRect t="7769" b="35590"/>
          <a:stretch>
            <a:fillRect/>
          </a:stretch>
        </p:blipFill>
        <p:spPr bwMode="auto">
          <a:xfrm>
            <a:off x="571472" y="1142984"/>
            <a:ext cx="221457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429000"/>
            <a:ext cx="1357322" cy="142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/>
              <a:t>الأمراض الفطرية </a:t>
            </a:r>
            <a:endParaRPr lang="ar-SA" b="1" u="sng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justLow"/>
            <a:r>
              <a:rPr lang="ar-SA" dirty="0" smtClean="0"/>
              <a:t>2- </a:t>
            </a:r>
            <a:r>
              <a:rPr lang="ar-SA" sz="3200" b="1" dirty="0" err="1" smtClean="0">
                <a:latin typeface="Simplified Arabic" pitchFamily="18" charset="-78"/>
                <a:cs typeface="Simplified Arabic" pitchFamily="18" charset="-78"/>
              </a:rPr>
              <a:t>داءالرشاشيات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SA" sz="3200" b="1" dirty="0" err="1" smtClean="0">
                <a:latin typeface="Simplified Arabic" pitchFamily="18" charset="-78"/>
                <a:cs typeface="Simplified Arabic" pitchFamily="18" charset="-78"/>
              </a:rPr>
              <a:t>الاسبيرجيلوزيس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3200" b="1" dirty="0" smtClean="0">
                <a:latin typeface="Simplified Arabic" pitchFamily="18" charset="-78"/>
                <a:cs typeface="Simplified Arabic" pitchFamily="18" charset="-78"/>
              </a:rPr>
              <a:t>/ التهاب الرئة الفطري/  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هو مرض فطري يصيب الدجاج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والحبش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- والبط والإوز. بشكل حاد أو مزمن. وخاصة في المجاري التنفسية العليا والرئتين والأكياس الهوائية وملتحمة العين مع أعراض عصبية. </a:t>
            </a:r>
          </a:p>
          <a:p>
            <a:pPr algn="justLow"/>
            <a:r>
              <a:rPr lang="ar-SA" sz="3600" b="1" dirty="0" smtClean="0">
                <a:latin typeface="Simplified Arabic" pitchFamily="18" charset="-78"/>
                <a:cs typeface="Simplified Arabic" pitchFamily="18" charset="-78"/>
              </a:rPr>
              <a:t>المسبب: 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فطور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الرشاشيات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( الصفراء- الزرقاء-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الدخناء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- السوداء) باستنشاق الهواء الملوث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بالأبواغ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– تناول الماء والعلف الملوث- وبيض التفريخ/ المفرخات/  </a:t>
            </a:r>
            <a:endParaRPr lang="ar-SA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5" name="عنصر نائب للمحتوى 4" descr="C:\Users\HP\Desktop\Screenshots\Screenshot_٢٠٢٣٠٦٠٣-١٩٠٨٢١_OneDrive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403860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357298"/>
            <a:ext cx="8686800" cy="4768865"/>
          </a:xfrm>
        </p:spPr>
        <p:txBody>
          <a:bodyPr/>
          <a:lstStyle/>
          <a:p>
            <a:pPr algn="justLow"/>
            <a:r>
              <a:rPr lang="ar-SA" dirty="0" smtClean="0"/>
              <a:t>ويساعد على حدوث المرض الحرارة والرطوبة وسوء التهوية. </a:t>
            </a:r>
          </a:p>
          <a:p>
            <a:pPr algn="justLow"/>
            <a:r>
              <a:rPr lang="ar-SA" b="1" dirty="0" smtClean="0"/>
              <a:t>طرق الانتقال</a:t>
            </a:r>
            <a:r>
              <a:rPr lang="ar-SA" dirty="0" smtClean="0"/>
              <a:t>: بتناول الماء والعلف الملوث </a:t>
            </a:r>
            <a:r>
              <a:rPr lang="ar-SA" dirty="0" err="1" smtClean="0"/>
              <a:t>بالأبواغ</a:t>
            </a:r>
            <a:r>
              <a:rPr lang="ar-SA" dirty="0" smtClean="0"/>
              <a:t>- استنشاق الهواء الملوث- المفرخات- عن طريق صناديق نقل البيض.</a:t>
            </a:r>
          </a:p>
          <a:p>
            <a:pPr algn="justLow"/>
            <a:r>
              <a:rPr lang="ar-SA" b="1" dirty="0" smtClean="0"/>
              <a:t>قابلية الإصابة</a:t>
            </a:r>
            <a:r>
              <a:rPr lang="ar-SA" dirty="0" smtClean="0"/>
              <a:t>: الدجاج- </a:t>
            </a:r>
            <a:r>
              <a:rPr lang="ar-SA" dirty="0" err="1" smtClean="0"/>
              <a:t>الحبش</a:t>
            </a:r>
            <a:r>
              <a:rPr lang="ar-SA" dirty="0" smtClean="0"/>
              <a:t> تحت عمر 6 أسابيع - البط الإوز والطيور الكبيرة إصابات فردية وعندما تكون كمية الأبواغ كبيرة.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5286388"/>
            <a:ext cx="3008313" cy="839775"/>
          </a:xfrm>
        </p:spPr>
        <p:txBody>
          <a:bodyPr/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85786" y="273051"/>
            <a:ext cx="7901014" cy="3941768"/>
          </a:xfrm>
        </p:spPr>
        <p:txBody>
          <a:bodyPr>
            <a:normAutofit fontScale="85000" lnSpcReduction="20000"/>
          </a:bodyPr>
          <a:lstStyle/>
          <a:p>
            <a:r>
              <a:rPr lang="ar-SA" b="1" u="sng" dirty="0" smtClean="0"/>
              <a:t>الأعراض</a:t>
            </a:r>
            <a:r>
              <a:rPr lang="ar-SA" dirty="0" smtClean="0"/>
              <a:t>: 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حادة بعد فترة 3-5 أيام ومزمنة بعد 1-2 أسبوع.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فترة الحضانة 3-5 أيام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وتبأ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بأعراض عامة ثم أعراض تنفسية على شكل (صفير وشخير )بعد 1- 3أيام من الأعراض العامة إذا كانت العدوى في الحاضنات مع عطش والتهاب ملتحمة العين وتقرح القرنية ومفرزات متجبنة من الملتحمة مع عدوى ثانوية وإسهال بسيط في الحالات الشديدة.</a:t>
            </a:r>
            <a:r>
              <a:rPr lang="ar-SA" dirty="0" smtClean="0"/>
              <a:t> 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في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الصيصان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إذا كانت العدوى بعد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التفقيس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في فترة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التحضين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:يلاحظ ظهور المرض بعد 4- 6 أيام على شكل أعراض تنفسية بصورة صفير وقد تنفق الطيور بعد عدة أيام، وتظهر أعراض عصبية نتيجة تأثير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الأبواغ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على الدماغ من شقلبة وشلل وسقوط على الأرض ونسبة نفوق 2-20%.</a:t>
            </a:r>
            <a:endParaRPr lang="ar-SA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 descr="C:\Users\HP\Desktop\Screenshots\Screenshot_٢٠٢٣٠٦٠٣-١٩٠٨٠٩_OneDriv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071942"/>
            <a:ext cx="757242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b="1" dirty="0" smtClean="0"/>
              <a:t>الأعمار الكبيرة</a:t>
            </a:r>
            <a:r>
              <a:rPr lang="ar-SA" dirty="0" smtClean="0"/>
              <a:t>: صعوبة تنفس – إسهال – هزال- تأخر نمو وتستمر عدة أسابيع وهي حالات فردية.</a:t>
            </a:r>
          </a:p>
          <a:p>
            <a:r>
              <a:rPr lang="ar-SA" sz="3300" b="1" u="sng" dirty="0" smtClean="0"/>
              <a:t>الصفة التشريحية:</a:t>
            </a:r>
          </a:p>
          <a:p>
            <a:pPr algn="justLow"/>
            <a:r>
              <a:rPr lang="ar-SA" b="1" dirty="0" smtClean="0"/>
              <a:t>1-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عقيدات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درنات أو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لويحات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/ صفراء أو رمادية / في الرئتين والأكياس الهوائية والرغامى والأحشاء مع خيوط الفطر على الأكياس الهوائية وقطر العقيدات1-5 ملم ومركزها أخضر.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2- بؤر رمادية على الدماغ وتجويف البطن وحجرة العين مع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إفرازات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متجبنة أو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قيحية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من الملتحمة.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3- إصابات بؤر متعممة على الأحشاء.</a:t>
            </a:r>
          </a:p>
          <a:p>
            <a:pPr algn="justLow"/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4- في الطيور الكبيرة: درنات صفراء صلبة في الرئتين ورمادية في الأحشاء وخيوط </a:t>
            </a:r>
            <a:r>
              <a:rPr lang="ar-SA" dirty="0" err="1" smtClean="0">
                <a:latin typeface="Simplified Arabic" pitchFamily="18" charset="-78"/>
                <a:cs typeface="Simplified Arabic" pitchFamily="18" charset="-78"/>
              </a:rPr>
              <a:t>الأبواغ</a:t>
            </a:r>
            <a:r>
              <a:rPr lang="ar-SA" dirty="0" smtClean="0">
                <a:latin typeface="Simplified Arabic" pitchFamily="18" charset="-78"/>
                <a:cs typeface="Simplified Arabic" pitchFamily="18" charset="-78"/>
              </a:rPr>
              <a:t> على الأكياس الهوائية.</a:t>
            </a:r>
            <a:endParaRPr lang="ar-SA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 descr="C:\Users\HP\Desktop\Screenshots\Screenshot_٢٠٢٣٠٦٠٣-٢٢١٦٣٦_Gallery.jpg"/>
          <p:cNvPicPr/>
          <p:nvPr/>
        </p:nvPicPr>
        <p:blipFill>
          <a:blip r:embed="rId2"/>
          <a:srcRect t="13333" r="70113" b="57488"/>
          <a:stretch>
            <a:fillRect/>
          </a:stretch>
        </p:blipFill>
        <p:spPr bwMode="auto">
          <a:xfrm>
            <a:off x="500034" y="357166"/>
            <a:ext cx="307183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 descr="C:\Users\HP\Desktop\Screenshots\Screenshot_٢٠٢٣٠٦٠٣-٢٢١٨٥٣_Gallery.jpg"/>
          <p:cNvPicPr>
            <a:picLocks noGrp="1"/>
          </p:cNvPicPr>
          <p:nvPr>
            <p:ph idx="1"/>
          </p:nvPr>
        </p:nvPicPr>
        <p:blipFill>
          <a:blip r:embed="rId2"/>
          <a:srcRect t="56379"/>
          <a:stretch>
            <a:fillRect/>
          </a:stretch>
        </p:blipFill>
        <p:spPr bwMode="auto">
          <a:xfrm>
            <a:off x="1142976" y="428604"/>
            <a:ext cx="761526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 descr="C:\Users\HP\Desktop\Screenshots\Screenshot_٢٠٢٣٠٦٠٣-١٩٠٨٣٦_OneDriv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7929617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dirty="0" smtClean="0"/>
              <a:t>5- </a:t>
            </a:r>
            <a:r>
              <a:rPr lang="ar-SA" b="1" dirty="0" err="1" smtClean="0"/>
              <a:t>نيكاتريكس</a:t>
            </a:r>
            <a:r>
              <a:rPr lang="ar-SA" dirty="0" smtClean="0"/>
              <a:t>: تتطفل على الجزء الأوسط من الأمعاء والأعورين- </a:t>
            </a:r>
            <a:r>
              <a:rPr lang="ar-SA" dirty="0" err="1" smtClean="0"/>
              <a:t>بيضوية</a:t>
            </a:r>
            <a:r>
              <a:rPr lang="ar-SA" dirty="0" smtClean="0"/>
              <a:t> – 20.4 – 17.2 </a:t>
            </a:r>
            <a:r>
              <a:rPr lang="en-US" dirty="0" smtClean="0"/>
              <a:t>M</a:t>
            </a:r>
            <a:endParaRPr lang="ar-SA" dirty="0" smtClean="0"/>
          </a:p>
          <a:p>
            <a:r>
              <a:rPr lang="ar-SA" dirty="0" smtClean="0"/>
              <a:t>6- </a:t>
            </a:r>
            <a:r>
              <a:rPr lang="ar-SA" b="1" dirty="0" err="1" smtClean="0"/>
              <a:t>ماكسيميا</a:t>
            </a:r>
            <a:r>
              <a:rPr lang="ar-SA" b="1" dirty="0" smtClean="0"/>
              <a:t>:</a:t>
            </a:r>
            <a:r>
              <a:rPr lang="ar-SA" dirty="0" smtClean="0"/>
              <a:t> تتطفل على الجزء الأوسط من الأمعاء الدقيقة لكن قد تمتد للأمان والخلف – بيضوية كبيرة 30.5- 20.7 </a:t>
            </a:r>
            <a:r>
              <a:rPr lang="en-US" dirty="0" smtClean="0"/>
              <a:t>M</a:t>
            </a:r>
            <a:endParaRPr lang="ar-SA" dirty="0" smtClean="0"/>
          </a:p>
          <a:p>
            <a:pPr algn="justLow"/>
            <a:r>
              <a:rPr lang="ar-SA" dirty="0" smtClean="0"/>
              <a:t>7- </a:t>
            </a:r>
            <a:r>
              <a:rPr lang="ar-SA" b="1" dirty="0" err="1" smtClean="0"/>
              <a:t>ميتس</a:t>
            </a:r>
            <a:r>
              <a:rPr lang="ar-SA" dirty="0" smtClean="0"/>
              <a:t>: على نهاية الأمعاء من </a:t>
            </a:r>
            <a:r>
              <a:rPr lang="ar-SA" dirty="0" err="1" smtClean="0"/>
              <a:t>الردب</a:t>
            </a:r>
            <a:r>
              <a:rPr lang="ar-SA" dirty="0" smtClean="0"/>
              <a:t> المحي حتى اتصال الأعورين </a:t>
            </a:r>
            <a:r>
              <a:rPr lang="ar-SA" b="1" dirty="0" smtClean="0"/>
              <a:t>كروية</a:t>
            </a:r>
            <a:r>
              <a:rPr lang="ar-SA" dirty="0" smtClean="0"/>
              <a:t> – 15.6- 14.2 </a:t>
            </a:r>
          </a:p>
          <a:p>
            <a:r>
              <a:rPr lang="ar-SA" b="1" dirty="0" smtClean="0"/>
              <a:t>8-</a:t>
            </a:r>
            <a:r>
              <a:rPr lang="ar-SA" b="1" dirty="0" err="1" smtClean="0"/>
              <a:t>برونيتي</a:t>
            </a:r>
            <a:r>
              <a:rPr lang="ar-SA" dirty="0" smtClean="0"/>
              <a:t>: على نهاية الأمعاء الدقيقة من </a:t>
            </a:r>
            <a:r>
              <a:rPr lang="ar-SA" dirty="0" err="1" smtClean="0"/>
              <a:t>الردب</a:t>
            </a:r>
            <a:r>
              <a:rPr lang="ar-SA" dirty="0" smtClean="0"/>
              <a:t> المحي حتى اتصال الأعورين.</a:t>
            </a:r>
          </a:p>
          <a:p>
            <a:pPr>
              <a:buNone/>
            </a:pPr>
            <a:endParaRPr lang="ar-SA" dirty="0" smtClean="0"/>
          </a:p>
          <a:p>
            <a:r>
              <a:rPr lang="ar-SA" dirty="0" smtClean="0"/>
              <a:t>9 -</a:t>
            </a:r>
            <a:r>
              <a:rPr lang="ar-SA" b="1" dirty="0" smtClean="0"/>
              <a:t>تنيلا</a:t>
            </a:r>
            <a:r>
              <a:rPr lang="ar-SA" dirty="0" smtClean="0"/>
              <a:t>: على الأعورين – بيضوية( 22- 19) </a:t>
            </a:r>
            <a:r>
              <a:rPr lang="en-US" smtClean="0"/>
              <a:t>M</a:t>
            </a:r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 descr="C:\Users\HP\Desktop\Screenshots\Screenshot_٢٠٢٣٠٥١٣-١٥٢٠٠٥_Google.jpg"/>
          <p:cNvPicPr>
            <a:picLocks noGrp="1"/>
          </p:cNvPicPr>
          <p:nvPr>
            <p:ph idx="1"/>
          </p:nvPr>
        </p:nvPicPr>
        <p:blipFill>
          <a:blip r:embed="rId2"/>
          <a:srcRect l="24646" t="45159" r="49681" b="23108"/>
          <a:stretch>
            <a:fillRect/>
          </a:stretch>
        </p:blipFill>
        <p:spPr bwMode="auto">
          <a:xfrm>
            <a:off x="500034" y="0"/>
            <a:ext cx="235745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41786" b="47205"/>
          <a:stretch>
            <a:fillRect/>
          </a:stretch>
        </p:blipFill>
        <p:spPr bwMode="auto">
          <a:xfrm>
            <a:off x="500034" y="4929198"/>
            <a:ext cx="285752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 descr="C:\Users\HP\Desktop\Screenshots\Screenshot_٢٠٢٣٠٦٠٣-١٩٠٨٣١_OneDriv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b="1" u="sng" dirty="0" smtClean="0"/>
              <a:t>الوقاية والتحكم: </a:t>
            </a:r>
          </a:p>
          <a:p>
            <a:r>
              <a:rPr lang="ar-SA" sz="2800" dirty="0" smtClean="0"/>
              <a:t>منع نمو الفطور ووصولها لأماكن التربية والحظائر. </a:t>
            </a:r>
          </a:p>
          <a:p>
            <a:pPr algn="justLow"/>
            <a:r>
              <a:rPr lang="ar-SA" sz="2800" dirty="0" smtClean="0"/>
              <a:t>منع الوصول عبر تطبيق جرع وقائية من مانعات الفطور مثل </a:t>
            </a:r>
            <a:r>
              <a:rPr lang="ar-SA" sz="2800" dirty="0" err="1" smtClean="0"/>
              <a:t>الثيابندازول</a:t>
            </a:r>
            <a:r>
              <a:rPr lang="ar-SA" sz="2800" dirty="0" smtClean="0"/>
              <a:t>- </a:t>
            </a:r>
            <a:r>
              <a:rPr lang="ar-SA" sz="2800" dirty="0" err="1" smtClean="0"/>
              <a:t>النستاتين</a:t>
            </a:r>
            <a:r>
              <a:rPr lang="ar-SA" sz="2800" dirty="0" smtClean="0"/>
              <a:t>- </a:t>
            </a:r>
            <a:r>
              <a:rPr lang="ar-SA" sz="2800" dirty="0" err="1" smtClean="0"/>
              <a:t>بروبيونات</a:t>
            </a:r>
            <a:r>
              <a:rPr lang="ar-SA" sz="2800" dirty="0" smtClean="0"/>
              <a:t> الصوديوم.</a:t>
            </a:r>
          </a:p>
          <a:p>
            <a:pPr algn="justLow"/>
            <a:r>
              <a:rPr lang="ar-SA" sz="2800" dirty="0" smtClean="0"/>
              <a:t>التخلص الصحي من الفرشة.</a:t>
            </a:r>
          </a:p>
          <a:p>
            <a:pPr algn="justLow"/>
            <a:r>
              <a:rPr lang="ar-SA" sz="2800" dirty="0" smtClean="0"/>
              <a:t>الخزن الجيد للعلف عبر تحسين التهوية والتخلص الصحي من العلف والطيور المصابة.</a:t>
            </a:r>
          </a:p>
          <a:p>
            <a:pPr algn="justLow"/>
            <a:r>
              <a:rPr lang="ar-SA" sz="2800" dirty="0" smtClean="0"/>
              <a:t>وضع مطهرات ومضادات الفطور  قبل وضع الفرشة مثل كبريتات النحاس 1/2000</a:t>
            </a:r>
          </a:p>
          <a:p>
            <a:pPr algn="justLow"/>
            <a:r>
              <a:rPr lang="ar-SA" sz="2800" dirty="0" smtClean="0"/>
              <a:t>تطهير مياه الشرب باستخدام مضادات الفطور كبريتات النحاس 1/2000 لمدة 3 أيام وتعاد بعد 2- 3 أسابيع .</a:t>
            </a:r>
          </a:p>
          <a:p>
            <a:pPr algn="justLow"/>
            <a:r>
              <a:rPr lang="ar-SA" sz="2800" dirty="0" smtClean="0"/>
              <a:t>تطهير بيض </a:t>
            </a:r>
            <a:r>
              <a:rPr lang="ar-SA" sz="2800" dirty="0" err="1" smtClean="0"/>
              <a:t>التحضين</a:t>
            </a:r>
            <a:r>
              <a:rPr lang="ar-SA" sz="2800" dirty="0" smtClean="0"/>
              <a:t> والمفرخات بمركبات اليود</a:t>
            </a:r>
          </a:p>
          <a:p>
            <a:endParaRPr lang="ar-SA" b="1" u="sng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5507" t="24038" r="16784" b="32693"/>
          <a:stretch>
            <a:fillRect/>
          </a:stretch>
        </p:blipFill>
        <p:spPr bwMode="auto">
          <a:xfrm>
            <a:off x="0" y="3214686"/>
            <a:ext cx="178595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8895" b="52414"/>
          <a:stretch>
            <a:fillRect/>
          </a:stretch>
        </p:blipFill>
        <p:spPr bwMode="auto">
          <a:xfrm>
            <a:off x="857224" y="500042"/>
            <a:ext cx="221566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t="7769" b="35590"/>
          <a:stretch>
            <a:fillRect/>
          </a:stretch>
        </p:blipFill>
        <p:spPr bwMode="auto">
          <a:xfrm>
            <a:off x="1785918" y="4357694"/>
            <a:ext cx="168812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t="29729" b="36045"/>
          <a:stretch>
            <a:fillRect/>
          </a:stretch>
        </p:blipFill>
        <p:spPr bwMode="auto">
          <a:xfrm>
            <a:off x="1357290" y="2214554"/>
            <a:ext cx="221566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العلاج: </a:t>
            </a:r>
          </a:p>
          <a:p>
            <a:pPr algn="justLow"/>
            <a:r>
              <a:rPr lang="ar-SA" sz="2800" dirty="0" smtClean="0"/>
              <a:t>غير مجدي </a:t>
            </a:r>
          </a:p>
          <a:p>
            <a:pPr algn="justLow"/>
            <a:r>
              <a:rPr lang="ar-SA" sz="2800" dirty="0" smtClean="0"/>
              <a:t>تحسين ظروف التربية  والتغذية </a:t>
            </a:r>
          </a:p>
          <a:p>
            <a:pPr algn="justLow"/>
            <a:r>
              <a:rPr lang="ar-SA" sz="2800" dirty="0" smtClean="0"/>
              <a:t>يمكن في الحالات الفردية تطبيق </a:t>
            </a:r>
            <a:r>
              <a:rPr lang="ar-SA" sz="2800" dirty="0" err="1" smtClean="0"/>
              <a:t>النستاتين</a:t>
            </a:r>
            <a:r>
              <a:rPr lang="ar-SA" sz="2800" dirty="0" smtClean="0"/>
              <a:t> أو </a:t>
            </a:r>
            <a:r>
              <a:rPr lang="ar-SA" sz="2800" dirty="0" err="1" smtClean="0"/>
              <a:t>أمفوتريسين</a:t>
            </a:r>
            <a:r>
              <a:rPr lang="ar-SA" sz="2800" dirty="0" smtClean="0"/>
              <a:t> </a:t>
            </a:r>
            <a:r>
              <a:rPr lang="en-US" sz="2800" smtClean="0"/>
              <a:t>B</a:t>
            </a:r>
            <a:r>
              <a:rPr lang="ar-SA" sz="2800" smtClean="0"/>
              <a:t> </a:t>
            </a:r>
            <a:r>
              <a:rPr lang="ar-SA" sz="2800" dirty="0" smtClean="0"/>
              <a:t>200 ملغ/ </a:t>
            </a:r>
            <a:r>
              <a:rPr lang="ar-SA" sz="2800" dirty="0" err="1" smtClean="0"/>
              <a:t>ل</a:t>
            </a:r>
            <a:endParaRPr lang="ar-SA" sz="2800" dirty="0" smtClean="0"/>
          </a:p>
          <a:p>
            <a:pPr algn="justLow"/>
            <a:r>
              <a:rPr lang="ar-SA" sz="2800" dirty="0" err="1" smtClean="0"/>
              <a:t>التريكومايسين</a:t>
            </a:r>
            <a:r>
              <a:rPr lang="ar-SA" sz="2800" dirty="0" smtClean="0"/>
              <a:t> 40 وحدة دولية / مل لمدة 4- 6 أيام.</a:t>
            </a:r>
            <a:endParaRPr lang="ar-SA" sz="280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5931" t="11029" r="16450" b="39338"/>
          <a:stretch>
            <a:fillRect/>
          </a:stretch>
        </p:blipFill>
        <p:spPr bwMode="auto">
          <a:xfrm>
            <a:off x="1285852" y="1571612"/>
            <a:ext cx="1212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34193" b="36045"/>
          <a:stretch>
            <a:fillRect/>
          </a:stretch>
        </p:blipFill>
        <p:spPr bwMode="auto">
          <a:xfrm>
            <a:off x="928662" y="3786190"/>
            <a:ext cx="221566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شكرا للإصغاء </a:t>
            </a:r>
            <a:endParaRPr lang="ar-SA" sz="8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 descr="C:\Users\HP\Desktop\Screenshots\Screenshot_٢٠٢٣٠٥١٣-١٥٢٠٠٥_Googl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7166"/>
            <a:ext cx="6956499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42" name="Picture 2" descr="C:\Users\HP\Desktop\New folder (6)\Screenshot_٢٠٢٦٠٥١٧-٠٠١٧١٥_Googl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7715304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8760" b="35096"/>
          <a:stretch>
            <a:fillRect/>
          </a:stretch>
        </p:blipFill>
        <p:spPr bwMode="auto">
          <a:xfrm>
            <a:off x="642910" y="285728"/>
            <a:ext cx="7715304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عنصر نائب للمحتوى 6" descr="C:\Users\HP\Desktop\Screenshots\Screenshot_٢٠٢٣٠٥١٣-١٥١٦٥٣_Google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404018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عنصر نائب للمحتوى 7" descr="C:\Users\HP\Desktop\Screenshots\Screenshot_٢٠٢٣٠٥١٣-١٥١٧٥٥_Google.jpg"/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14422"/>
            <a:ext cx="389889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4786322"/>
            <a:ext cx="557213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تتطفل على القسم الأوسط من الأمعاء الدقيقة وعلى الأعورين مع نقط نزفي يظهر على الطبقة المصلية  والتهاب معوي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عنصر نائب للمحتوى 6" descr="C:\Users\HP\Desktop\Screenshots\Screenshot_٢٠٢٣٠٥١٣-١٥١٨٥٠_Google.jpg"/>
          <p:cNvPicPr>
            <a:picLocks noGrp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14380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218" name="Picture 2" descr="C:\Users\HP\Desktop\New folder (6)\Screenshot_٢٠٢٦٠٥١٧-٠٠٢٢١٨_Goog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2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1735</Words>
  <PresentationFormat>عرض على الشاشة (3:4)‏</PresentationFormat>
  <Paragraphs>143</Paragraphs>
  <Slides>33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3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الأمراض الفطرية:</vt:lpstr>
      <vt:lpstr>الشريحة 20</vt:lpstr>
      <vt:lpstr>الشريحة 21</vt:lpstr>
      <vt:lpstr>الشريحة 22</vt:lpstr>
      <vt:lpstr>الشريحة 23</vt:lpstr>
      <vt:lpstr>الأمراض الفطرية 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شكرا للإصغاء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الأمراض الفطرية </dc:title>
  <dc:creator>HP</dc:creator>
  <cp:lastModifiedBy>ALI SAHIUNY</cp:lastModifiedBy>
  <cp:revision>153</cp:revision>
  <dcterms:created xsi:type="dcterms:W3CDTF">2026-08-27T03:07:49Z</dcterms:created>
  <dcterms:modified xsi:type="dcterms:W3CDTF">2026-08-30T22:40:51Z</dcterms:modified>
</cp:coreProperties>
</file>