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300" r:id="rId14"/>
    <p:sldId id="299" r:id="rId15"/>
    <p:sldId id="269" r:id="rId16"/>
    <p:sldId id="270" r:id="rId17"/>
    <p:sldId id="271" r:id="rId18"/>
    <p:sldId id="303" r:id="rId19"/>
    <p:sldId id="307" r:id="rId20"/>
    <p:sldId id="305" r:id="rId21"/>
    <p:sldId id="306" r:id="rId22"/>
    <p:sldId id="304" r:id="rId23"/>
    <p:sldId id="308" r:id="rId24"/>
    <p:sldId id="272" r:id="rId25"/>
    <p:sldId id="273" r:id="rId26"/>
    <p:sldId id="274" r:id="rId27"/>
    <p:sldId id="275" r:id="rId28"/>
    <p:sldId id="277" r:id="rId29"/>
    <p:sldId id="278" r:id="rId30"/>
    <p:sldId id="279" r:id="rId31"/>
    <p:sldId id="280" r:id="rId32"/>
    <p:sldId id="281" r:id="rId33"/>
    <p:sldId id="282" r:id="rId34"/>
    <p:sldId id="283" r:id="rId35"/>
    <p:sldId id="284" r:id="rId36"/>
    <p:sldId id="285" r:id="rId37"/>
    <p:sldId id="286" r:id="rId38"/>
    <p:sldId id="301" r:id="rId39"/>
    <p:sldId id="302" r:id="rId40"/>
    <p:sldId id="288" r:id="rId41"/>
    <p:sldId id="289" r:id="rId42"/>
    <p:sldId id="290" r:id="rId43"/>
    <p:sldId id="291" r:id="rId44"/>
    <p:sldId id="292" r:id="rId45"/>
    <p:sldId id="293" r:id="rId46"/>
    <p:sldId id="294" r:id="rId47"/>
    <p:sldId id="295" r:id="rId48"/>
    <p:sldId id="296" r:id="rId49"/>
    <p:sldId id="297" r:id="rId50"/>
    <p:sldId id="309" r:id="rId51"/>
    <p:sldId id="310" r:id="rId52"/>
    <p:sldId id="298"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87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82F686F2-DF57-4CF1-9206-C785C8B485A1}"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5727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D4B0-2816-47CD-904C-B38EF9711001}" type="datetimeFigureOut">
              <a:rPr lang="en-GB" smtClean="0"/>
              <a:t>08/04/2026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686F2-DF57-4CF1-9206-C785C8B485A1}" type="slidenum">
              <a:rPr lang="en-GB" smtClean="0"/>
              <a:t>‹#›</a:t>
            </a:fld>
            <a:endParaRPr lang="en-GB"/>
          </a:p>
        </p:txBody>
      </p:sp>
    </p:spTree>
    <p:extLst>
      <p:ext uri="{BB962C8B-B14F-4D97-AF65-F5344CB8AC3E}">
        <p14:creationId xmlns:p14="http://schemas.microsoft.com/office/powerpoint/2010/main" val="71590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8687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4541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spTree>
    <p:extLst>
      <p:ext uri="{BB962C8B-B14F-4D97-AF65-F5344CB8AC3E}">
        <p14:creationId xmlns:p14="http://schemas.microsoft.com/office/powerpoint/2010/main" val="116856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70485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7682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587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916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spTree>
    <p:extLst>
      <p:ext uri="{BB962C8B-B14F-4D97-AF65-F5344CB8AC3E}">
        <p14:creationId xmlns:p14="http://schemas.microsoft.com/office/powerpoint/2010/main" val="2732293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00D4B0-2816-47CD-904C-B38EF9711001}" type="datetimeFigureOut">
              <a:rPr lang="en-GB" smtClean="0"/>
              <a:t>08/04/2026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F686F2-DF57-4CF1-9206-C785C8B485A1}"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689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00D4B0-2816-47CD-904C-B38EF9711001}" type="datetimeFigureOut">
              <a:rPr lang="en-GB" smtClean="0"/>
              <a:t>08/04/2026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686F2-DF57-4CF1-9206-C785C8B485A1}" type="slidenum">
              <a:rPr lang="en-GB" smtClean="0"/>
              <a:t>‹#›</a:t>
            </a:fld>
            <a:endParaRPr lang="en-GB"/>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3490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00D4B0-2816-47CD-904C-B38EF9711001}" type="datetimeFigureOut">
              <a:rPr lang="en-GB" smtClean="0"/>
              <a:t>08/04/2026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F686F2-DF57-4CF1-9206-C785C8B485A1}"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8362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00D4B0-2816-47CD-904C-B38EF9711001}" type="datetimeFigureOut">
              <a:rPr lang="en-GB" smtClean="0"/>
              <a:t>08/04/2026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F686F2-DF57-4CF1-9206-C785C8B485A1}"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909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0D4B0-2816-47CD-904C-B38EF9711001}" type="datetimeFigureOut">
              <a:rPr lang="en-GB" smtClean="0"/>
              <a:t>08/04/2026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F686F2-DF57-4CF1-9206-C785C8B485A1}" type="slidenum">
              <a:rPr lang="en-GB" smtClean="0"/>
              <a:t>‹#›</a:t>
            </a:fld>
            <a:endParaRPr lang="en-GB"/>
          </a:p>
        </p:txBody>
      </p:sp>
    </p:spTree>
    <p:extLst>
      <p:ext uri="{BB962C8B-B14F-4D97-AF65-F5344CB8AC3E}">
        <p14:creationId xmlns:p14="http://schemas.microsoft.com/office/powerpoint/2010/main" val="19369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D4B0-2816-47CD-904C-B38EF9711001}" type="datetimeFigureOut">
              <a:rPr lang="en-GB" smtClean="0"/>
              <a:t>08/04/2026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686F2-DF57-4CF1-9206-C785C8B485A1}"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1488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00D4B0-2816-47CD-904C-B38EF9711001}" type="datetimeFigureOut">
              <a:rPr lang="en-GB" smtClean="0"/>
              <a:t>08/04/2026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F686F2-DF57-4CF1-9206-C785C8B485A1}" type="slidenum">
              <a:rPr lang="en-GB" smtClean="0"/>
              <a:t>‹#›</a:t>
            </a:fld>
            <a:endParaRPr lang="en-GB"/>
          </a:p>
        </p:txBody>
      </p:sp>
    </p:spTree>
    <p:extLst>
      <p:ext uri="{BB962C8B-B14F-4D97-AF65-F5344CB8AC3E}">
        <p14:creationId xmlns:p14="http://schemas.microsoft.com/office/powerpoint/2010/main" val="265604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r="5093"/>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E00D4B0-2816-47CD-904C-B38EF9711001}" type="datetimeFigureOut">
              <a:rPr lang="en-GB" smtClean="0"/>
              <a:t>08/04/2026</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F686F2-DF57-4CF1-9206-C785C8B485A1}" type="slidenum">
              <a:rPr lang="en-GB" smtClean="0"/>
              <a:t>‹#›</a:t>
            </a:fld>
            <a:endParaRPr lang="en-GB"/>
          </a:p>
        </p:txBody>
      </p:sp>
    </p:spTree>
    <p:extLst>
      <p:ext uri="{BB962C8B-B14F-4D97-AF65-F5344CB8AC3E}">
        <p14:creationId xmlns:p14="http://schemas.microsoft.com/office/powerpoint/2010/main" val="345339381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1578;&#1589;&#1606;&#1610;&#1593;%20&#1575;&#1604;&#1587;&#1610;&#1604;&#1575;&#1580;%20&#1604;&#1580;&#1575;&#1606;%20&#1575;&#1604;&#1593;&#1605;&#1604;%20&#1575;&#1604;&#1586;&#1585;&#1575;&#1593;&#1610;_0002.mp4" TargetMode="External"/><Relationship Id="rId2" Type="http://schemas.openxmlformats.org/officeDocument/2006/relationships/hyperlink" Target="&#1575;&#1604;&#1587;&#1610;&#1604;&#1575;&#1580;%20&#1608;&#1606;&#1589;&#1575;&#1574;&#1581;%20&#1607;&#1575;&#1605;&#1577;%20&#1601;&#1609;%20&#1578;&#1589;&#1606;&#1610;&#1593;&#1577;%20&#1608;%20&#1578;&#1601;&#1575;&#1583;&#1609;%20&#1608;&#1580;&#1608;&#1583;%20&#1575;&#1587;&#1607;&#1575;&#1604;%20&#1608;.mp4"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7455" y="1889077"/>
            <a:ext cx="4265551" cy="817478"/>
          </a:xfrm>
        </p:spPr>
        <p:txBody>
          <a:bodyPr/>
          <a:lstStyle/>
          <a:p>
            <a:r>
              <a:rPr lang="ar-SY" sz="6600" dirty="0">
                <a:solidFill>
                  <a:srgbClr val="00B050"/>
                </a:solidFill>
              </a:rPr>
              <a:t/>
            </a:r>
            <a:br>
              <a:rPr lang="ar-SY" sz="6600" dirty="0">
                <a:solidFill>
                  <a:srgbClr val="00B050"/>
                </a:solidFill>
              </a:rPr>
            </a:br>
            <a:r>
              <a:rPr lang="en-GB" dirty="0"/>
              <a:t/>
            </a:r>
            <a:br>
              <a:rPr lang="en-GB" dirty="0"/>
            </a:br>
            <a:r>
              <a:rPr lang="ar-SY" dirty="0"/>
              <a:t>تصنيع </a:t>
            </a:r>
            <a:r>
              <a:rPr lang="ar-SY" dirty="0" smtClean="0"/>
              <a:t>السيلاج</a:t>
            </a:r>
            <a:endParaRPr lang="en-GB" dirty="0"/>
          </a:p>
        </p:txBody>
      </p:sp>
      <p:sp>
        <p:nvSpPr>
          <p:cNvPr id="3" name="Subtitle 2"/>
          <p:cNvSpPr>
            <a:spLocks noGrp="1"/>
          </p:cNvSpPr>
          <p:nvPr>
            <p:ph type="subTitle" idx="1"/>
          </p:nvPr>
        </p:nvSpPr>
        <p:spPr>
          <a:xfrm>
            <a:off x="2060811" y="4899390"/>
            <a:ext cx="2169995" cy="600104"/>
          </a:xfrm>
        </p:spPr>
        <p:txBody>
          <a:bodyPr/>
          <a:lstStyle/>
          <a:p>
            <a:r>
              <a:rPr lang="ar-SY" sz="2800" dirty="0" smtClean="0"/>
              <a:t>د</a:t>
            </a:r>
            <a:r>
              <a:rPr lang="ar-SY" sz="2800" dirty="0"/>
              <a:t>. ماجد موسى</a:t>
            </a:r>
          </a:p>
          <a:p>
            <a:endParaRPr lang="ar-SY" dirty="0"/>
          </a:p>
          <a:p>
            <a:endParaRPr lang="en-GB" dirty="0"/>
          </a:p>
        </p:txBody>
      </p:sp>
      <p:pic>
        <p:nvPicPr>
          <p:cNvPr id="4" name="Picture 3"/>
          <p:cNvPicPr>
            <a:picLocks noChangeAspect="1"/>
          </p:cNvPicPr>
          <p:nvPr/>
        </p:nvPicPr>
        <p:blipFill>
          <a:blip r:embed="rId2"/>
          <a:stretch>
            <a:fillRect/>
          </a:stretch>
        </p:blipFill>
        <p:spPr>
          <a:xfrm>
            <a:off x="3967455" y="2706555"/>
            <a:ext cx="4265551" cy="2492887"/>
          </a:xfrm>
          <a:prstGeom prst="rect">
            <a:avLst/>
          </a:prstGeom>
        </p:spPr>
      </p:pic>
    </p:spTree>
    <p:extLst>
      <p:ext uri="{BB962C8B-B14F-4D97-AF65-F5344CB8AC3E}">
        <p14:creationId xmlns:p14="http://schemas.microsoft.com/office/powerpoint/2010/main" val="34815729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lnSpcReduction="10000"/>
          </a:bodyPr>
          <a:lstStyle/>
          <a:p>
            <a:pPr marL="0" lvl="0" indent="0" algn="r" rtl="1">
              <a:buClr>
                <a:srgbClr val="83992A"/>
              </a:buClr>
              <a:buNone/>
            </a:pPr>
            <a:r>
              <a:rPr lang="ar-SY" sz="2800" dirty="0">
                <a:solidFill>
                  <a:srgbClr val="FF0000"/>
                </a:solidFill>
              </a:rPr>
              <a:t>5-</a:t>
            </a:r>
            <a:r>
              <a:rPr lang="ar-SY" sz="2800" dirty="0">
                <a:solidFill>
                  <a:prstClr val="black">
                    <a:lumMod val="85000"/>
                    <a:lumOff val="15000"/>
                  </a:prstClr>
                </a:solidFill>
              </a:rPr>
              <a:t> تجهيز الآليات اللازمة للحش والجمع والتحميل والنقل والكبس والتقليب بحيث يتم سير العمل بسرعة دون إعاقة لذلك لابد من وجود آلات احتياطية من أجل أداء العمل بالسرعة الممكنة.</a:t>
            </a:r>
          </a:p>
          <a:p>
            <a:pPr marL="0" lvl="0" indent="0" algn="r" rtl="1">
              <a:buClr>
                <a:srgbClr val="83992A"/>
              </a:buClr>
              <a:buNone/>
            </a:pPr>
            <a:r>
              <a:rPr lang="ar-SY" sz="2800" dirty="0">
                <a:solidFill>
                  <a:srgbClr val="FF0000"/>
                </a:solidFill>
              </a:rPr>
              <a:t>6- </a:t>
            </a:r>
            <a:r>
              <a:rPr lang="ar-SY" sz="2800" dirty="0">
                <a:solidFill>
                  <a:prstClr val="black">
                    <a:lumMod val="85000"/>
                    <a:lumOff val="15000"/>
                  </a:prstClr>
                </a:solidFill>
              </a:rPr>
              <a:t>تجهيز وسائل وأدوات تغطية السيلوات المكشوفة لتأمين تغطيتها فوراً وأهمها غطاء النايلون و القش والتبن وعدد من الأدوات اللازمة للعمال.</a:t>
            </a:r>
          </a:p>
          <a:p>
            <a:pPr marL="0" lvl="0" indent="0" algn="r" rtl="1">
              <a:buClr>
                <a:srgbClr val="83992A"/>
              </a:buClr>
              <a:buNone/>
            </a:pPr>
            <a:r>
              <a:rPr lang="ar-SY" sz="2800" dirty="0">
                <a:solidFill>
                  <a:srgbClr val="FF0000"/>
                </a:solidFill>
              </a:rPr>
              <a:t>7-</a:t>
            </a:r>
            <a:r>
              <a:rPr lang="ar-SY" sz="2800" dirty="0">
                <a:solidFill>
                  <a:prstClr val="black">
                    <a:lumMod val="85000"/>
                    <a:lumOff val="15000"/>
                  </a:prstClr>
                </a:solidFill>
              </a:rPr>
              <a:t> القيام بضغط أطراف السيلاج جيداً في السيلوات الأفقية بواسطة أرجل العمال بالمشي عليها وتثبت أطراف غطاء النايلون جيداً بالأحجار لمنع تأثير الرياح ويوضع قش وتراب على الأطراف وبعدها تنقل إلى باقي سطح السيلو</a:t>
            </a:r>
            <a:endParaRPr lang="en-GB" dirty="0"/>
          </a:p>
        </p:txBody>
      </p:sp>
    </p:spTree>
    <p:extLst>
      <p:ext uri="{BB962C8B-B14F-4D97-AF65-F5344CB8AC3E}">
        <p14:creationId xmlns:p14="http://schemas.microsoft.com/office/powerpoint/2010/main" val="152575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Y" dirty="0">
                <a:solidFill>
                  <a:srgbClr val="FF0000"/>
                </a:solidFill>
              </a:rPr>
              <a:t>طريقة تخزين السيلاج المصنع وأشكال أبنية السيلوات</a:t>
            </a:r>
            <a:r>
              <a:rPr lang="ar-SY" dirty="0" smtClean="0">
                <a:solidFill>
                  <a:srgbClr val="FF0000"/>
                </a:solidFill>
              </a:rPr>
              <a:t>:</a:t>
            </a:r>
            <a:endParaRPr lang="en-GB" dirty="0"/>
          </a:p>
        </p:txBody>
      </p:sp>
      <p:sp>
        <p:nvSpPr>
          <p:cNvPr id="3" name="Content Placeholder 2"/>
          <p:cNvSpPr>
            <a:spLocks noGrp="1"/>
          </p:cNvSpPr>
          <p:nvPr>
            <p:ph idx="1"/>
          </p:nvPr>
        </p:nvSpPr>
        <p:spPr/>
        <p:txBody>
          <a:bodyPr>
            <a:normAutofit fontScale="92500" lnSpcReduction="20000"/>
          </a:bodyPr>
          <a:lstStyle/>
          <a:p>
            <a:pPr marL="0" lvl="0" indent="0" algn="r" rtl="1">
              <a:buClr>
                <a:srgbClr val="83992A"/>
              </a:buClr>
              <a:buNone/>
            </a:pPr>
            <a:r>
              <a:rPr lang="ar-SY" sz="2800" dirty="0" smtClean="0">
                <a:solidFill>
                  <a:srgbClr val="FF0000"/>
                </a:solidFill>
              </a:rPr>
              <a:t>آ- </a:t>
            </a:r>
            <a:r>
              <a:rPr lang="ar-SY" sz="2800" dirty="0">
                <a:solidFill>
                  <a:srgbClr val="FF0000"/>
                </a:solidFill>
              </a:rPr>
              <a:t>السيلوات الأفقية:</a:t>
            </a:r>
          </a:p>
          <a:p>
            <a:pPr lvl="1" algn="r" rtl="1">
              <a:buClr>
                <a:srgbClr val="83992A"/>
              </a:buClr>
            </a:pPr>
            <a:r>
              <a:rPr lang="ar-SY" sz="2400" dirty="0">
                <a:solidFill>
                  <a:prstClr val="black">
                    <a:lumMod val="85000"/>
                    <a:lumOff val="15000"/>
                  </a:prstClr>
                </a:solidFill>
              </a:rPr>
              <a:t>من أكثر الطرق انتشاراً في معظم دول العالم . </a:t>
            </a:r>
          </a:p>
          <a:p>
            <a:pPr lvl="1" algn="r" rtl="1">
              <a:buClr>
                <a:srgbClr val="83992A"/>
              </a:buClr>
            </a:pPr>
            <a:r>
              <a:rPr lang="ar-SY" sz="2400" dirty="0">
                <a:solidFill>
                  <a:prstClr val="black">
                    <a:lumMod val="85000"/>
                    <a:lumOff val="15000"/>
                  </a:prstClr>
                </a:solidFill>
              </a:rPr>
              <a:t>يتم بناء السيلو على سطح الأرض بشكل مستطيل وتبطن أرضيته بالإسمنت مع عمل مجرى أو مصرف لتصريف السوائل التي تنتج أثناء عملية السيلجة </a:t>
            </a:r>
          </a:p>
          <a:p>
            <a:pPr lvl="1" algn="r" rtl="1">
              <a:buClr>
                <a:srgbClr val="83992A"/>
              </a:buClr>
            </a:pPr>
            <a:r>
              <a:rPr lang="ar-SY" sz="2400" dirty="0">
                <a:solidFill>
                  <a:prstClr val="black">
                    <a:lumMod val="85000"/>
                    <a:lumOff val="15000"/>
                  </a:prstClr>
                </a:solidFill>
              </a:rPr>
              <a:t>السيلو الأفقي قليل التكلفة وسهل التعبئة بالآليات </a:t>
            </a:r>
          </a:p>
          <a:p>
            <a:pPr lvl="1" algn="r" rtl="1">
              <a:buClr>
                <a:srgbClr val="83992A"/>
              </a:buClr>
            </a:pPr>
            <a:r>
              <a:rPr lang="ar-SY" sz="2400" dirty="0">
                <a:solidFill>
                  <a:srgbClr val="0070C0"/>
                </a:solidFill>
              </a:rPr>
              <a:t>ولهذا النوع من السيلوات عدة أشكال :</a:t>
            </a:r>
          </a:p>
          <a:p>
            <a:pPr marL="914400" lvl="2" indent="0" algn="r" rtl="1">
              <a:buClr>
                <a:srgbClr val="83992A"/>
              </a:buClr>
              <a:buNone/>
            </a:pPr>
            <a:r>
              <a:rPr lang="ar-SY" sz="2400" b="1" dirty="0">
                <a:solidFill>
                  <a:srgbClr val="00B050"/>
                </a:solidFill>
              </a:rPr>
              <a:t>1- السيلوات الجدارية.</a:t>
            </a:r>
          </a:p>
          <a:p>
            <a:pPr marL="914400" lvl="2" indent="0" algn="r" rtl="1">
              <a:buClr>
                <a:srgbClr val="83992A"/>
              </a:buClr>
              <a:buNone/>
            </a:pPr>
            <a:r>
              <a:rPr lang="ar-SY" sz="2400" b="1" dirty="0">
                <a:solidFill>
                  <a:srgbClr val="00B050"/>
                </a:solidFill>
              </a:rPr>
              <a:t>2- السيلوات الخندقية.</a:t>
            </a: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376285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barn(inVertical)">
                                      <p:cBhvr>
                                        <p:cTn id="30" dur="500"/>
                                        <p:tgtEl>
                                          <p:spTgt spid="3">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arn(inVertic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5398814" y="1910687"/>
            <a:ext cx="6188134" cy="4449169"/>
          </a:xfrm>
        </p:spPr>
        <p:txBody>
          <a:bodyPr>
            <a:normAutofit/>
          </a:bodyPr>
          <a:lstStyle/>
          <a:p>
            <a:pPr marL="457200" lvl="1" indent="0" algn="r" rtl="1">
              <a:buClr>
                <a:srgbClr val="83992A"/>
              </a:buClr>
              <a:buNone/>
            </a:pPr>
            <a:r>
              <a:rPr lang="ar-SY" sz="3000" dirty="0">
                <a:solidFill>
                  <a:srgbClr val="0070C0"/>
                </a:solidFill>
              </a:rPr>
              <a:t>1- السيلوات الجدارية : </a:t>
            </a:r>
          </a:p>
          <a:p>
            <a:pPr lvl="1" algn="r" rtl="1">
              <a:buClr>
                <a:srgbClr val="83992A"/>
              </a:buClr>
            </a:pPr>
            <a:r>
              <a:rPr lang="ar-SY" sz="2400" dirty="0" smtClean="0">
                <a:solidFill>
                  <a:prstClr val="black">
                    <a:lumMod val="85000"/>
                    <a:lumOff val="15000"/>
                  </a:prstClr>
                </a:solidFill>
              </a:rPr>
              <a:t>يتم </a:t>
            </a:r>
            <a:r>
              <a:rPr lang="ar-SY" sz="2400" dirty="0">
                <a:solidFill>
                  <a:prstClr val="black">
                    <a:lumMod val="85000"/>
                    <a:lumOff val="15000"/>
                  </a:prstClr>
                </a:solidFill>
              </a:rPr>
              <a:t>بناء السيلو بإرتفاع حوالي 2 – 3 م وأحياناً حتى 4 متر.</a:t>
            </a:r>
          </a:p>
          <a:p>
            <a:pPr lvl="1" algn="r" rtl="1">
              <a:buClr>
                <a:srgbClr val="83992A"/>
              </a:buClr>
            </a:pPr>
            <a:r>
              <a:rPr lang="ar-SY" sz="2400" dirty="0" smtClean="0">
                <a:solidFill>
                  <a:prstClr val="black">
                    <a:lumMod val="85000"/>
                    <a:lumOff val="15000"/>
                  </a:prstClr>
                </a:solidFill>
              </a:rPr>
              <a:t>يكون </a:t>
            </a:r>
            <a:r>
              <a:rPr lang="ar-SY" sz="2400" dirty="0">
                <a:solidFill>
                  <a:prstClr val="black">
                    <a:lumMod val="85000"/>
                    <a:lumOff val="15000"/>
                  </a:prstClr>
                </a:solidFill>
              </a:rPr>
              <a:t>أحياناً جزء منها تحت مستوى الأرض والباقي فوق مستوى سطح الأرض.</a:t>
            </a:r>
          </a:p>
          <a:p>
            <a:pPr lvl="1" algn="r" rtl="1">
              <a:buClr>
                <a:srgbClr val="83992A"/>
              </a:buClr>
            </a:pPr>
            <a:r>
              <a:rPr lang="ar-SY" sz="2400" dirty="0" smtClean="0">
                <a:solidFill>
                  <a:prstClr val="black">
                    <a:lumMod val="85000"/>
                    <a:lumOff val="15000"/>
                  </a:prstClr>
                </a:solidFill>
              </a:rPr>
              <a:t>عرض </a:t>
            </a:r>
            <a:r>
              <a:rPr lang="ar-SY" sz="2400" dirty="0">
                <a:solidFill>
                  <a:prstClr val="black">
                    <a:lumMod val="85000"/>
                    <a:lumOff val="15000"/>
                  </a:prstClr>
                </a:solidFill>
              </a:rPr>
              <a:t>السيلو أكثر من 4 م وطوله يحدد حسب الرغبة (20 – 40 م) بحيث يتم احتواء كمية السيلاج المراد تصنيعها لتكفي القطيع (حيث يمكن حساب حجم الحفرة و أبعادها مسبقاً).</a:t>
            </a:r>
          </a:p>
          <a:p>
            <a:pPr algn="r" rtl="1"/>
            <a:endParaRPr lang="en-GB" dirty="0"/>
          </a:p>
        </p:txBody>
      </p:sp>
      <p:pic>
        <p:nvPicPr>
          <p:cNvPr id="6" name="Picture 5"/>
          <p:cNvPicPr>
            <a:picLocks noChangeAspect="1"/>
          </p:cNvPicPr>
          <p:nvPr/>
        </p:nvPicPr>
        <p:blipFill>
          <a:blip r:embed="rId2"/>
          <a:stretch>
            <a:fillRect/>
          </a:stretch>
        </p:blipFill>
        <p:spPr>
          <a:xfrm>
            <a:off x="525788" y="1910687"/>
            <a:ext cx="4873026" cy="4449169"/>
          </a:xfrm>
          <a:prstGeom prst="rect">
            <a:avLst/>
          </a:prstGeom>
        </p:spPr>
      </p:pic>
    </p:spTree>
    <p:extLst>
      <p:ext uri="{BB962C8B-B14F-4D97-AF65-F5344CB8AC3E}">
        <p14:creationId xmlns:p14="http://schemas.microsoft.com/office/powerpoint/2010/main" val="3033341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832004"/>
            <a:ext cx="9601196" cy="805725"/>
          </a:xfrm>
        </p:spPr>
        <p:txBody>
          <a:bodyPr/>
          <a:lstStyle/>
          <a:p>
            <a:pPr algn="ctr"/>
            <a:r>
              <a:rPr lang="ar-SY" dirty="0" smtClean="0"/>
              <a:t>تعبئة السيلو الجداري</a:t>
            </a:r>
            <a:endParaRPr lang="en-GB" dirty="0"/>
          </a:p>
        </p:txBody>
      </p:sp>
      <p:pic>
        <p:nvPicPr>
          <p:cNvPr id="5" name="Picture 4"/>
          <p:cNvPicPr>
            <a:picLocks noChangeAspect="1"/>
          </p:cNvPicPr>
          <p:nvPr/>
        </p:nvPicPr>
        <p:blipFill>
          <a:blip r:embed="rId2"/>
          <a:stretch>
            <a:fillRect/>
          </a:stretch>
        </p:blipFill>
        <p:spPr>
          <a:xfrm>
            <a:off x="2838734" y="1637730"/>
            <a:ext cx="6646460" cy="4448508"/>
          </a:xfrm>
          <a:prstGeom prst="rect">
            <a:avLst/>
          </a:prstGeom>
        </p:spPr>
      </p:pic>
    </p:spTree>
    <p:extLst>
      <p:ext uri="{BB962C8B-B14F-4D97-AF65-F5344CB8AC3E}">
        <p14:creationId xmlns:p14="http://schemas.microsoft.com/office/powerpoint/2010/main" val="28434258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3"/>
            <a:ext cx="9601196" cy="819372"/>
          </a:xfrm>
        </p:spPr>
        <p:txBody>
          <a:bodyPr/>
          <a:lstStyle/>
          <a:p>
            <a:pPr algn="ctr"/>
            <a:r>
              <a:rPr lang="ar-SY" dirty="0" smtClean="0"/>
              <a:t>تغطية السيلوالجداري</a:t>
            </a:r>
            <a:endParaRPr lang="en-GB" dirty="0"/>
          </a:p>
        </p:txBody>
      </p:sp>
      <p:sp>
        <p:nvSpPr>
          <p:cNvPr id="4" name="Content Placeholder 3"/>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3835021" y="1910687"/>
            <a:ext cx="4203510" cy="4196234"/>
          </a:xfrm>
          <a:prstGeom prst="rect">
            <a:avLst/>
          </a:prstGeom>
        </p:spPr>
      </p:pic>
    </p:spTree>
    <p:extLst>
      <p:ext uri="{BB962C8B-B14F-4D97-AF65-F5344CB8AC3E}">
        <p14:creationId xmlns:p14="http://schemas.microsoft.com/office/powerpoint/2010/main" val="220984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5813945" y="2556931"/>
            <a:ext cx="5773003" cy="3652799"/>
          </a:xfrm>
        </p:spPr>
        <p:txBody>
          <a:bodyPr>
            <a:normAutofit fontScale="92500" lnSpcReduction="20000"/>
          </a:bodyPr>
          <a:lstStyle/>
          <a:p>
            <a:pPr marL="457200" lvl="1" indent="0" algn="r" rtl="1">
              <a:buClr>
                <a:srgbClr val="83992A"/>
              </a:buClr>
              <a:buNone/>
            </a:pPr>
            <a:r>
              <a:rPr lang="ar-SY" sz="2800" dirty="0">
                <a:solidFill>
                  <a:srgbClr val="0070C0"/>
                </a:solidFill>
              </a:rPr>
              <a:t>2- السيلوات الخندقية:</a:t>
            </a:r>
          </a:p>
          <a:p>
            <a:pPr lvl="1" algn="r" rtl="1">
              <a:buClr>
                <a:srgbClr val="83992A"/>
              </a:buClr>
            </a:pPr>
            <a:r>
              <a:rPr lang="ar-SY" sz="2800" dirty="0">
                <a:solidFill>
                  <a:prstClr val="black">
                    <a:lumMod val="85000"/>
                    <a:lumOff val="15000"/>
                  </a:prstClr>
                </a:solidFill>
              </a:rPr>
              <a:t>يتم بنائها بحفر حفرة في الأرض على شكل خندق مختلف الأبعاد ويتم بناء جدرانه مع جدار الخندق من البيتون المسلح ( كي يتحمل الضغط الجانبي)</a:t>
            </a:r>
          </a:p>
          <a:p>
            <a:pPr marL="457200" lvl="1" indent="0" algn="r" rtl="1">
              <a:buClr>
                <a:srgbClr val="83992A"/>
              </a:buClr>
              <a:buNone/>
            </a:pPr>
            <a:r>
              <a:rPr lang="ar-SY" sz="2800" dirty="0">
                <a:solidFill>
                  <a:prstClr val="black">
                    <a:lumMod val="85000"/>
                    <a:lumOff val="15000"/>
                  </a:prstClr>
                </a:solidFill>
              </a:rPr>
              <a:t> </a:t>
            </a:r>
          </a:p>
          <a:p>
            <a:pPr lvl="1" algn="r" rtl="1">
              <a:buClr>
                <a:srgbClr val="83992A"/>
              </a:buClr>
            </a:pPr>
            <a:r>
              <a:rPr lang="ar-SY" sz="2800" dirty="0">
                <a:solidFill>
                  <a:prstClr val="black">
                    <a:lumMod val="85000"/>
                    <a:lumOff val="15000"/>
                  </a:prstClr>
                </a:solidFill>
              </a:rPr>
              <a:t>نسبة التسليح فيه أقل من السيلوات الجدارية.</a:t>
            </a:r>
          </a:p>
          <a:p>
            <a:pPr lvl="1" algn="r" rtl="1">
              <a:buClr>
                <a:srgbClr val="83992A"/>
              </a:buClr>
            </a:pPr>
            <a:r>
              <a:rPr lang="ar-SY" sz="2800" dirty="0">
                <a:solidFill>
                  <a:prstClr val="black">
                    <a:lumMod val="85000"/>
                    <a:lumOff val="15000"/>
                  </a:prstClr>
                </a:solidFill>
              </a:rPr>
              <a:t>تصب أرضية بيتون مسلح أيضاً كي يتحمل الضغط العالي عليه الناتج من آليات الكبس</a:t>
            </a:r>
            <a:endParaRPr lang="en-GB" dirty="0"/>
          </a:p>
        </p:txBody>
      </p:sp>
      <p:pic>
        <p:nvPicPr>
          <p:cNvPr id="4" name="Picture 3"/>
          <p:cNvPicPr>
            <a:picLocks noChangeAspect="1"/>
          </p:cNvPicPr>
          <p:nvPr/>
        </p:nvPicPr>
        <p:blipFill>
          <a:blip r:embed="rId2"/>
          <a:stretch>
            <a:fillRect/>
          </a:stretch>
        </p:blipFill>
        <p:spPr>
          <a:xfrm>
            <a:off x="640309" y="2556931"/>
            <a:ext cx="5173636" cy="3608127"/>
          </a:xfrm>
          <a:prstGeom prst="rect">
            <a:avLst/>
          </a:prstGeom>
        </p:spPr>
      </p:pic>
    </p:spTree>
    <p:extLst>
      <p:ext uri="{BB962C8B-B14F-4D97-AF65-F5344CB8AC3E}">
        <p14:creationId xmlns:p14="http://schemas.microsoft.com/office/powerpoint/2010/main" val="3231552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709684" y="2556932"/>
            <a:ext cx="10822674" cy="3318936"/>
          </a:xfrm>
        </p:spPr>
        <p:txBody>
          <a:bodyPr>
            <a:normAutofit/>
          </a:bodyPr>
          <a:lstStyle/>
          <a:p>
            <a:pPr algn="r" rtl="1"/>
            <a:r>
              <a:rPr lang="ar-SY" sz="2800" dirty="0">
                <a:solidFill>
                  <a:prstClr val="black">
                    <a:lumMod val="85000"/>
                    <a:lumOff val="15000"/>
                  </a:prstClr>
                </a:solidFill>
              </a:rPr>
              <a:t>يقام مصرف على شكل </a:t>
            </a:r>
            <a:r>
              <a:rPr lang="ar-SY" sz="2800" dirty="0">
                <a:solidFill>
                  <a:srgbClr val="FF0000"/>
                </a:solidFill>
              </a:rPr>
              <a:t>قناة جانبية </a:t>
            </a:r>
            <a:r>
              <a:rPr lang="ar-SY" sz="2800" dirty="0">
                <a:solidFill>
                  <a:prstClr val="black">
                    <a:lumMod val="85000"/>
                    <a:lumOff val="15000"/>
                  </a:prstClr>
                </a:solidFill>
              </a:rPr>
              <a:t>مع كل جدار على طول السيلو عرضها 30 – 50 سم تغطى بحصيرة من القضبان الحديدية أو قناة واحدة عرضية في وسط السيلو عرضها 50 – 60 سم وتمتد من الجدار الأول إلى الثاني، على عرض أرضية السيلو، </a:t>
            </a:r>
            <a:r>
              <a:rPr lang="ar-SY" sz="2800" dirty="0">
                <a:solidFill>
                  <a:srgbClr val="0070C0"/>
                </a:solidFill>
              </a:rPr>
              <a:t>وتمتد هذه القناة الى </a:t>
            </a:r>
            <a:r>
              <a:rPr lang="ar-SY" sz="2800" u="sng" dirty="0">
                <a:solidFill>
                  <a:srgbClr val="C00000"/>
                </a:solidFill>
              </a:rPr>
              <a:t>مستودع</a:t>
            </a:r>
            <a:r>
              <a:rPr lang="ar-SY" sz="2800" dirty="0">
                <a:solidFill>
                  <a:srgbClr val="0070C0"/>
                </a:solidFill>
              </a:rPr>
              <a:t> </a:t>
            </a:r>
            <a:r>
              <a:rPr lang="ar-SY" sz="2800" dirty="0">
                <a:solidFill>
                  <a:prstClr val="black">
                    <a:lumMod val="85000"/>
                    <a:lumOff val="15000"/>
                  </a:prstClr>
                </a:solidFill>
              </a:rPr>
              <a:t>لاستقبال العصارة الناتجة</a:t>
            </a:r>
            <a:endParaRPr lang="en-GB" sz="2800" dirty="0"/>
          </a:p>
        </p:txBody>
      </p:sp>
    </p:spTree>
    <p:extLst>
      <p:ext uri="{BB962C8B-B14F-4D97-AF65-F5344CB8AC3E}">
        <p14:creationId xmlns:p14="http://schemas.microsoft.com/office/powerpoint/2010/main" val="37364413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prstClr val="black">
                    <a:lumMod val="85000"/>
                    <a:lumOff val="15000"/>
                  </a:prstClr>
                </a:solidFill>
              </a:rPr>
              <a:t>سيلوات </a:t>
            </a:r>
            <a:r>
              <a:rPr lang="ar-SY" dirty="0" smtClean="0">
                <a:solidFill>
                  <a:prstClr val="black">
                    <a:lumMod val="85000"/>
                    <a:lumOff val="15000"/>
                  </a:prstClr>
                </a:solidFill>
              </a:rPr>
              <a:t>بسيطة</a:t>
            </a:r>
            <a:endParaRPr lang="en-GB" dirty="0"/>
          </a:p>
        </p:txBody>
      </p:sp>
      <p:pic>
        <p:nvPicPr>
          <p:cNvPr id="5" name="Content Placeholder 4"/>
          <p:cNvPicPr>
            <a:picLocks noGrp="1" noChangeAspect="1"/>
          </p:cNvPicPr>
          <p:nvPr>
            <p:ph idx="1"/>
          </p:nvPr>
        </p:nvPicPr>
        <p:blipFill>
          <a:blip r:embed="rId2"/>
          <a:stretch>
            <a:fillRect/>
          </a:stretch>
        </p:blipFill>
        <p:spPr>
          <a:xfrm>
            <a:off x="5917370" y="2539858"/>
            <a:ext cx="4979228" cy="3724463"/>
          </a:xfrm>
          <a:prstGeom prst="rect">
            <a:avLst/>
          </a:prstGeom>
        </p:spPr>
      </p:pic>
      <p:pic>
        <p:nvPicPr>
          <p:cNvPr id="4" name="Picture 3"/>
          <p:cNvPicPr>
            <a:picLocks noChangeAspect="1"/>
          </p:cNvPicPr>
          <p:nvPr/>
        </p:nvPicPr>
        <p:blipFill>
          <a:blip r:embed="rId3"/>
          <a:stretch>
            <a:fillRect/>
          </a:stretch>
        </p:blipFill>
        <p:spPr>
          <a:xfrm>
            <a:off x="945604" y="2539858"/>
            <a:ext cx="4526835" cy="3707389"/>
          </a:xfrm>
          <a:prstGeom prst="rect">
            <a:avLst/>
          </a:prstGeom>
        </p:spPr>
      </p:pic>
    </p:spTree>
    <p:extLst>
      <p:ext uri="{BB962C8B-B14F-4D97-AF65-F5344CB8AC3E}">
        <p14:creationId xmlns:p14="http://schemas.microsoft.com/office/powerpoint/2010/main" val="1303303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prstClr val="black">
                    <a:lumMod val="85000"/>
                    <a:lumOff val="15000"/>
                  </a:prstClr>
                </a:solidFill>
              </a:rPr>
              <a:t>سيلوات </a:t>
            </a:r>
            <a:r>
              <a:rPr lang="ar-SY" dirty="0" smtClean="0">
                <a:solidFill>
                  <a:prstClr val="black">
                    <a:lumMod val="85000"/>
                    <a:lumOff val="15000"/>
                  </a:prstClr>
                </a:solidFill>
              </a:rPr>
              <a:t>بسيطة</a:t>
            </a:r>
            <a:endParaRPr lang="en-GB" dirty="0"/>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588726" y="2437831"/>
            <a:ext cx="5170634" cy="3922026"/>
          </a:xfrm>
          <a:prstGeom prst="rect">
            <a:avLst/>
          </a:prstGeom>
        </p:spPr>
      </p:pic>
      <p:pic>
        <p:nvPicPr>
          <p:cNvPr id="9" name="Picture 8"/>
          <p:cNvPicPr>
            <a:picLocks noChangeAspect="1"/>
          </p:cNvPicPr>
          <p:nvPr/>
        </p:nvPicPr>
        <p:blipFill>
          <a:blip r:embed="rId3"/>
          <a:stretch>
            <a:fillRect/>
          </a:stretch>
        </p:blipFill>
        <p:spPr>
          <a:xfrm>
            <a:off x="5918153" y="2437830"/>
            <a:ext cx="5685120" cy="3922027"/>
          </a:xfrm>
          <a:prstGeom prst="rect">
            <a:avLst/>
          </a:prstGeom>
        </p:spPr>
      </p:pic>
    </p:spTree>
    <p:extLst>
      <p:ext uri="{BB962C8B-B14F-4D97-AF65-F5344CB8AC3E}">
        <p14:creationId xmlns:p14="http://schemas.microsoft.com/office/powerpoint/2010/main" val="718780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prstClr val="black">
                    <a:lumMod val="85000"/>
                    <a:lumOff val="15000"/>
                  </a:prstClr>
                </a:solidFill>
              </a:rPr>
              <a:t>سيلوات </a:t>
            </a:r>
            <a:r>
              <a:rPr lang="ar-SY" dirty="0" smtClean="0">
                <a:solidFill>
                  <a:prstClr val="black">
                    <a:lumMod val="85000"/>
                    <a:lumOff val="15000"/>
                  </a:prstClr>
                </a:solidFill>
              </a:rPr>
              <a:t>بسيطة</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628508" y="2450151"/>
            <a:ext cx="5431098" cy="3623101"/>
          </a:xfrm>
          <a:prstGeom prst="rect">
            <a:avLst/>
          </a:prstGeom>
        </p:spPr>
      </p:pic>
      <p:pic>
        <p:nvPicPr>
          <p:cNvPr id="5" name="Picture 4"/>
          <p:cNvPicPr>
            <a:picLocks noChangeAspect="1"/>
          </p:cNvPicPr>
          <p:nvPr/>
        </p:nvPicPr>
        <p:blipFill>
          <a:blip r:embed="rId3"/>
          <a:stretch>
            <a:fillRect/>
          </a:stretch>
        </p:blipFill>
        <p:spPr>
          <a:xfrm>
            <a:off x="6155141" y="2450150"/>
            <a:ext cx="5408350" cy="3623101"/>
          </a:xfrm>
          <a:prstGeom prst="rect">
            <a:avLst/>
          </a:prstGeom>
        </p:spPr>
      </p:pic>
    </p:spTree>
    <p:extLst>
      <p:ext uri="{BB962C8B-B14F-4D97-AF65-F5344CB8AC3E}">
        <p14:creationId xmlns:p14="http://schemas.microsoft.com/office/powerpoint/2010/main" val="37182658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prstClr val="black">
                    <a:lumMod val="85000"/>
                    <a:lumOff val="15000"/>
                  </a:prstClr>
                </a:solidFill>
              </a:rPr>
              <a:t>تعريف </a:t>
            </a:r>
            <a:r>
              <a:rPr lang="ar-SY" dirty="0" smtClean="0">
                <a:solidFill>
                  <a:prstClr val="black">
                    <a:lumMod val="85000"/>
                    <a:lumOff val="15000"/>
                  </a:prstClr>
                </a:solidFill>
              </a:rPr>
              <a:t>السيلاج</a:t>
            </a:r>
            <a:endParaRPr lang="en-GB" dirty="0"/>
          </a:p>
        </p:txBody>
      </p:sp>
      <p:sp>
        <p:nvSpPr>
          <p:cNvPr id="3" name="Content Placeholder 2"/>
          <p:cNvSpPr>
            <a:spLocks noGrp="1"/>
          </p:cNvSpPr>
          <p:nvPr>
            <p:ph idx="1"/>
          </p:nvPr>
        </p:nvSpPr>
        <p:spPr/>
        <p:txBody>
          <a:bodyPr/>
          <a:lstStyle/>
          <a:p>
            <a:pPr lvl="0" algn="r" rtl="1">
              <a:buClr>
                <a:srgbClr val="83992A"/>
              </a:buClr>
            </a:pPr>
            <a:r>
              <a:rPr lang="ar-SY" sz="2800" dirty="0" smtClean="0">
                <a:solidFill>
                  <a:srgbClr val="FF0000"/>
                </a:solidFill>
              </a:rPr>
              <a:t>السيلاج</a:t>
            </a:r>
            <a:r>
              <a:rPr lang="ar-SY" sz="2800" dirty="0">
                <a:solidFill>
                  <a:srgbClr val="FF0000"/>
                </a:solidFill>
              </a:rPr>
              <a:t>: </a:t>
            </a:r>
            <a:r>
              <a:rPr lang="ar-SY" sz="2800" dirty="0">
                <a:solidFill>
                  <a:prstClr val="black">
                    <a:lumMod val="85000"/>
                    <a:lumOff val="15000"/>
                  </a:prstClr>
                </a:solidFill>
              </a:rPr>
              <a:t>هو عبارة عن النباتات الخضراء المحفوظة والمتخمرة (أوالمخللة) بطريقة </a:t>
            </a:r>
            <a:r>
              <a:rPr lang="ar-SY" sz="2800" dirty="0">
                <a:solidFill>
                  <a:srgbClr val="0070C0"/>
                </a:solidFill>
              </a:rPr>
              <a:t>التخمر اللاهوائي</a:t>
            </a:r>
            <a:r>
              <a:rPr lang="ar-SY" sz="2800" dirty="0">
                <a:solidFill>
                  <a:prstClr val="black">
                    <a:lumMod val="85000"/>
                    <a:lumOff val="15000"/>
                  </a:prstClr>
                </a:solidFill>
              </a:rPr>
              <a:t>، بحيث تتحول </a:t>
            </a:r>
            <a:r>
              <a:rPr lang="ar-SY" sz="2800" dirty="0">
                <a:solidFill>
                  <a:srgbClr val="0070C0"/>
                </a:solidFill>
              </a:rPr>
              <a:t>السكريات</a:t>
            </a:r>
            <a:r>
              <a:rPr lang="ar-SY" sz="2800" dirty="0">
                <a:solidFill>
                  <a:prstClr val="black">
                    <a:lumMod val="85000"/>
                    <a:lumOff val="15000"/>
                  </a:prstClr>
                </a:solidFill>
              </a:rPr>
              <a:t> الموجودة فيه</a:t>
            </a:r>
            <a:r>
              <a:rPr lang="ar-SY" sz="2800" dirty="0">
                <a:solidFill>
                  <a:srgbClr val="FF0000"/>
                </a:solidFill>
              </a:rPr>
              <a:t> إلى</a:t>
            </a:r>
            <a:r>
              <a:rPr lang="ar-SY" sz="2800" dirty="0">
                <a:solidFill>
                  <a:prstClr val="black">
                    <a:lumMod val="85000"/>
                    <a:lumOff val="15000"/>
                  </a:prstClr>
                </a:solidFill>
              </a:rPr>
              <a:t>: </a:t>
            </a:r>
          </a:p>
          <a:p>
            <a:pPr marL="0" lvl="0" indent="0" algn="r" rtl="1">
              <a:buClr>
                <a:srgbClr val="83992A"/>
              </a:buClr>
              <a:buNone/>
            </a:pPr>
            <a:r>
              <a:rPr lang="ar-SY" sz="2800" dirty="0">
                <a:solidFill>
                  <a:prstClr val="black">
                    <a:lumMod val="85000"/>
                    <a:lumOff val="15000"/>
                  </a:prstClr>
                </a:solidFill>
              </a:rPr>
              <a:t>				حمض اللبن بشكل رئيسي </a:t>
            </a:r>
          </a:p>
          <a:p>
            <a:pPr marL="0" lvl="0" indent="0" algn="r" rtl="1">
              <a:buClr>
                <a:srgbClr val="83992A"/>
              </a:buClr>
              <a:buNone/>
            </a:pPr>
            <a:r>
              <a:rPr lang="ar-SY" sz="2800" dirty="0">
                <a:solidFill>
                  <a:prstClr val="black">
                    <a:lumMod val="85000"/>
                    <a:lumOff val="15000"/>
                  </a:prstClr>
                </a:solidFill>
              </a:rPr>
              <a:t>				وحمض اللاكتيك </a:t>
            </a:r>
          </a:p>
          <a:p>
            <a:pPr marL="0" lvl="0" indent="0" algn="r" rtl="1">
              <a:buClr>
                <a:srgbClr val="83992A"/>
              </a:buClr>
              <a:buNone/>
            </a:pPr>
            <a:r>
              <a:rPr lang="ar-SY" sz="2800" dirty="0">
                <a:solidFill>
                  <a:prstClr val="black">
                    <a:lumMod val="85000"/>
                    <a:lumOff val="15000"/>
                  </a:prstClr>
                </a:solidFill>
              </a:rPr>
              <a:t>				وغيرها من الأحماض الثانوية .</a:t>
            </a: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21766664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745707" y="3893603"/>
            <a:ext cx="5977719" cy="2964397"/>
          </a:xfrm>
          <a:prstGeom prst="rect">
            <a:avLst/>
          </a:prstGeom>
        </p:spPr>
      </p:pic>
      <p:sp>
        <p:nvSpPr>
          <p:cNvPr id="9" name="Rectangle 8"/>
          <p:cNvSpPr/>
          <p:nvPr/>
        </p:nvSpPr>
        <p:spPr>
          <a:xfrm>
            <a:off x="8380252" y="1817194"/>
            <a:ext cx="2544286" cy="646331"/>
          </a:xfrm>
          <a:prstGeom prst="rect">
            <a:avLst/>
          </a:prstGeom>
        </p:spPr>
        <p:txBody>
          <a:bodyPr wrap="none">
            <a:spAutoFit/>
          </a:bodyPr>
          <a:lstStyle/>
          <a:p>
            <a:r>
              <a:rPr lang="ar-SY" sz="3600" dirty="0">
                <a:ln w="3175" cmpd="sng">
                  <a:noFill/>
                </a:ln>
                <a:solidFill>
                  <a:srgbClr val="FF0000"/>
                </a:solidFill>
                <a:cs typeface="Arial" panose="020B0604020202020204" pitchFamily="34" charset="0"/>
              </a:rPr>
              <a:t>باستخدام أكياس </a:t>
            </a:r>
            <a:endParaRPr lang="en-GB" sz="1400" dirty="0">
              <a:solidFill>
                <a:srgbClr val="FF0000"/>
              </a:solidFill>
            </a:endParaRPr>
          </a:p>
        </p:txBody>
      </p:sp>
      <p:pic>
        <p:nvPicPr>
          <p:cNvPr id="12" name="Picture 11"/>
          <p:cNvPicPr>
            <a:picLocks noChangeAspect="1"/>
          </p:cNvPicPr>
          <p:nvPr/>
        </p:nvPicPr>
        <p:blipFill>
          <a:blip r:embed="rId3"/>
          <a:stretch>
            <a:fillRect/>
          </a:stretch>
        </p:blipFill>
        <p:spPr>
          <a:xfrm>
            <a:off x="479164" y="455078"/>
            <a:ext cx="7248525" cy="3438525"/>
          </a:xfrm>
          <a:prstGeom prst="rect">
            <a:avLst/>
          </a:prstGeom>
        </p:spPr>
      </p:pic>
    </p:spTree>
    <p:extLst>
      <p:ext uri="{BB962C8B-B14F-4D97-AF65-F5344CB8AC3E}">
        <p14:creationId xmlns:p14="http://schemas.microsoft.com/office/powerpoint/2010/main" val="17477886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2609" y="2679760"/>
            <a:ext cx="5389577" cy="3677225"/>
          </a:xfrm>
          <a:prstGeom prst="rect">
            <a:avLst/>
          </a:prstGeom>
        </p:spPr>
      </p:pic>
      <p:sp>
        <p:nvSpPr>
          <p:cNvPr id="10" name="Rectangle 9"/>
          <p:cNvSpPr/>
          <p:nvPr/>
        </p:nvSpPr>
        <p:spPr>
          <a:xfrm>
            <a:off x="4271007" y="1910783"/>
            <a:ext cx="3663182" cy="584775"/>
          </a:xfrm>
          <a:prstGeom prst="rect">
            <a:avLst/>
          </a:prstGeom>
        </p:spPr>
        <p:txBody>
          <a:bodyPr wrap="none">
            <a:spAutoFit/>
          </a:bodyPr>
          <a:lstStyle/>
          <a:p>
            <a:r>
              <a:rPr lang="ar-SY" sz="3200" dirty="0">
                <a:ln w="3175" cmpd="sng">
                  <a:noFill/>
                </a:ln>
                <a:solidFill>
                  <a:srgbClr val="FF0000"/>
                </a:solidFill>
                <a:cs typeface="Arial" panose="020B0604020202020204" pitchFamily="34" charset="0"/>
              </a:rPr>
              <a:t>باستخدام </a:t>
            </a:r>
            <a:r>
              <a:rPr lang="ar-SY" sz="3200" dirty="0" smtClean="0">
                <a:ln w="3175" cmpd="sng">
                  <a:noFill/>
                </a:ln>
                <a:solidFill>
                  <a:srgbClr val="FF0000"/>
                </a:solidFill>
                <a:cs typeface="Arial" panose="020B0604020202020204" pitchFamily="34" charset="0"/>
              </a:rPr>
              <a:t>براميل بلاستيكية </a:t>
            </a:r>
            <a:endParaRPr lang="en-GB" sz="1200" dirty="0">
              <a:solidFill>
                <a:srgbClr val="FF0000"/>
              </a:solidFill>
            </a:endParaRPr>
          </a:p>
        </p:txBody>
      </p:sp>
      <p:pic>
        <p:nvPicPr>
          <p:cNvPr id="3" name="Picture 2"/>
          <p:cNvPicPr>
            <a:picLocks noChangeAspect="1"/>
          </p:cNvPicPr>
          <p:nvPr/>
        </p:nvPicPr>
        <p:blipFill>
          <a:blip r:embed="rId3"/>
          <a:stretch>
            <a:fillRect/>
          </a:stretch>
        </p:blipFill>
        <p:spPr>
          <a:xfrm>
            <a:off x="6204600" y="2679760"/>
            <a:ext cx="5023539" cy="3752922"/>
          </a:xfrm>
          <a:prstGeom prst="rect">
            <a:avLst/>
          </a:prstGeom>
        </p:spPr>
      </p:pic>
    </p:spTree>
    <p:extLst>
      <p:ext uri="{BB962C8B-B14F-4D97-AF65-F5344CB8AC3E}">
        <p14:creationId xmlns:p14="http://schemas.microsoft.com/office/powerpoint/2010/main" val="21466408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smtClean="0">
                <a:solidFill>
                  <a:prstClr val="black">
                    <a:lumMod val="85000"/>
                    <a:lumOff val="15000"/>
                  </a:prstClr>
                </a:solidFill>
              </a:rPr>
              <a:t>فرامات تقليدية</a:t>
            </a:r>
            <a:endParaRPr lang="en-GB" dirty="0"/>
          </a:p>
        </p:txBody>
      </p:sp>
      <p:sp>
        <p:nvSpPr>
          <p:cNvPr id="3" name="Content Placeholder 2"/>
          <p:cNvSpPr>
            <a:spLocks noGrp="1"/>
          </p:cNvSpPr>
          <p:nvPr>
            <p:ph idx="1"/>
          </p:nvPr>
        </p:nvSpPr>
        <p:spPr/>
        <p:txBody>
          <a:bodyPr/>
          <a:lstStyle/>
          <a:p>
            <a:endParaRPr lang="en-GB"/>
          </a:p>
        </p:txBody>
      </p:sp>
      <p:pic>
        <p:nvPicPr>
          <p:cNvPr id="7" name="Picture 6"/>
          <p:cNvPicPr>
            <a:picLocks noChangeAspect="1"/>
          </p:cNvPicPr>
          <p:nvPr/>
        </p:nvPicPr>
        <p:blipFill>
          <a:blip r:embed="rId2"/>
          <a:stretch>
            <a:fillRect/>
          </a:stretch>
        </p:blipFill>
        <p:spPr>
          <a:xfrm>
            <a:off x="5677468" y="2437831"/>
            <a:ext cx="5952881" cy="3799195"/>
          </a:xfrm>
          <a:prstGeom prst="rect">
            <a:avLst/>
          </a:prstGeom>
        </p:spPr>
      </p:pic>
      <p:pic>
        <p:nvPicPr>
          <p:cNvPr id="4" name="Picture 3"/>
          <p:cNvPicPr>
            <a:picLocks noChangeAspect="1"/>
          </p:cNvPicPr>
          <p:nvPr/>
        </p:nvPicPr>
        <p:blipFill>
          <a:blip r:embed="rId3"/>
          <a:stretch>
            <a:fillRect/>
          </a:stretch>
        </p:blipFill>
        <p:spPr>
          <a:xfrm>
            <a:off x="561649" y="2437831"/>
            <a:ext cx="5115819" cy="3831926"/>
          </a:xfrm>
          <a:prstGeom prst="rect">
            <a:avLst/>
          </a:prstGeom>
        </p:spPr>
      </p:pic>
    </p:spTree>
    <p:extLst>
      <p:ext uri="{BB962C8B-B14F-4D97-AF65-F5344CB8AC3E}">
        <p14:creationId xmlns:p14="http://schemas.microsoft.com/office/powerpoint/2010/main" val="38573807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smtClean="0">
                <a:solidFill>
                  <a:prstClr val="black">
                    <a:lumMod val="85000"/>
                    <a:lumOff val="15000"/>
                  </a:prstClr>
                </a:solidFill>
              </a:rPr>
              <a:t>فرامات تقليدية</a:t>
            </a:r>
            <a:endParaRPr lang="en-GB" dirty="0"/>
          </a:p>
        </p:txBody>
      </p:sp>
      <p:sp>
        <p:nvSpPr>
          <p:cNvPr id="3" name="Content Placeholder 2"/>
          <p:cNvSpPr>
            <a:spLocks noGrp="1"/>
          </p:cNvSpPr>
          <p:nvPr>
            <p:ph idx="1"/>
          </p:nvPr>
        </p:nvSpPr>
        <p:spPr/>
        <p:txBody>
          <a:bodyPr/>
          <a:lstStyle/>
          <a:p>
            <a:endParaRPr lang="en-GB"/>
          </a:p>
        </p:txBody>
      </p:sp>
      <p:pic>
        <p:nvPicPr>
          <p:cNvPr id="5" name="Picture 4"/>
          <p:cNvPicPr>
            <a:picLocks noChangeAspect="1"/>
          </p:cNvPicPr>
          <p:nvPr/>
        </p:nvPicPr>
        <p:blipFill>
          <a:blip r:embed="rId2"/>
          <a:stretch>
            <a:fillRect/>
          </a:stretch>
        </p:blipFill>
        <p:spPr>
          <a:xfrm>
            <a:off x="455311" y="2285999"/>
            <a:ext cx="5549704" cy="4039810"/>
          </a:xfrm>
          <a:prstGeom prst="rect">
            <a:avLst/>
          </a:prstGeom>
        </p:spPr>
      </p:pic>
      <p:pic>
        <p:nvPicPr>
          <p:cNvPr id="6" name="Picture 5"/>
          <p:cNvPicPr>
            <a:picLocks noChangeAspect="1"/>
          </p:cNvPicPr>
          <p:nvPr/>
        </p:nvPicPr>
        <p:blipFill>
          <a:blip r:embed="rId3"/>
          <a:stretch>
            <a:fillRect/>
          </a:stretch>
        </p:blipFill>
        <p:spPr>
          <a:xfrm>
            <a:off x="6168788" y="2285999"/>
            <a:ext cx="5567899" cy="4052700"/>
          </a:xfrm>
          <a:prstGeom prst="rect">
            <a:avLst/>
          </a:prstGeom>
        </p:spPr>
      </p:pic>
    </p:spTree>
    <p:extLst>
      <p:ext uri="{BB962C8B-B14F-4D97-AF65-F5344CB8AC3E}">
        <p14:creationId xmlns:p14="http://schemas.microsoft.com/office/powerpoint/2010/main" val="3011152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5511732" y="2524836"/>
            <a:ext cx="6020627" cy="3780430"/>
          </a:xfrm>
        </p:spPr>
        <p:txBody>
          <a:bodyPr>
            <a:normAutofit/>
          </a:bodyPr>
          <a:lstStyle/>
          <a:p>
            <a:pPr marL="0" lvl="0" indent="0" algn="r" rtl="1">
              <a:buClr>
                <a:srgbClr val="83992A"/>
              </a:buClr>
              <a:buNone/>
            </a:pPr>
            <a:r>
              <a:rPr lang="ar-SY" sz="1600" b="1" dirty="0">
                <a:solidFill>
                  <a:srgbClr val="FF0000"/>
                </a:solidFill>
              </a:rPr>
              <a:t>طريقة تخزين السيلاج المصنع وأشكال أبنية السيلوات:</a:t>
            </a:r>
          </a:p>
          <a:p>
            <a:pPr marL="0" lvl="0" indent="0" algn="r" rtl="1">
              <a:buClr>
                <a:srgbClr val="83992A"/>
              </a:buClr>
              <a:buNone/>
            </a:pPr>
            <a:r>
              <a:rPr lang="ar-SY" sz="1600" dirty="0">
                <a:solidFill>
                  <a:srgbClr val="FF0000"/>
                </a:solidFill>
              </a:rPr>
              <a:t>آ- السيلوات الأفقية:</a:t>
            </a:r>
          </a:p>
          <a:p>
            <a:pPr marL="0" lvl="0" indent="0" algn="r" rtl="1">
              <a:buClr>
                <a:srgbClr val="83992A"/>
              </a:buClr>
              <a:buNone/>
            </a:pPr>
            <a:r>
              <a:rPr lang="ar-SY" sz="2800" b="1" dirty="0">
                <a:solidFill>
                  <a:srgbClr val="FF0000"/>
                </a:solidFill>
              </a:rPr>
              <a:t>ب- طريقة الكومة:  </a:t>
            </a:r>
          </a:p>
          <a:p>
            <a:pPr lvl="0" algn="r" rtl="1">
              <a:buClr>
                <a:srgbClr val="83992A"/>
              </a:buClr>
            </a:pPr>
            <a:r>
              <a:rPr lang="ar-SY" sz="2800" dirty="0">
                <a:solidFill>
                  <a:prstClr val="black">
                    <a:lumMod val="85000"/>
                    <a:lumOff val="15000"/>
                  </a:prstClr>
                </a:solidFill>
              </a:rPr>
              <a:t>يتم انتقاء مكان مرتفع بالمزرعة ترص فوقه طبقة من الحطب بإرتفاع (1) م على شكل دائرة لايقل قطرها عن (10) م أو على مستطيل طوله 15-20م وعرضه 6-10أمتار </a:t>
            </a:r>
          </a:p>
          <a:p>
            <a:pPr algn="r" rtl="1"/>
            <a:endParaRPr lang="en-GB" sz="2800" dirty="0"/>
          </a:p>
        </p:txBody>
      </p:sp>
      <p:pic>
        <p:nvPicPr>
          <p:cNvPr id="6" name="Picture 5"/>
          <p:cNvPicPr>
            <a:picLocks noChangeAspect="1"/>
          </p:cNvPicPr>
          <p:nvPr/>
        </p:nvPicPr>
        <p:blipFill>
          <a:blip r:embed="rId2"/>
          <a:stretch>
            <a:fillRect/>
          </a:stretch>
        </p:blipFill>
        <p:spPr>
          <a:xfrm>
            <a:off x="610097" y="2825086"/>
            <a:ext cx="4901635" cy="3261815"/>
          </a:xfrm>
          <a:prstGeom prst="rect">
            <a:avLst/>
          </a:prstGeom>
        </p:spPr>
      </p:pic>
    </p:spTree>
    <p:extLst>
      <p:ext uri="{BB962C8B-B14F-4D97-AF65-F5344CB8AC3E}">
        <p14:creationId xmlns:p14="http://schemas.microsoft.com/office/powerpoint/2010/main" val="37277368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6096001" y="2556932"/>
            <a:ext cx="4800596" cy="3318936"/>
          </a:xfrm>
        </p:spPr>
        <p:txBody>
          <a:bodyPr/>
          <a:lstStyle/>
          <a:p>
            <a:pPr lvl="0" algn="r" rtl="1">
              <a:buClr>
                <a:srgbClr val="83992A"/>
              </a:buClr>
            </a:pPr>
            <a:r>
              <a:rPr lang="ar-SY" sz="2800" dirty="0">
                <a:solidFill>
                  <a:prstClr val="black">
                    <a:lumMod val="85000"/>
                    <a:lumOff val="15000"/>
                  </a:prstClr>
                </a:solidFill>
              </a:rPr>
              <a:t>تكبس المادة الخضراء بالأرجل أو بجرار زراعي إلى أن يصل إرتفاع الكومة حوالي ثلاثة أمتار ثم تغطى بغطاء بلاستيكي أو من النايلون السميك ويثقل الغطاء بالحجارة أو بأثقال أخرى (دواليب سيارة قديمة مثلاً, أو أحياناً بطبقة من الطين).</a:t>
            </a:r>
            <a:endParaRPr lang="en-GB" sz="2800" dirty="0">
              <a:solidFill>
                <a:prstClr val="black">
                  <a:lumMod val="85000"/>
                  <a:lumOff val="15000"/>
                </a:prstClr>
              </a:solidFill>
            </a:endParaRPr>
          </a:p>
          <a:p>
            <a:pPr algn="r" rtl="1"/>
            <a:endParaRPr lang="en-GB" dirty="0"/>
          </a:p>
        </p:txBody>
      </p:sp>
      <p:pic>
        <p:nvPicPr>
          <p:cNvPr id="4" name="Picture 3"/>
          <p:cNvPicPr>
            <a:picLocks noChangeAspect="1"/>
          </p:cNvPicPr>
          <p:nvPr/>
        </p:nvPicPr>
        <p:blipFill>
          <a:blip r:embed="rId2"/>
          <a:stretch>
            <a:fillRect/>
          </a:stretch>
        </p:blipFill>
        <p:spPr>
          <a:xfrm>
            <a:off x="481097" y="494975"/>
            <a:ext cx="5614903" cy="5895343"/>
          </a:xfrm>
          <a:prstGeom prst="rect">
            <a:avLst/>
          </a:prstGeom>
        </p:spPr>
      </p:pic>
    </p:spTree>
    <p:extLst>
      <p:ext uri="{BB962C8B-B14F-4D97-AF65-F5344CB8AC3E}">
        <p14:creationId xmlns:p14="http://schemas.microsoft.com/office/powerpoint/2010/main" val="2123266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955343" y="2556932"/>
            <a:ext cx="9941254" cy="3318936"/>
          </a:xfrm>
        </p:spPr>
        <p:txBody>
          <a:bodyPr>
            <a:normAutofit/>
          </a:bodyPr>
          <a:lstStyle/>
          <a:p>
            <a:pPr lvl="0" algn="r" rtl="1">
              <a:buClr>
                <a:srgbClr val="83992A"/>
              </a:buClr>
            </a:pPr>
            <a:r>
              <a:rPr lang="ar-SY" sz="2800" dirty="0">
                <a:solidFill>
                  <a:prstClr val="black">
                    <a:lumMod val="85000"/>
                    <a:lumOff val="15000"/>
                  </a:prstClr>
                </a:solidFill>
              </a:rPr>
              <a:t>تحفر عادةً قناة حول الكومة توصل بقناة تصريف لتسرب إليها السوائل الناتجة أثناء عملية السيلجة.</a:t>
            </a:r>
          </a:p>
          <a:p>
            <a:pPr lvl="0" algn="r" rtl="1">
              <a:buClr>
                <a:srgbClr val="83992A"/>
              </a:buClr>
            </a:pPr>
            <a:r>
              <a:rPr lang="ar-SY" sz="2800" dirty="0">
                <a:solidFill>
                  <a:prstClr val="black">
                    <a:lumMod val="85000"/>
                    <a:lumOff val="15000"/>
                  </a:prstClr>
                </a:solidFill>
              </a:rPr>
              <a:t>تطبق مثل هذه الطريقة قرب الحقول أو أثناء وجود فائض من العلف لم يعد بالإمكان تخزينه بالطرق الأخرى</a:t>
            </a:r>
            <a:endParaRPr lang="en-GB" sz="2800" dirty="0"/>
          </a:p>
        </p:txBody>
      </p:sp>
    </p:spTree>
    <p:extLst>
      <p:ext uri="{BB962C8B-B14F-4D97-AF65-F5344CB8AC3E}">
        <p14:creationId xmlns:p14="http://schemas.microsoft.com/office/powerpoint/2010/main" val="313178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marL="0" lvl="0" indent="0" algn="r" rtl="1">
              <a:buClr>
                <a:srgbClr val="83992A"/>
              </a:buClr>
              <a:buNone/>
            </a:pPr>
            <a:r>
              <a:rPr lang="ar-SY" sz="2800" b="1" dirty="0">
                <a:solidFill>
                  <a:srgbClr val="0070C0"/>
                </a:solidFill>
              </a:rPr>
              <a:t>لطريقة الكومة مساوىء أهمها:</a:t>
            </a:r>
          </a:p>
          <a:p>
            <a:pPr marL="0" lvl="0" indent="0" algn="r" rtl="1">
              <a:buClr>
                <a:srgbClr val="83992A"/>
              </a:buClr>
              <a:buNone/>
            </a:pPr>
            <a:r>
              <a:rPr lang="ar-SY" sz="2800" dirty="0">
                <a:solidFill>
                  <a:prstClr val="black">
                    <a:lumMod val="85000"/>
                    <a:lumOff val="15000"/>
                  </a:prstClr>
                </a:solidFill>
              </a:rPr>
              <a:t>نسبة تلف السيلاج أكثر من الطرق الأخرى </a:t>
            </a:r>
            <a:r>
              <a:rPr lang="ar-SY" sz="2800" dirty="0" smtClean="0">
                <a:solidFill>
                  <a:prstClr val="black">
                    <a:lumMod val="85000"/>
                    <a:lumOff val="15000"/>
                  </a:prstClr>
                </a:solidFill>
              </a:rPr>
              <a:t>بسبب:</a:t>
            </a:r>
          </a:p>
          <a:p>
            <a:pPr marL="0" lvl="0" indent="0" algn="r" rtl="1">
              <a:buClr>
                <a:srgbClr val="83992A"/>
              </a:buClr>
              <a:buNone/>
            </a:pPr>
            <a:r>
              <a:rPr lang="ar-SY" sz="2800" dirty="0" smtClean="0">
                <a:solidFill>
                  <a:srgbClr val="FF0000"/>
                </a:solidFill>
              </a:rPr>
              <a:t>1-</a:t>
            </a:r>
            <a:r>
              <a:rPr lang="ar-SY" sz="2800" dirty="0" smtClean="0">
                <a:solidFill>
                  <a:prstClr val="black">
                    <a:lumMod val="85000"/>
                    <a:lumOff val="15000"/>
                  </a:prstClr>
                </a:solidFill>
              </a:rPr>
              <a:t> </a:t>
            </a:r>
            <a:r>
              <a:rPr lang="ar-SY" sz="2800" dirty="0">
                <a:solidFill>
                  <a:prstClr val="black">
                    <a:lumMod val="85000"/>
                    <a:lumOff val="15000"/>
                  </a:prstClr>
                </a:solidFill>
              </a:rPr>
              <a:t>صعوبة إحكام التغليف ومنع تسرب الهواء الجوي </a:t>
            </a:r>
            <a:r>
              <a:rPr lang="ar-SY" sz="2800" dirty="0" smtClean="0">
                <a:solidFill>
                  <a:prstClr val="black">
                    <a:lumMod val="85000"/>
                    <a:lumOff val="15000"/>
                  </a:prstClr>
                </a:solidFill>
              </a:rPr>
              <a:t>تماماً</a:t>
            </a:r>
          </a:p>
          <a:p>
            <a:pPr marL="0" lvl="0" indent="0" algn="r" rtl="1">
              <a:buClr>
                <a:srgbClr val="83992A"/>
              </a:buClr>
              <a:buNone/>
            </a:pPr>
            <a:r>
              <a:rPr lang="ar-SY" sz="2800" dirty="0" smtClean="0">
                <a:solidFill>
                  <a:srgbClr val="FF0000"/>
                </a:solidFill>
              </a:rPr>
              <a:t>2-</a:t>
            </a:r>
            <a:r>
              <a:rPr lang="ar-SY" sz="2800" dirty="0" smtClean="0">
                <a:solidFill>
                  <a:prstClr val="black">
                    <a:lumMod val="85000"/>
                    <a:lumOff val="15000"/>
                  </a:prstClr>
                </a:solidFill>
              </a:rPr>
              <a:t> </a:t>
            </a:r>
            <a:r>
              <a:rPr lang="ar-SY" sz="2800" dirty="0">
                <a:solidFill>
                  <a:prstClr val="black">
                    <a:lumMod val="85000"/>
                    <a:lumOff val="15000"/>
                  </a:prstClr>
                </a:solidFill>
              </a:rPr>
              <a:t>وبقاء نسبة عالية من الهواء داخل كتلة السيلاج حيث يؤدي لزيادة الحرارة داخله وانخفاض التخمرات اللاهوائية الحاصلة وبالتالي زيادة الكمية التالفة بالتعفن </a:t>
            </a:r>
            <a:endParaRPr lang="en-GB" dirty="0"/>
          </a:p>
        </p:txBody>
      </p:sp>
    </p:spTree>
    <p:extLst>
      <p:ext uri="{BB962C8B-B14F-4D97-AF65-F5344CB8AC3E}">
        <p14:creationId xmlns:p14="http://schemas.microsoft.com/office/powerpoint/2010/main" val="7893295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Y" dirty="0">
                <a:solidFill>
                  <a:prstClr val="black">
                    <a:lumMod val="85000"/>
                    <a:lumOff val="15000"/>
                  </a:prstClr>
                </a:solidFill>
              </a:rPr>
              <a:t>طرق التخمر اللاهوائي وطرق الحفظ والإضافات </a:t>
            </a:r>
            <a:r>
              <a:rPr lang="ar-SY" dirty="0" smtClean="0">
                <a:solidFill>
                  <a:prstClr val="black">
                    <a:lumMod val="85000"/>
                    <a:lumOff val="15000"/>
                  </a:prstClr>
                </a:solidFill>
              </a:rPr>
              <a:t>الممكنة</a:t>
            </a:r>
            <a:r>
              <a:rPr lang="ar-SY" dirty="0">
                <a:solidFill>
                  <a:prstClr val="black">
                    <a:lumMod val="85000"/>
                    <a:lumOff val="15000"/>
                  </a:prstClr>
                </a:solidFill>
              </a:rPr>
              <a:t>:</a:t>
            </a:r>
            <a:endParaRPr lang="en-GB" dirty="0"/>
          </a:p>
        </p:txBody>
      </p:sp>
      <p:sp>
        <p:nvSpPr>
          <p:cNvPr id="3" name="Content Placeholder 2"/>
          <p:cNvSpPr>
            <a:spLocks noGrp="1"/>
          </p:cNvSpPr>
          <p:nvPr>
            <p:ph idx="1"/>
          </p:nvPr>
        </p:nvSpPr>
        <p:spPr>
          <a:xfrm>
            <a:off x="668740" y="2556932"/>
            <a:ext cx="10986448" cy="3318936"/>
          </a:xfrm>
        </p:spPr>
        <p:txBody>
          <a:bodyPr/>
          <a:lstStyle/>
          <a:p>
            <a:pPr marL="0" lvl="0" indent="0" algn="r" rtl="1">
              <a:buClr>
                <a:srgbClr val="83992A"/>
              </a:buClr>
              <a:buNone/>
            </a:pPr>
            <a:r>
              <a:rPr lang="ar-SY" sz="2800" dirty="0" smtClean="0">
                <a:solidFill>
                  <a:srgbClr val="7030A0"/>
                </a:solidFill>
              </a:rPr>
              <a:t>1- </a:t>
            </a:r>
            <a:r>
              <a:rPr lang="ar-SY" sz="2800" dirty="0">
                <a:solidFill>
                  <a:srgbClr val="7030A0"/>
                </a:solidFill>
              </a:rPr>
              <a:t>الطريقة العادية :</a:t>
            </a:r>
          </a:p>
          <a:p>
            <a:pPr lvl="0" algn="r" rtl="1">
              <a:buClr>
                <a:srgbClr val="83992A"/>
              </a:buClr>
            </a:pPr>
            <a:r>
              <a:rPr lang="ar-SY" sz="2800" dirty="0">
                <a:solidFill>
                  <a:prstClr val="black">
                    <a:lumMod val="85000"/>
                    <a:lumOff val="15000"/>
                  </a:prstClr>
                </a:solidFill>
              </a:rPr>
              <a:t>يحتوي العلف الأخضر بشكل طبيعي على بكتيريا.</a:t>
            </a:r>
          </a:p>
          <a:p>
            <a:pPr lvl="0" algn="r" rtl="1">
              <a:buClr>
                <a:srgbClr val="83992A"/>
              </a:buClr>
            </a:pPr>
            <a:r>
              <a:rPr lang="ar-SY" sz="2800" dirty="0">
                <a:solidFill>
                  <a:prstClr val="black">
                    <a:lumMod val="85000"/>
                    <a:lumOff val="15000"/>
                  </a:prstClr>
                </a:solidFill>
              </a:rPr>
              <a:t>يتكوّن </a:t>
            </a:r>
            <a:r>
              <a:rPr lang="ar-SY" sz="2800" dirty="0">
                <a:solidFill>
                  <a:srgbClr val="C00000"/>
                </a:solidFill>
              </a:rPr>
              <a:t>حمض اللبن (اللاكتيك) </a:t>
            </a:r>
            <a:r>
              <a:rPr lang="ar-SY" sz="2800" dirty="0">
                <a:solidFill>
                  <a:srgbClr val="0070C0"/>
                </a:solidFill>
              </a:rPr>
              <a:t>نتيجة</a:t>
            </a:r>
            <a:r>
              <a:rPr lang="ar-SY" sz="2800" dirty="0">
                <a:solidFill>
                  <a:srgbClr val="C00000"/>
                </a:solidFill>
              </a:rPr>
              <a:t> تخمر الكربوهيدرات الذائبة في النبات </a:t>
            </a:r>
            <a:r>
              <a:rPr lang="ar-SY" sz="2800" dirty="0">
                <a:solidFill>
                  <a:prstClr val="black">
                    <a:lumMod val="85000"/>
                    <a:lumOff val="15000"/>
                  </a:prstClr>
                </a:solidFill>
              </a:rPr>
              <a:t>الأخضر، حيث ترتفع حموضة السيلاج </a:t>
            </a:r>
            <a:r>
              <a:rPr lang="en-GB" sz="2800" dirty="0">
                <a:solidFill>
                  <a:prstClr val="black">
                    <a:lumMod val="85000"/>
                    <a:lumOff val="15000"/>
                  </a:prstClr>
                </a:solidFill>
              </a:rPr>
              <a:t>PH </a:t>
            </a:r>
            <a:r>
              <a:rPr lang="ar-SY" sz="2800" dirty="0">
                <a:solidFill>
                  <a:prstClr val="black">
                    <a:lumMod val="85000"/>
                    <a:lumOff val="15000"/>
                  </a:prstClr>
                </a:solidFill>
              </a:rPr>
              <a:t> إلى (3.8 – 4.3) وتتراوح نسبة حمض اللبن فيه من (8-12%) من المادة الجافة.</a:t>
            </a: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415239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491320" y="2429301"/>
            <a:ext cx="10959152" cy="3835021"/>
          </a:xfrm>
        </p:spPr>
        <p:txBody>
          <a:bodyPr>
            <a:noAutofit/>
          </a:bodyPr>
          <a:lstStyle/>
          <a:p>
            <a:pPr marL="0" lvl="0" indent="0" algn="r" rtl="1">
              <a:buClr>
                <a:srgbClr val="83992A"/>
              </a:buClr>
              <a:buNone/>
            </a:pPr>
            <a:r>
              <a:rPr lang="ar-SY" sz="2800" dirty="0">
                <a:solidFill>
                  <a:srgbClr val="7030A0"/>
                </a:solidFill>
              </a:rPr>
              <a:t>2- إضافة مواد أخرى إلى السيلاج :</a:t>
            </a:r>
          </a:p>
          <a:p>
            <a:pPr lvl="0" algn="r" rtl="1">
              <a:buClr>
                <a:srgbClr val="83992A"/>
              </a:buClr>
            </a:pPr>
            <a:r>
              <a:rPr lang="ar-SY" sz="2800" dirty="0">
                <a:solidFill>
                  <a:prstClr val="black">
                    <a:lumMod val="85000"/>
                    <a:lumOff val="15000"/>
                  </a:prstClr>
                </a:solidFill>
              </a:rPr>
              <a:t>تضاف مواد معقمة</a:t>
            </a:r>
            <a:r>
              <a:rPr lang="ar-SY" sz="2800" dirty="0">
                <a:solidFill>
                  <a:srgbClr val="C00000"/>
                </a:solidFill>
              </a:rPr>
              <a:t> حافظة </a:t>
            </a:r>
            <a:r>
              <a:rPr lang="ar-SY" sz="2800" dirty="0">
                <a:solidFill>
                  <a:prstClr val="black"/>
                </a:solidFill>
              </a:rPr>
              <a:t>إلى</a:t>
            </a:r>
            <a:r>
              <a:rPr lang="ar-SY" sz="2800" dirty="0">
                <a:solidFill>
                  <a:prstClr val="black">
                    <a:lumMod val="85000"/>
                    <a:lumOff val="15000"/>
                  </a:prstClr>
                </a:solidFill>
              </a:rPr>
              <a:t> السيلو </a:t>
            </a:r>
            <a:r>
              <a:rPr lang="ar-SY" sz="2800" dirty="0">
                <a:solidFill>
                  <a:srgbClr val="C00000"/>
                </a:solidFill>
              </a:rPr>
              <a:t> (</a:t>
            </a:r>
            <a:r>
              <a:rPr lang="ar-SY" sz="2800" dirty="0">
                <a:solidFill>
                  <a:srgbClr val="00B050"/>
                </a:solidFill>
              </a:rPr>
              <a:t>6.5 كغ لكل طن من العلف الأخضر المقطع</a:t>
            </a:r>
            <a:r>
              <a:rPr lang="ar-SY" sz="2800" dirty="0">
                <a:solidFill>
                  <a:prstClr val="black">
                    <a:lumMod val="85000"/>
                    <a:lumOff val="15000"/>
                  </a:prstClr>
                </a:solidFill>
              </a:rPr>
              <a:t>) /كالفورمالين وأكسيد الكبريت وكلور الصوديوم .. وغيرها/</a:t>
            </a:r>
          </a:p>
          <a:p>
            <a:pPr lvl="0" algn="r" rtl="1">
              <a:buClr>
                <a:srgbClr val="83992A"/>
              </a:buClr>
            </a:pPr>
            <a:r>
              <a:rPr lang="ar-SY" sz="2800" dirty="0">
                <a:solidFill>
                  <a:prstClr val="black">
                    <a:lumMod val="85000"/>
                    <a:lumOff val="15000"/>
                  </a:prstClr>
                </a:solidFill>
              </a:rPr>
              <a:t>تعمل هذه المواد الحافظة على منع تحول بعض المواد الغذائية الموجودة في العلف الأخضر إلى حمض اللبن أثناء عملية السيلجة مثل السكريات والفيتامينات كما يحسن من طعم ورائحة السيلاج الناتج. </a:t>
            </a:r>
          </a:p>
          <a:p>
            <a:pPr lvl="0" algn="r" rtl="1">
              <a:buClr>
                <a:srgbClr val="83992A"/>
              </a:buClr>
            </a:pPr>
            <a:r>
              <a:rPr lang="ar-SY" sz="2800" dirty="0">
                <a:solidFill>
                  <a:prstClr val="black">
                    <a:lumMod val="85000"/>
                    <a:lumOff val="15000"/>
                  </a:prstClr>
                </a:solidFill>
              </a:rPr>
              <a:t>يتوقف نجاح هذه الطريقة على خلط المادة  المعقمة الحافظة بالعلف الأخضر خلطاً جيداً (</a:t>
            </a:r>
            <a:r>
              <a:rPr lang="ar-SY" sz="2800" dirty="0">
                <a:solidFill>
                  <a:srgbClr val="FF0000"/>
                </a:solidFill>
              </a:rPr>
              <a:t>لا تزال محدودة </a:t>
            </a:r>
            <a:r>
              <a:rPr lang="ar-SY" sz="2800" dirty="0" smtClean="0">
                <a:solidFill>
                  <a:srgbClr val="FF0000"/>
                </a:solidFill>
              </a:rPr>
              <a:t>الانتشار</a:t>
            </a:r>
            <a:r>
              <a:rPr lang="ar-SY" sz="2800" dirty="0" smtClean="0">
                <a:solidFill>
                  <a:prstClr val="black">
                    <a:lumMod val="85000"/>
                    <a:lumOff val="15000"/>
                  </a:prstClr>
                </a:solidFill>
              </a:rPr>
              <a:t>)</a:t>
            </a:r>
            <a:endParaRPr lang="en-GB" dirty="0"/>
          </a:p>
        </p:txBody>
      </p:sp>
    </p:spTree>
    <p:extLst>
      <p:ext uri="{BB962C8B-B14F-4D97-AF65-F5344CB8AC3E}">
        <p14:creationId xmlns:p14="http://schemas.microsoft.com/office/powerpoint/2010/main" val="5673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srgbClr val="FF0000"/>
                </a:solidFill>
              </a:rPr>
              <a:t>أهمية </a:t>
            </a:r>
            <a:r>
              <a:rPr lang="ar-SY" dirty="0" smtClean="0">
                <a:solidFill>
                  <a:srgbClr val="FF0000"/>
                </a:solidFill>
              </a:rPr>
              <a:t>السيلاج:</a:t>
            </a:r>
            <a:endParaRPr lang="en-GB" dirty="0"/>
          </a:p>
        </p:txBody>
      </p:sp>
      <p:sp>
        <p:nvSpPr>
          <p:cNvPr id="3" name="Content Placeholder 2"/>
          <p:cNvSpPr>
            <a:spLocks noGrp="1"/>
          </p:cNvSpPr>
          <p:nvPr>
            <p:ph idx="1"/>
          </p:nvPr>
        </p:nvSpPr>
        <p:spPr/>
        <p:txBody>
          <a:bodyPr>
            <a:normAutofit fontScale="92500"/>
          </a:bodyPr>
          <a:lstStyle/>
          <a:p>
            <a:pPr lvl="0" algn="r" rtl="1">
              <a:buClr>
                <a:srgbClr val="83992A"/>
              </a:buClr>
            </a:pPr>
            <a:r>
              <a:rPr lang="ar-SY" sz="2800" dirty="0" smtClean="0">
                <a:solidFill>
                  <a:prstClr val="black">
                    <a:lumMod val="85000"/>
                    <a:lumOff val="15000"/>
                  </a:prstClr>
                </a:solidFill>
              </a:rPr>
              <a:t>الاستفادة </a:t>
            </a:r>
            <a:r>
              <a:rPr lang="ar-SY" sz="2800" dirty="0">
                <a:solidFill>
                  <a:prstClr val="black">
                    <a:lumMod val="85000"/>
                    <a:lumOff val="15000"/>
                  </a:prstClr>
                </a:solidFill>
              </a:rPr>
              <a:t>من المادة الخضراء وحفظها دون فقد كبير من قيمتها الغذائية. </a:t>
            </a:r>
          </a:p>
          <a:p>
            <a:pPr lvl="0" algn="r" rtl="1">
              <a:buClr>
                <a:srgbClr val="83992A"/>
              </a:buClr>
            </a:pPr>
            <a:r>
              <a:rPr lang="ar-SY" sz="2800" dirty="0">
                <a:solidFill>
                  <a:prstClr val="black">
                    <a:lumMod val="85000"/>
                    <a:lumOff val="15000"/>
                  </a:prstClr>
                </a:solidFill>
              </a:rPr>
              <a:t>تعتبر السيلجة أحد الطرق المناسبة ل</a:t>
            </a:r>
            <a:r>
              <a:rPr lang="ar-SY" sz="2800" dirty="0">
                <a:solidFill>
                  <a:srgbClr val="0070C0"/>
                </a:solidFill>
              </a:rPr>
              <a:t>حفظ الأعلاف الخضراء </a:t>
            </a:r>
            <a:r>
              <a:rPr lang="ar-SY" sz="2800" dirty="0">
                <a:solidFill>
                  <a:prstClr val="black">
                    <a:lumMod val="85000"/>
                    <a:lumOff val="15000"/>
                  </a:prstClr>
                </a:solidFill>
              </a:rPr>
              <a:t>على شكل سيلاج من أجل تأمينها في وقت آخر من السنة لا تتوفر فيها هذه المادة وخاصة في فصل الشتاء.</a:t>
            </a:r>
          </a:p>
          <a:p>
            <a:pPr marL="0" lvl="0" indent="0" algn="r" rtl="1">
              <a:buClr>
                <a:srgbClr val="83992A"/>
              </a:buClr>
              <a:buNone/>
            </a:pPr>
            <a:r>
              <a:rPr lang="ar-SY" sz="2800" dirty="0">
                <a:solidFill>
                  <a:prstClr val="black">
                    <a:lumMod val="85000"/>
                    <a:lumOff val="15000"/>
                  </a:prstClr>
                </a:solidFill>
              </a:rPr>
              <a:t> </a:t>
            </a:r>
          </a:p>
          <a:p>
            <a:pPr lvl="0" algn="r" rtl="1">
              <a:buClr>
                <a:srgbClr val="83992A"/>
              </a:buClr>
            </a:pPr>
            <a:r>
              <a:rPr lang="ar-SY" sz="2800" dirty="0">
                <a:solidFill>
                  <a:prstClr val="black">
                    <a:lumMod val="85000"/>
                    <a:lumOff val="15000"/>
                  </a:prstClr>
                </a:solidFill>
              </a:rPr>
              <a:t>كما يشكل السيلاج </a:t>
            </a:r>
            <a:r>
              <a:rPr lang="ar-SY" sz="2800" dirty="0">
                <a:solidFill>
                  <a:srgbClr val="0070C0"/>
                </a:solidFill>
              </a:rPr>
              <a:t>احتياطي علفي </a:t>
            </a:r>
            <a:r>
              <a:rPr lang="ar-SY" sz="2800" dirty="0">
                <a:solidFill>
                  <a:prstClr val="black">
                    <a:lumMod val="85000"/>
                    <a:lumOff val="15000"/>
                  </a:prstClr>
                </a:solidFill>
              </a:rPr>
              <a:t>في المزارع الكبيرة وهو قابل للتخزين لفترة طويلة </a:t>
            </a:r>
          </a:p>
          <a:p>
            <a:pPr lvl="0" algn="r" rtl="1">
              <a:buClr>
                <a:srgbClr val="83992A"/>
              </a:buClr>
            </a:pPr>
            <a:r>
              <a:rPr lang="ar-SY" sz="2800" dirty="0">
                <a:solidFill>
                  <a:prstClr val="black">
                    <a:lumMod val="85000"/>
                    <a:lumOff val="15000"/>
                  </a:prstClr>
                </a:solidFill>
              </a:rPr>
              <a:t>يؤمن تقديم عليقة متوازنة لحيوانات المزرعة على مدار العام. </a:t>
            </a:r>
          </a:p>
          <a:p>
            <a:pPr algn="r" rtl="1"/>
            <a:endParaRPr lang="en-GB" dirty="0"/>
          </a:p>
        </p:txBody>
      </p:sp>
    </p:spTree>
    <p:extLst>
      <p:ext uri="{BB962C8B-B14F-4D97-AF65-F5344CB8AC3E}">
        <p14:creationId xmlns:p14="http://schemas.microsoft.com/office/powerpoint/2010/main" val="223791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lnSpcReduction="10000"/>
          </a:bodyPr>
          <a:lstStyle/>
          <a:p>
            <a:pPr marL="0" lvl="0" indent="0" algn="r" rtl="1">
              <a:buClr>
                <a:srgbClr val="83992A"/>
              </a:buClr>
              <a:buNone/>
            </a:pPr>
            <a:r>
              <a:rPr lang="ar-SY" sz="2800" dirty="0">
                <a:solidFill>
                  <a:srgbClr val="7030A0"/>
                </a:solidFill>
              </a:rPr>
              <a:t>3- إضافة مواد حافظة للعلف الأخضر: </a:t>
            </a:r>
          </a:p>
          <a:p>
            <a:pPr marL="0" lvl="0" indent="0" algn="r" rtl="1">
              <a:buClr>
                <a:srgbClr val="83992A"/>
              </a:buClr>
              <a:buNone/>
            </a:pPr>
            <a:r>
              <a:rPr lang="ar-SY" sz="2800" dirty="0">
                <a:solidFill>
                  <a:prstClr val="black">
                    <a:lumMod val="85000"/>
                    <a:lumOff val="15000"/>
                  </a:prstClr>
                </a:solidFill>
              </a:rPr>
              <a:t>يحفظ العلف الأخضر بخفض </a:t>
            </a:r>
            <a:r>
              <a:rPr lang="en-GB" sz="2800" dirty="0">
                <a:solidFill>
                  <a:prstClr val="black">
                    <a:lumMod val="85000"/>
                    <a:lumOff val="15000"/>
                  </a:prstClr>
                </a:solidFill>
              </a:rPr>
              <a:t>PH </a:t>
            </a:r>
            <a:r>
              <a:rPr lang="ar-SY" sz="2800" dirty="0">
                <a:solidFill>
                  <a:prstClr val="black">
                    <a:lumMod val="85000"/>
                    <a:lumOff val="15000"/>
                  </a:prstClr>
                </a:solidFill>
              </a:rPr>
              <a:t> إلى أقل من (4).</a:t>
            </a:r>
          </a:p>
          <a:p>
            <a:pPr marL="0" lvl="0" indent="0" algn="r" rtl="1">
              <a:buClr>
                <a:srgbClr val="83992A"/>
              </a:buClr>
              <a:buNone/>
            </a:pPr>
            <a:r>
              <a:rPr lang="ar-SY" sz="2800" dirty="0">
                <a:solidFill>
                  <a:prstClr val="black">
                    <a:lumMod val="85000"/>
                    <a:lumOff val="15000"/>
                  </a:prstClr>
                </a:solidFill>
              </a:rPr>
              <a:t>يضاف إلى العلف الأخضر محلول </a:t>
            </a:r>
            <a:r>
              <a:rPr lang="ar-SY" sz="2800" dirty="0">
                <a:solidFill>
                  <a:srgbClr val="C00000"/>
                </a:solidFill>
              </a:rPr>
              <a:t>حمض كلور الماء أو حمض الكبريت المخفف (تركيز9%) (</a:t>
            </a:r>
            <a:r>
              <a:rPr lang="ar-SY" sz="2800" u="sng" dirty="0">
                <a:solidFill>
                  <a:prstClr val="black">
                    <a:lumMod val="85000"/>
                    <a:lumOff val="15000"/>
                  </a:prstClr>
                </a:solidFill>
              </a:rPr>
              <a:t>حيث يرش 55-60 ليتراً من الحمض المخفف لكل 1 طن من الكتلة الخضراء</a:t>
            </a:r>
            <a:r>
              <a:rPr lang="ar-SY" sz="2800" dirty="0">
                <a:solidFill>
                  <a:prstClr val="black">
                    <a:lumMod val="85000"/>
                    <a:lumOff val="15000"/>
                  </a:prstClr>
                </a:solidFill>
              </a:rPr>
              <a:t>) بهدف الإسراع بعملية الحفظ</a:t>
            </a:r>
          </a:p>
          <a:p>
            <a:pPr marL="0" lvl="0" indent="0" algn="r" rtl="1">
              <a:buClr>
                <a:srgbClr val="83992A"/>
              </a:buClr>
              <a:buNone/>
            </a:pPr>
            <a:r>
              <a:rPr lang="ar-SY" sz="2800" dirty="0">
                <a:solidFill>
                  <a:prstClr val="black">
                    <a:lumMod val="85000"/>
                    <a:lumOff val="15000"/>
                  </a:prstClr>
                </a:solidFill>
              </a:rPr>
              <a:t>أو يمكن أن يضاف </a:t>
            </a:r>
            <a:r>
              <a:rPr lang="ar-SY" sz="2800" dirty="0">
                <a:solidFill>
                  <a:srgbClr val="FF0000"/>
                </a:solidFill>
              </a:rPr>
              <a:t>أحماض عضوية أخرى </a:t>
            </a:r>
            <a:r>
              <a:rPr lang="ar-SY" sz="2800" dirty="0">
                <a:solidFill>
                  <a:prstClr val="black">
                    <a:lumMod val="85000"/>
                    <a:lumOff val="15000"/>
                  </a:prstClr>
                </a:solidFill>
              </a:rPr>
              <a:t>(مع التأكد أن جميع الأحماض المضافة تعيق نشاط البكتريا البيوتيرية المكونة لحمض البيوتريك الغير مرغوب  في </a:t>
            </a:r>
            <a:r>
              <a:rPr lang="ar-SY" sz="2800" dirty="0" smtClean="0">
                <a:solidFill>
                  <a:prstClr val="black">
                    <a:lumMod val="85000"/>
                    <a:lumOff val="15000"/>
                  </a:prstClr>
                </a:solidFill>
              </a:rPr>
              <a:t>السيلاج).</a:t>
            </a:r>
            <a:endParaRPr lang="en-GB" dirty="0"/>
          </a:p>
        </p:txBody>
      </p:sp>
    </p:spTree>
    <p:extLst>
      <p:ext uri="{BB962C8B-B14F-4D97-AF65-F5344CB8AC3E}">
        <p14:creationId xmlns:p14="http://schemas.microsoft.com/office/powerpoint/2010/main" val="250040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a:bodyPr>
          <a:lstStyle/>
          <a:p>
            <a:pPr marL="0" indent="0" algn="ctr" rtl="1">
              <a:buNone/>
            </a:pPr>
            <a:r>
              <a:rPr lang="ar-SY" sz="3200" dirty="0">
                <a:solidFill>
                  <a:srgbClr val="7030A0"/>
                </a:solidFill>
              </a:rPr>
              <a:t>ملاحظة : عند إضافة الحمض يجب لبس اللباس الواقي ونظارات أثناء عملية الخلط واتخاذ الحيطة عند إضافة الحمض للماء</a:t>
            </a:r>
            <a:endParaRPr lang="en-GB" sz="2800" dirty="0"/>
          </a:p>
        </p:txBody>
      </p:sp>
    </p:spTree>
    <p:extLst>
      <p:ext uri="{BB962C8B-B14F-4D97-AF65-F5344CB8AC3E}">
        <p14:creationId xmlns:p14="http://schemas.microsoft.com/office/powerpoint/2010/main" val="9899145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709684" y="2556931"/>
            <a:ext cx="10754435" cy="3666447"/>
          </a:xfrm>
        </p:spPr>
        <p:txBody>
          <a:bodyPr>
            <a:normAutofit/>
          </a:bodyPr>
          <a:lstStyle/>
          <a:p>
            <a:pPr marL="0" lvl="0" indent="0" algn="r" rtl="1">
              <a:buClr>
                <a:srgbClr val="83992A"/>
              </a:buClr>
              <a:buNone/>
            </a:pPr>
            <a:r>
              <a:rPr lang="ar-SY" sz="2600" dirty="0">
                <a:solidFill>
                  <a:srgbClr val="7030A0"/>
                </a:solidFill>
              </a:rPr>
              <a:t>4- إضافة مواد جافة إلى العلف الأخضر:</a:t>
            </a:r>
          </a:p>
          <a:p>
            <a:pPr marL="0" lvl="0" indent="0" algn="r" rtl="1">
              <a:buClr>
                <a:srgbClr val="83992A"/>
              </a:buClr>
              <a:buNone/>
            </a:pPr>
            <a:r>
              <a:rPr lang="ar-SY" sz="2600" dirty="0">
                <a:solidFill>
                  <a:srgbClr val="002060"/>
                </a:solidFill>
              </a:rPr>
              <a:t>تضاف الحبوب الغير صالحة للاستعمال على العلف الأخضر في السيلاج أو يضاف دريس،</a:t>
            </a:r>
          </a:p>
          <a:p>
            <a:pPr marL="0" lvl="0" indent="0" algn="r" rtl="1">
              <a:buClr>
                <a:srgbClr val="83992A"/>
              </a:buClr>
              <a:buNone/>
            </a:pPr>
            <a:r>
              <a:rPr lang="ar-SY" sz="2600" u="sng" dirty="0">
                <a:solidFill>
                  <a:srgbClr val="C00000"/>
                </a:solidFill>
              </a:rPr>
              <a:t>تهدف هذه الإضافة </a:t>
            </a:r>
            <a:r>
              <a:rPr lang="ar-SY" sz="2600" u="sng" dirty="0">
                <a:solidFill>
                  <a:prstClr val="black">
                    <a:lumMod val="85000"/>
                    <a:lumOff val="15000"/>
                  </a:prstClr>
                </a:solidFill>
              </a:rPr>
              <a:t>إلى</a:t>
            </a:r>
            <a:r>
              <a:rPr lang="ar-SY" sz="2600" u="sng" dirty="0">
                <a:solidFill>
                  <a:srgbClr val="C00000"/>
                </a:solidFill>
              </a:rPr>
              <a:t>:</a:t>
            </a:r>
            <a:endParaRPr lang="ar-SY" sz="2600" u="sng" dirty="0">
              <a:solidFill>
                <a:prstClr val="black">
                  <a:lumMod val="85000"/>
                  <a:lumOff val="15000"/>
                </a:prstClr>
              </a:solidFill>
            </a:endParaRPr>
          </a:p>
          <a:p>
            <a:pPr marL="0" lvl="0" indent="0" algn="r" rtl="1">
              <a:buClr>
                <a:srgbClr val="83992A"/>
              </a:buClr>
              <a:buNone/>
            </a:pPr>
            <a:r>
              <a:rPr lang="ar-SY" sz="2600" dirty="0">
                <a:solidFill>
                  <a:prstClr val="black">
                    <a:lumMod val="85000"/>
                    <a:lumOff val="15000"/>
                  </a:prstClr>
                </a:solidFill>
              </a:rPr>
              <a:t>	1- حفظ رطوبة السيلاج </a:t>
            </a:r>
          </a:p>
          <a:p>
            <a:pPr marL="0" lvl="0" indent="0" algn="r" rtl="1">
              <a:buClr>
                <a:srgbClr val="83992A"/>
              </a:buClr>
              <a:buNone/>
            </a:pPr>
            <a:r>
              <a:rPr lang="ar-SY" sz="2600" dirty="0">
                <a:solidFill>
                  <a:prstClr val="black">
                    <a:lumMod val="85000"/>
                    <a:lumOff val="15000"/>
                  </a:prstClr>
                </a:solidFill>
              </a:rPr>
              <a:t>	2- وزيادة قيمته الغذائية حيث أن (80%) من القيمة الغذائية للحبوب تكون موجودة في المخلوط الناتج، </a:t>
            </a:r>
          </a:p>
          <a:p>
            <a:pPr marL="0" lvl="0" indent="0" algn="r" rtl="1">
              <a:buClr>
                <a:srgbClr val="83992A"/>
              </a:buClr>
              <a:buNone/>
            </a:pPr>
            <a:r>
              <a:rPr lang="ar-SY" sz="2600" dirty="0">
                <a:solidFill>
                  <a:srgbClr val="002060"/>
                </a:solidFill>
              </a:rPr>
              <a:t>كما يمكن إضافة التبن الواقي لحفظ الرطوبة لكنه يقلل من القيمة الغذائية لمخلوط السيلاج الناتج </a:t>
            </a:r>
            <a:endParaRPr lang="en-GB" dirty="0"/>
          </a:p>
        </p:txBody>
      </p:sp>
    </p:spTree>
    <p:extLst>
      <p:ext uri="{BB962C8B-B14F-4D97-AF65-F5344CB8AC3E}">
        <p14:creationId xmlns:p14="http://schemas.microsoft.com/office/powerpoint/2010/main" val="95252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arn(inVertical)">
                                      <p:cBhvr>
                                        <p:cTn id="10" dur="500"/>
                                        <p:tgtEl>
                                          <p:spTgt spid="3">
                                            <p:txEl>
                                              <p:pRg st="3" end="3"/>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arn(inVertic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arn(inVertical)">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marL="0" lvl="0" indent="0" algn="r" rtl="1">
              <a:buClr>
                <a:srgbClr val="83992A"/>
              </a:buClr>
              <a:buNone/>
            </a:pPr>
            <a:r>
              <a:rPr lang="ar-SY" sz="2800" dirty="0">
                <a:solidFill>
                  <a:srgbClr val="7030A0"/>
                </a:solidFill>
              </a:rPr>
              <a:t>5- إضافة المولاس: </a:t>
            </a:r>
          </a:p>
          <a:p>
            <a:pPr marL="0" lvl="0" indent="0" algn="r" rtl="1">
              <a:buClr>
                <a:srgbClr val="83992A"/>
              </a:buClr>
              <a:buNone/>
            </a:pPr>
            <a:r>
              <a:rPr lang="ar-SY" sz="2800" dirty="0">
                <a:solidFill>
                  <a:prstClr val="black">
                    <a:lumMod val="85000"/>
                    <a:lumOff val="15000"/>
                  </a:prstClr>
                </a:solidFill>
              </a:rPr>
              <a:t>يمكن إضافة المولاس إلى السيلاج على شكل محلول مائي (</a:t>
            </a:r>
            <a:r>
              <a:rPr lang="ar-SY" sz="2800" u="sng" dirty="0">
                <a:solidFill>
                  <a:srgbClr val="C00000"/>
                </a:solidFill>
              </a:rPr>
              <a:t>يحل (1) كغ مولاس في 4-6 ليتر ماء</a:t>
            </a:r>
            <a:r>
              <a:rPr lang="ar-SY" sz="2800" dirty="0">
                <a:solidFill>
                  <a:prstClr val="black">
                    <a:lumMod val="85000"/>
                    <a:lumOff val="15000"/>
                  </a:prstClr>
                </a:solidFill>
              </a:rPr>
              <a:t>) حيث تزيد نسبة المادة السكرية فيه حيث يساعد على عملية التخمر اللاهوائي لإنتاج حمض اللبن المرغوب ويحسن من القيمة الغذائية للسيلاج</a:t>
            </a:r>
            <a:endParaRPr lang="en-GB" dirty="0"/>
          </a:p>
        </p:txBody>
      </p:sp>
    </p:spTree>
    <p:extLst>
      <p:ext uri="{BB962C8B-B14F-4D97-AF65-F5344CB8AC3E}">
        <p14:creationId xmlns:p14="http://schemas.microsoft.com/office/powerpoint/2010/main" val="1060707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a:bodyPr>
          <a:lstStyle/>
          <a:p>
            <a:pPr marL="0" lvl="0" indent="0" algn="r" rtl="1">
              <a:buClr>
                <a:srgbClr val="83992A"/>
              </a:buClr>
              <a:buNone/>
            </a:pPr>
            <a:r>
              <a:rPr lang="ar-SY" sz="2800" dirty="0">
                <a:solidFill>
                  <a:srgbClr val="FF0000"/>
                </a:solidFill>
              </a:rPr>
              <a:t>طرق تغطية حفر السيلو:</a:t>
            </a:r>
            <a:endParaRPr lang="en-GB" sz="2800" dirty="0">
              <a:solidFill>
                <a:srgbClr val="FF0000"/>
              </a:solidFill>
            </a:endParaRPr>
          </a:p>
          <a:p>
            <a:pPr marL="0" lvl="0" indent="0" algn="r" rtl="1">
              <a:buClr>
                <a:srgbClr val="83992A"/>
              </a:buClr>
              <a:buNone/>
            </a:pPr>
            <a:r>
              <a:rPr lang="ar-SY" sz="2800" dirty="0">
                <a:solidFill>
                  <a:srgbClr val="FF0000"/>
                </a:solidFill>
              </a:rPr>
              <a:t>1- </a:t>
            </a:r>
            <a:r>
              <a:rPr lang="ar-SY" sz="2800" dirty="0">
                <a:solidFill>
                  <a:prstClr val="black">
                    <a:lumMod val="85000"/>
                    <a:lumOff val="15000"/>
                  </a:prstClr>
                </a:solidFill>
              </a:rPr>
              <a:t>التغطية بغطاء من النايلون (البلاستيك الرقيق الشفاف) يثبت من أطرافه على أطراف الحفرة بالحجارة ثم توضع طبقة من الدريس فطبقة ثالثة رقيقة من التراب سماكتها 5-10 سم بحيث يمكن تغطية طبقة الدريس تماماً.</a:t>
            </a:r>
          </a:p>
          <a:p>
            <a:pPr marL="0" lvl="0" indent="0" algn="r" rtl="1">
              <a:buClr>
                <a:srgbClr val="83992A"/>
              </a:buClr>
              <a:buNone/>
            </a:pPr>
            <a:r>
              <a:rPr lang="ar-SY" sz="2800" dirty="0">
                <a:solidFill>
                  <a:srgbClr val="FF0000"/>
                </a:solidFill>
              </a:rPr>
              <a:t>2-</a:t>
            </a:r>
            <a:r>
              <a:rPr lang="ar-SY" sz="2800" dirty="0">
                <a:solidFill>
                  <a:prstClr val="black">
                    <a:lumMod val="85000"/>
                    <a:lumOff val="15000"/>
                  </a:prstClr>
                </a:solidFill>
              </a:rPr>
              <a:t> في حال عدم توفر الدريس يستبدل بالتبن وتستكمل باقي الخطوات كالسابق.</a:t>
            </a:r>
          </a:p>
          <a:p>
            <a:pPr marL="0" lvl="0" indent="0" algn="r" rtl="1">
              <a:buClr>
                <a:srgbClr val="83992A"/>
              </a:buClr>
              <a:buNone/>
            </a:pPr>
            <a:r>
              <a:rPr lang="ar-SY" sz="2800" dirty="0">
                <a:solidFill>
                  <a:srgbClr val="FF0000"/>
                </a:solidFill>
              </a:rPr>
              <a:t>3-</a:t>
            </a:r>
            <a:r>
              <a:rPr lang="ar-SY" sz="2800" dirty="0">
                <a:solidFill>
                  <a:prstClr val="black">
                    <a:lumMod val="85000"/>
                    <a:lumOff val="15000"/>
                  </a:prstClr>
                </a:solidFill>
              </a:rPr>
              <a:t> يمكن وضع طبقة من الحشيش الأخضر فوق النايلون وتتابع باقي الخطوات كالسابق.</a:t>
            </a: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244532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655093" y="2556932"/>
            <a:ext cx="10699844" cy="3318936"/>
          </a:xfrm>
        </p:spPr>
        <p:txBody>
          <a:bodyPr>
            <a:normAutofit fontScale="92500" lnSpcReduction="10000"/>
          </a:bodyPr>
          <a:lstStyle/>
          <a:p>
            <a:pPr marL="0" lvl="0" indent="0" algn="r" rtl="1">
              <a:buClr>
                <a:srgbClr val="83992A"/>
              </a:buClr>
              <a:buNone/>
            </a:pPr>
            <a:r>
              <a:rPr lang="ar-SY" sz="3000" dirty="0">
                <a:solidFill>
                  <a:srgbClr val="00B050"/>
                </a:solidFill>
              </a:rPr>
              <a:t>أسباب تدني مواصفات السيلاج : </a:t>
            </a:r>
            <a:endParaRPr lang="en-GB" sz="3000" dirty="0">
              <a:solidFill>
                <a:srgbClr val="00B050"/>
              </a:solidFill>
            </a:endParaRPr>
          </a:p>
          <a:p>
            <a:pPr marL="0" lvl="0" indent="0" algn="r" rtl="1">
              <a:buClr>
                <a:srgbClr val="83992A"/>
              </a:buClr>
              <a:buNone/>
            </a:pPr>
            <a:r>
              <a:rPr lang="ar-SY" sz="2800" dirty="0">
                <a:solidFill>
                  <a:srgbClr val="0070C0"/>
                </a:solidFill>
              </a:rPr>
              <a:t>1-</a:t>
            </a:r>
            <a:r>
              <a:rPr lang="ar-SY" sz="2800" dirty="0">
                <a:solidFill>
                  <a:prstClr val="black">
                    <a:lumMod val="85000"/>
                    <a:lumOff val="15000"/>
                  </a:prstClr>
                </a:solidFill>
              </a:rPr>
              <a:t> عند حش العلف الأخضر ورطوبته تزيد عن 80% </a:t>
            </a:r>
            <a:r>
              <a:rPr lang="ar-SY" sz="2800" dirty="0">
                <a:solidFill>
                  <a:srgbClr val="C00000"/>
                </a:solidFill>
              </a:rPr>
              <a:t>مع عدم القيام بتذبيله لتخفيض </a:t>
            </a:r>
            <a:r>
              <a:rPr lang="ar-SY" sz="2800" dirty="0">
                <a:solidFill>
                  <a:prstClr val="black">
                    <a:lumMod val="85000"/>
                    <a:lumOff val="15000"/>
                  </a:prstClr>
                </a:solidFill>
              </a:rPr>
              <a:t>محتواه من الماء لأقل من 80%.</a:t>
            </a:r>
          </a:p>
          <a:p>
            <a:pPr marL="0" lvl="0" indent="0" algn="r" rtl="1">
              <a:buClr>
                <a:srgbClr val="83992A"/>
              </a:buClr>
              <a:buNone/>
            </a:pPr>
            <a:r>
              <a:rPr lang="ar-SY" sz="2800" dirty="0">
                <a:solidFill>
                  <a:srgbClr val="0070C0"/>
                </a:solidFill>
              </a:rPr>
              <a:t>2-</a:t>
            </a:r>
            <a:r>
              <a:rPr lang="ar-SY" sz="2800" dirty="0">
                <a:solidFill>
                  <a:prstClr val="black">
                    <a:lumMod val="85000"/>
                    <a:lumOff val="15000"/>
                  </a:prstClr>
                </a:solidFill>
              </a:rPr>
              <a:t> تعرض السيلاج للمطر أثناء تصنيعه ويصبح من غير الممكن تذبيل الحشيش وبذلك </a:t>
            </a:r>
            <a:r>
              <a:rPr lang="ar-SY" sz="2800" dirty="0">
                <a:solidFill>
                  <a:srgbClr val="C00000"/>
                </a:solidFill>
              </a:rPr>
              <a:t>تنشط بكتيريا هدم حمض اللبن </a:t>
            </a:r>
            <a:r>
              <a:rPr lang="ar-SY" sz="2800" dirty="0">
                <a:solidFill>
                  <a:prstClr val="black">
                    <a:lumMod val="85000"/>
                    <a:lumOff val="15000"/>
                  </a:prstClr>
                </a:solidFill>
              </a:rPr>
              <a:t>وإنتاج البيوتريك وارتفاع رقم </a:t>
            </a:r>
            <a:r>
              <a:rPr lang="en-GB" sz="2800" dirty="0">
                <a:solidFill>
                  <a:prstClr val="black">
                    <a:lumMod val="85000"/>
                    <a:lumOff val="15000"/>
                  </a:prstClr>
                </a:solidFill>
              </a:rPr>
              <a:t>PH </a:t>
            </a:r>
            <a:r>
              <a:rPr lang="ar-SY" sz="2800" dirty="0">
                <a:solidFill>
                  <a:prstClr val="black">
                    <a:lumMod val="85000"/>
                    <a:lumOff val="15000"/>
                  </a:prstClr>
                </a:solidFill>
              </a:rPr>
              <a:t> وانخفاض حموضة السيلاج المطلوب.</a:t>
            </a:r>
          </a:p>
          <a:p>
            <a:pPr marL="0" lvl="0" indent="0" algn="r" rtl="1">
              <a:buClr>
                <a:srgbClr val="83992A"/>
              </a:buClr>
              <a:buNone/>
            </a:pPr>
            <a:r>
              <a:rPr lang="ar-SY" sz="2800" dirty="0">
                <a:solidFill>
                  <a:srgbClr val="0070C0"/>
                </a:solidFill>
              </a:rPr>
              <a:t>3-</a:t>
            </a:r>
            <a:r>
              <a:rPr lang="ar-SY" sz="2800" dirty="0">
                <a:solidFill>
                  <a:prstClr val="black">
                    <a:lumMod val="85000"/>
                    <a:lumOff val="15000"/>
                  </a:prstClr>
                </a:solidFill>
              </a:rPr>
              <a:t> عندما يفرق العلف الأخضر أثناء التخزين حيث تتعرض للعفن وبالتالي عدم قابلية الحيوان لأكل السيلاج، كما يؤدي إلى إنتاج بعض المركبات الآزوتية السامة.</a:t>
            </a: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424374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627797" y="2556931"/>
            <a:ext cx="10863618" cy="3775629"/>
          </a:xfrm>
        </p:spPr>
        <p:txBody>
          <a:bodyPr>
            <a:noAutofit/>
          </a:bodyPr>
          <a:lstStyle/>
          <a:p>
            <a:pPr marL="0" lvl="0" indent="0" algn="r" rtl="1">
              <a:buClr>
                <a:srgbClr val="83992A"/>
              </a:buClr>
              <a:buNone/>
            </a:pPr>
            <a:r>
              <a:rPr lang="ar-SY" sz="3200" b="1" dirty="0">
                <a:solidFill>
                  <a:srgbClr val="FF0000"/>
                </a:solidFill>
              </a:rPr>
              <a:t>فتح السيلاج :</a:t>
            </a:r>
            <a:endParaRPr lang="en-GB" sz="3200" b="1" dirty="0">
              <a:solidFill>
                <a:srgbClr val="FF0000"/>
              </a:solidFill>
            </a:endParaRPr>
          </a:p>
          <a:p>
            <a:pPr lvl="0" algn="r" rtl="1">
              <a:buClr>
                <a:srgbClr val="83992A"/>
              </a:buClr>
            </a:pPr>
            <a:r>
              <a:rPr lang="ar-SY" sz="2800" dirty="0">
                <a:solidFill>
                  <a:prstClr val="black">
                    <a:lumMod val="85000"/>
                    <a:lumOff val="15000"/>
                  </a:prstClr>
                </a:solidFill>
              </a:rPr>
              <a:t>يتم فتح السيلاج بعد </a:t>
            </a:r>
            <a:r>
              <a:rPr lang="ar-SY" sz="2800" dirty="0" smtClean="0">
                <a:solidFill>
                  <a:prstClr val="black">
                    <a:lumMod val="85000"/>
                    <a:lumOff val="15000"/>
                  </a:prstClr>
                </a:solidFill>
              </a:rPr>
              <a:t>اكتمال </a:t>
            </a:r>
            <a:r>
              <a:rPr lang="ar-SY" sz="2800" dirty="0">
                <a:solidFill>
                  <a:prstClr val="black">
                    <a:lumMod val="85000"/>
                    <a:lumOff val="15000"/>
                  </a:prstClr>
                </a:solidFill>
              </a:rPr>
              <a:t>التخمر اللاهوائي لكامل كتلة المادة الخضراء المسيلجة وهذه تستغرق </a:t>
            </a:r>
            <a:r>
              <a:rPr lang="ar-SY" sz="2800" dirty="0" smtClean="0">
                <a:solidFill>
                  <a:prstClr val="black">
                    <a:lumMod val="85000"/>
                    <a:lumOff val="15000"/>
                  </a:prstClr>
                </a:solidFill>
              </a:rPr>
              <a:t>حوالي </a:t>
            </a:r>
            <a:r>
              <a:rPr lang="ar-SY" sz="2800" dirty="0">
                <a:solidFill>
                  <a:prstClr val="black">
                    <a:lumMod val="85000"/>
                    <a:lumOff val="15000"/>
                  </a:prstClr>
                </a:solidFill>
              </a:rPr>
              <a:t>45 – 60 يوماً لذلك لاينصح بفتح السيلو إلاّ بعد مرور هذه المدة على الأقل من إغلاق السيلو إغلاقاً محكماً (</a:t>
            </a:r>
            <a:r>
              <a:rPr lang="ar-SY" sz="2800" dirty="0">
                <a:solidFill>
                  <a:srgbClr val="0070C0"/>
                </a:solidFill>
              </a:rPr>
              <a:t>علماً أنه يمكن حفظ السيلاج وعدم فتحه أكثر من سنة حسب الوقت الذي تحتاجه المزرعة على مدار العام</a:t>
            </a:r>
            <a:r>
              <a:rPr lang="ar-SY" sz="2800" dirty="0">
                <a:solidFill>
                  <a:prstClr val="black">
                    <a:lumMod val="85000"/>
                    <a:lumOff val="15000"/>
                  </a:prstClr>
                </a:solidFill>
              </a:rPr>
              <a:t>).</a:t>
            </a:r>
          </a:p>
          <a:p>
            <a:pPr lvl="0" algn="r" rtl="1">
              <a:buClr>
                <a:srgbClr val="83992A"/>
              </a:buClr>
            </a:pPr>
            <a:r>
              <a:rPr lang="ar-SY" sz="2800" dirty="0">
                <a:solidFill>
                  <a:prstClr val="black">
                    <a:lumMod val="85000"/>
                    <a:lumOff val="15000"/>
                  </a:prstClr>
                </a:solidFill>
              </a:rPr>
              <a:t>يتم فتح السيلاج بفتحة جانبية في السيلوات الأفقية ومن أحد الجوانب في كومة السيلاج المغطاة بينما يتم إستهلاكه آلياً من الأسفل إلى الأعلى في السيلوات البرجية.</a:t>
            </a:r>
          </a:p>
          <a:p>
            <a:pPr lvl="0" algn="r" rtl="1">
              <a:buClr>
                <a:srgbClr val="83992A"/>
              </a:buClr>
            </a:pPr>
            <a:endParaRPr lang="en-GB" sz="2800" dirty="0">
              <a:solidFill>
                <a:prstClr val="black">
                  <a:lumMod val="85000"/>
                  <a:lumOff val="15000"/>
                </a:prstClr>
              </a:solidFill>
            </a:endParaRPr>
          </a:p>
          <a:p>
            <a:pPr algn="r" rtl="1"/>
            <a:endParaRPr lang="en-GB" sz="2800" dirty="0"/>
          </a:p>
        </p:txBody>
      </p:sp>
    </p:spTree>
    <p:extLst>
      <p:ext uri="{BB962C8B-B14F-4D97-AF65-F5344CB8AC3E}">
        <p14:creationId xmlns:p14="http://schemas.microsoft.com/office/powerpoint/2010/main" val="515296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5486399" y="2570580"/>
            <a:ext cx="5977719" cy="3318936"/>
          </a:xfrm>
        </p:spPr>
        <p:txBody>
          <a:bodyPr/>
          <a:lstStyle/>
          <a:p>
            <a:pPr algn="r" rtl="1"/>
            <a:r>
              <a:rPr lang="ar-SY" sz="2800" dirty="0">
                <a:solidFill>
                  <a:prstClr val="black">
                    <a:lumMod val="85000"/>
                    <a:lumOff val="15000"/>
                  </a:prstClr>
                </a:solidFill>
              </a:rPr>
              <a:t>عند فتح السيلاج يتم إبعاد المواد التي تغطي الفتحة بدءاً من التراب الذي يتراكم بكمية زائدة ثم نزيل الأحجار التي تثبت طرف غطاء النايلو فطبقة القش أو التبن الموجودة فوق الغطاء مباشرة وأخيراً نكشف عن السيلاج برفع جانب الغطاء بعرض 1 – 1.5 متر حيث يتم إزالة بعض السيلاج التالف عند الفتحة أو الأطراف الجانبية</a:t>
            </a:r>
            <a:endParaRPr lang="en-GB" dirty="0"/>
          </a:p>
        </p:txBody>
      </p:sp>
      <p:pic>
        <p:nvPicPr>
          <p:cNvPr id="4" name="Picture 3"/>
          <p:cNvPicPr>
            <a:picLocks noChangeAspect="1"/>
          </p:cNvPicPr>
          <p:nvPr/>
        </p:nvPicPr>
        <p:blipFill>
          <a:blip r:embed="rId2"/>
          <a:stretch>
            <a:fillRect/>
          </a:stretch>
        </p:blipFill>
        <p:spPr>
          <a:xfrm>
            <a:off x="651040" y="2486973"/>
            <a:ext cx="4835359" cy="3763702"/>
          </a:xfrm>
          <a:prstGeom prst="rect">
            <a:avLst/>
          </a:prstGeom>
        </p:spPr>
      </p:pic>
    </p:spTree>
    <p:extLst>
      <p:ext uri="{BB962C8B-B14F-4D97-AF65-F5344CB8AC3E}">
        <p14:creationId xmlns:p14="http://schemas.microsoft.com/office/powerpoint/2010/main" val="33300612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00048" y="2729551"/>
            <a:ext cx="6045958" cy="3632849"/>
          </a:xfrm>
        </p:spPr>
        <p:txBody>
          <a:bodyPr>
            <a:normAutofit/>
          </a:bodyPr>
          <a:lstStyle/>
          <a:p>
            <a:pPr lvl="0" algn="r" rtl="1">
              <a:buClr>
                <a:srgbClr val="83992A"/>
              </a:buClr>
            </a:pPr>
            <a:r>
              <a:rPr lang="ar-SY" sz="2800" dirty="0">
                <a:solidFill>
                  <a:prstClr val="black">
                    <a:lumMod val="85000"/>
                    <a:lumOff val="15000"/>
                  </a:prstClr>
                </a:solidFill>
              </a:rPr>
              <a:t>نبدأ بتعبئة حاجتنا اليومية من السيلاج </a:t>
            </a:r>
            <a:r>
              <a:rPr lang="ar-SY" sz="2800" dirty="0">
                <a:solidFill>
                  <a:srgbClr val="FF0000"/>
                </a:solidFill>
              </a:rPr>
              <a:t>آلياً</a:t>
            </a:r>
            <a:r>
              <a:rPr lang="ar-SY" sz="2800" dirty="0">
                <a:solidFill>
                  <a:prstClr val="black">
                    <a:lumMod val="85000"/>
                    <a:lumOff val="15000"/>
                  </a:prstClr>
                </a:solidFill>
              </a:rPr>
              <a:t> أو </a:t>
            </a:r>
            <a:r>
              <a:rPr lang="ar-SY" sz="2800" dirty="0">
                <a:solidFill>
                  <a:srgbClr val="FF0000"/>
                </a:solidFill>
              </a:rPr>
              <a:t>يدوياً</a:t>
            </a:r>
            <a:r>
              <a:rPr lang="ar-SY" sz="2800" dirty="0">
                <a:solidFill>
                  <a:prstClr val="black">
                    <a:lumMod val="85000"/>
                    <a:lumOff val="15000"/>
                  </a:prstClr>
                </a:solidFill>
              </a:rPr>
              <a:t> لتقديمه للحيوانات مع ملاحظة التعبئة عمودياً وليس أفقياً حتى يتم الإنتهاء من الجزء المكشوف إلى حين انتهائها</a:t>
            </a:r>
            <a:r>
              <a:rPr lang="ar-SY" sz="2800" dirty="0" smtClean="0">
                <a:solidFill>
                  <a:prstClr val="black">
                    <a:lumMod val="85000"/>
                    <a:lumOff val="15000"/>
                  </a:prstClr>
                </a:solidFill>
              </a:rPr>
              <a:t>.</a:t>
            </a:r>
          </a:p>
          <a:p>
            <a:pPr marL="0" lvl="0" indent="0" algn="r" rtl="1">
              <a:buClr>
                <a:srgbClr val="83992A"/>
              </a:buClr>
              <a:buNone/>
            </a:pPr>
            <a:endParaRPr lang="ar-SY" sz="2800" dirty="0">
              <a:solidFill>
                <a:prstClr val="black">
                  <a:lumMod val="85000"/>
                  <a:lumOff val="15000"/>
                </a:prstClr>
              </a:solidFill>
            </a:endParaRPr>
          </a:p>
        </p:txBody>
      </p:sp>
      <p:pic>
        <p:nvPicPr>
          <p:cNvPr id="4" name="Picture 3"/>
          <p:cNvPicPr>
            <a:picLocks noChangeAspect="1"/>
          </p:cNvPicPr>
          <p:nvPr/>
        </p:nvPicPr>
        <p:blipFill>
          <a:blip r:embed="rId2"/>
          <a:stretch>
            <a:fillRect/>
          </a:stretch>
        </p:blipFill>
        <p:spPr>
          <a:xfrm>
            <a:off x="481580" y="1"/>
            <a:ext cx="5018468" cy="3422790"/>
          </a:xfrm>
          <a:prstGeom prst="rect">
            <a:avLst/>
          </a:prstGeom>
        </p:spPr>
      </p:pic>
      <p:pic>
        <p:nvPicPr>
          <p:cNvPr id="5" name="Picture 4"/>
          <p:cNvPicPr>
            <a:picLocks noChangeAspect="1"/>
          </p:cNvPicPr>
          <p:nvPr/>
        </p:nvPicPr>
        <p:blipFill>
          <a:blip r:embed="rId3"/>
          <a:stretch>
            <a:fillRect/>
          </a:stretch>
        </p:blipFill>
        <p:spPr>
          <a:xfrm>
            <a:off x="481580" y="3422790"/>
            <a:ext cx="5018468" cy="3429000"/>
          </a:xfrm>
          <a:prstGeom prst="rect">
            <a:avLst/>
          </a:prstGeom>
        </p:spPr>
      </p:pic>
    </p:spTree>
    <p:extLst>
      <p:ext uri="{BB962C8B-B14F-4D97-AF65-F5344CB8AC3E}">
        <p14:creationId xmlns:p14="http://schemas.microsoft.com/office/powerpoint/2010/main" val="5907416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3331" y="2565779"/>
            <a:ext cx="10822675" cy="3796622"/>
          </a:xfrm>
        </p:spPr>
        <p:txBody>
          <a:bodyPr>
            <a:normAutofit/>
          </a:bodyPr>
          <a:lstStyle/>
          <a:p>
            <a:pPr marL="0" lvl="0" indent="0" algn="r" rtl="1">
              <a:buClr>
                <a:srgbClr val="83992A"/>
              </a:buClr>
              <a:buNone/>
            </a:pPr>
            <a:endParaRPr lang="ar-SY" sz="2800" dirty="0">
              <a:solidFill>
                <a:prstClr val="black">
                  <a:lumMod val="85000"/>
                  <a:lumOff val="15000"/>
                </a:prstClr>
              </a:solidFill>
            </a:endParaRPr>
          </a:p>
          <a:p>
            <a:pPr lvl="0" algn="r" rtl="1">
              <a:buClr>
                <a:srgbClr val="83992A"/>
              </a:buClr>
            </a:pPr>
            <a:r>
              <a:rPr lang="ar-SY" sz="2800" dirty="0">
                <a:solidFill>
                  <a:prstClr val="black">
                    <a:lumMod val="85000"/>
                    <a:lumOff val="15000"/>
                  </a:prstClr>
                </a:solidFill>
              </a:rPr>
              <a:t>بعدها نقوم بالكشف عن كمية جديدة عرضياً، وهكذا إلى أن ينتهي السيلاج تدريجياً، </a:t>
            </a:r>
            <a:r>
              <a:rPr lang="ar-SY" sz="2800" dirty="0">
                <a:solidFill>
                  <a:srgbClr val="FF0000"/>
                </a:solidFill>
              </a:rPr>
              <a:t>حيث قد يستغرق استهلاكه عدة أشهر حسب حاجة القطيع</a:t>
            </a:r>
            <a:endParaRPr lang="en-GB" dirty="0">
              <a:solidFill>
                <a:srgbClr val="FF0000"/>
              </a:solidFill>
            </a:endParaRPr>
          </a:p>
        </p:txBody>
      </p:sp>
    </p:spTree>
    <p:extLst>
      <p:ext uri="{BB962C8B-B14F-4D97-AF65-F5344CB8AC3E}">
        <p14:creationId xmlns:p14="http://schemas.microsoft.com/office/powerpoint/2010/main" val="3669219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lvl="0" algn="r" rtl="1">
              <a:buClr>
                <a:srgbClr val="83992A"/>
              </a:buClr>
            </a:pPr>
            <a:r>
              <a:rPr lang="ar-SY" sz="2800" dirty="0">
                <a:solidFill>
                  <a:prstClr val="black">
                    <a:lumMod val="85000"/>
                    <a:lumOff val="15000"/>
                  </a:prstClr>
                </a:solidFill>
              </a:rPr>
              <a:t>يحتاج السيلاج الى أماكن تخزين صغيرة وقليلة التكلفة. </a:t>
            </a:r>
          </a:p>
          <a:p>
            <a:pPr lvl="0" algn="r" rtl="1">
              <a:buClr>
                <a:srgbClr val="83992A"/>
              </a:buClr>
            </a:pPr>
            <a:r>
              <a:rPr lang="ar-SY" sz="2800" dirty="0">
                <a:solidFill>
                  <a:prstClr val="black">
                    <a:lumMod val="85000"/>
                    <a:lumOff val="15000"/>
                  </a:prstClr>
                </a:solidFill>
              </a:rPr>
              <a:t>توفير تنوع في الأعلاف.</a:t>
            </a:r>
          </a:p>
          <a:p>
            <a:pPr lvl="0" algn="r" rtl="1">
              <a:buClr>
                <a:srgbClr val="83992A"/>
              </a:buClr>
            </a:pPr>
            <a:r>
              <a:rPr lang="ar-SY" sz="2800" dirty="0">
                <a:solidFill>
                  <a:prstClr val="black">
                    <a:lumMod val="85000"/>
                    <a:lumOff val="15000"/>
                  </a:prstClr>
                </a:solidFill>
              </a:rPr>
              <a:t>عند عدم إمكانية صناعة الدريس بسبب الرطوبة وانخفاض الحرارة يمكن حفظ الأعلاف الخضراء بطريقة السيلاج.</a:t>
            </a:r>
          </a:p>
          <a:p>
            <a:pPr lvl="0" algn="r" rtl="1">
              <a:buClr>
                <a:srgbClr val="83992A"/>
              </a:buClr>
            </a:pPr>
            <a:r>
              <a:rPr lang="ar-SY" sz="2800" dirty="0">
                <a:solidFill>
                  <a:prstClr val="black">
                    <a:lumMod val="85000"/>
                    <a:lumOff val="15000"/>
                  </a:prstClr>
                </a:solidFill>
              </a:rPr>
              <a:t>احتمال تعرض السيلاج للتلف قليلة (كالحريق مثلا).</a:t>
            </a:r>
          </a:p>
          <a:p>
            <a:pPr algn="r" rtl="1"/>
            <a:endParaRPr lang="en-GB" dirty="0"/>
          </a:p>
        </p:txBody>
      </p:sp>
    </p:spTree>
    <p:extLst>
      <p:ext uri="{BB962C8B-B14F-4D97-AF65-F5344CB8AC3E}">
        <p14:creationId xmlns:p14="http://schemas.microsoft.com/office/powerpoint/2010/main" val="284176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lvl="0" algn="ctr" rtl="1">
              <a:buClr>
                <a:srgbClr val="83992A"/>
              </a:buClr>
            </a:pPr>
            <a:r>
              <a:rPr lang="ar-SY" sz="3200" dirty="0">
                <a:solidFill>
                  <a:srgbClr val="C00000"/>
                </a:solidFill>
              </a:rPr>
              <a:t>ملاحظات: </a:t>
            </a:r>
          </a:p>
          <a:p>
            <a:pPr lvl="1" algn="r" rtl="1">
              <a:buClr>
                <a:srgbClr val="83992A"/>
              </a:buClr>
            </a:pPr>
            <a:r>
              <a:rPr lang="ar-SY" sz="2800" b="1" dirty="0">
                <a:solidFill>
                  <a:srgbClr val="0070C0"/>
                </a:solidFill>
              </a:rPr>
              <a:t>إذا بدأنا بالتغذية على السيلاج يجب أن لا نتوقف فترات ثم نعود إليه .. </a:t>
            </a:r>
          </a:p>
          <a:p>
            <a:pPr marL="457200" lvl="1" indent="0" algn="r" rtl="1">
              <a:buClr>
                <a:srgbClr val="83992A"/>
              </a:buClr>
              <a:buNone/>
            </a:pPr>
            <a:endParaRPr lang="ar-SY" sz="2800" b="1" dirty="0">
              <a:solidFill>
                <a:srgbClr val="0070C0"/>
              </a:solidFill>
            </a:endParaRPr>
          </a:p>
          <a:p>
            <a:pPr lvl="1" algn="r" rtl="1">
              <a:buClr>
                <a:srgbClr val="83992A"/>
              </a:buClr>
            </a:pPr>
            <a:r>
              <a:rPr lang="ar-SY" sz="2800" b="1" dirty="0">
                <a:solidFill>
                  <a:srgbClr val="0070C0"/>
                </a:solidFill>
              </a:rPr>
              <a:t>تدريج إدخال السيلاج في تغذية الحيوان (10 – 12 يوم تقريباً)</a:t>
            </a:r>
          </a:p>
          <a:p>
            <a:pPr algn="r" rtl="1"/>
            <a:endParaRPr lang="en-GB" dirty="0"/>
          </a:p>
        </p:txBody>
      </p:sp>
    </p:spTree>
    <p:extLst>
      <p:ext uri="{BB962C8B-B14F-4D97-AF65-F5344CB8AC3E}">
        <p14:creationId xmlns:p14="http://schemas.microsoft.com/office/powerpoint/2010/main" val="41396510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srgbClr val="FF0000"/>
                </a:solidFill>
              </a:rPr>
              <a:t>- اختبارات السيلاج </a:t>
            </a:r>
            <a:r>
              <a:rPr lang="ar-SY" dirty="0" smtClean="0">
                <a:solidFill>
                  <a:srgbClr val="FF0000"/>
                </a:solidFill>
              </a:rPr>
              <a:t>:</a:t>
            </a:r>
            <a:endParaRPr lang="en-GB" dirty="0">
              <a:solidFill>
                <a:srgbClr val="FF0000"/>
              </a:solidFill>
            </a:endParaRPr>
          </a:p>
        </p:txBody>
      </p:sp>
      <p:sp>
        <p:nvSpPr>
          <p:cNvPr id="3" name="Content Placeholder 2"/>
          <p:cNvSpPr>
            <a:spLocks noGrp="1"/>
          </p:cNvSpPr>
          <p:nvPr>
            <p:ph idx="1"/>
          </p:nvPr>
        </p:nvSpPr>
        <p:spPr/>
        <p:txBody>
          <a:bodyPr/>
          <a:lstStyle/>
          <a:p>
            <a:pPr lvl="0" algn="r" rtl="1">
              <a:buClr>
                <a:srgbClr val="83992A"/>
              </a:buClr>
            </a:pPr>
            <a:r>
              <a:rPr lang="ar-SY" sz="2800" dirty="0" smtClean="0">
                <a:solidFill>
                  <a:srgbClr val="0070C0"/>
                </a:solidFill>
              </a:rPr>
              <a:t>تحضير </a:t>
            </a:r>
            <a:r>
              <a:rPr lang="ar-SY" sz="2800" dirty="0">
                <a:solidFill>
                  <a:srgbClr val="0070C0"/>
                </a:solidFill>
              </a:rPr>
              <a:t>المستخلص المائي للسيلاج :</a:t>
            </a:r>
          </a:p>
          <a:p>
            <a:pPr marL="0" lvl="0" indent="0" algn="r" rtl="1">
              <a:buClr>
                <a:srgbClr val="83992A"/>
              </a:buClr>
              <a:buNone/>
            </a:pPr>
            <a:r>
              <a:rPr lang="ar-SY" sz="2800" dirty="0">
                <a:solidFill>
                  <a:prstClr val="black">
                    <a:lumMod val="85000"/>
                    <a:lumOff val="15000"/>
                  </a:prstClr>
                </a:solidFill>
              </a:rPr>
              <a:t>يستخدم المستخلص المائي للسيلاج لإجراء العديد من الاختبارات الحيوية والكيميائية التي تستخدم لتقييم السيلاج والحكم على نوعيته مثل درجة الحموضة وتقدير الأحماض العضوية والسكريات الذائبة وغيرها ...</a:t>
            </a:r>
          </a:p>
          <a:p>
            <a:pPr marL="0" lvl="0" indent="0" algn="r" rtl="1">
              <a:buClr>
                <a:srgbClr val="83992A"/>
              </a:buClr>
              <a:buNone/>
            </a:pPr>
            <a:endParaRPr lang="ar-SY" sz="2800" dirty="0">
              <a:solidFill>
                <a:prstClr val="black">
                  <a:lumMod val="85000"/>
                  <a:lumOff val="15000"/>
                </a:prstClr>
              </a:solidFill>
            </a:endParaRP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342166556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lnSpcReduction="20000"/>
          </a:bodyPr>
          <a:lstStyle/>
          <a:p>
            <a:pPr lvl="0" algn="r" rtl="1">
              <a:buClr>
                <a:srgbClr val="83992A"/>
              </a:buClr>
            </a:pPr>
            <a:r>
              <a:rPr lang="ar-SY" sz="3600" b="1" dirty="0">
                <a:solidFill>
                  <a:srgbClr val="0070C0"/>
                </a:solidFill>
              </a:rPr>
              <a:t>تقدير حموضة السيلاج: </a:t>
            </a:r>
            <a:endParaRPr lang="en-GB" sz="3600" dirty="0">
              <a:solidFill>
                <a:prstClr val="black">
                  <a:lumMod val="85000"/>
                  <a:lumOff val="15000"/>
                </a:prstClr>
              </a:solidFill>
            </a:endParaRPr>
          </a:p>
          <a:p>
            <a:pPr lvl="0" algn="r" rtl="1">
              <a:buClr>
                <a:srgbClr val="83992A"/>
              </a:buClr>
            </a:pPr>
            <a:r>
              <a:rPr lang="ar-SY" sz="2800" dirty="0">
                <a:solidFill>
                  <a:prstClr val="black">
                    <a:lumMod val="85000"/>
                    <a:lumOff val="15000"/>
                  </a:prstClr>
                </a:solidFill>
              </a:rPr>
              <a:t>ينتج بوجود البكتيريا داخل السيلو في الظروف اللاهوائية أحماض عضوية تعمل كمادة حافظة للسيلاج خلال فترة تخزينه.</a:t>
            </a:r>
          </a:p>
          <a:p>
            <a:pPr lvl="0" algn="r" rtl="1">
              <a:buClr>
                <a:srgbClr val="83992A"/>
              </a:buClr>
            </a:pPr>
            <a:r>
              <a:rPr lang="ar-SY" sz="2800" dirty="0">
                <a:solidFill>
                  <a:prstClr val="black">
                    <a:lumMod val="85000"/>
                    <a:lumOff val="15000"/>
                  </a:prstClr>
                </a:solidFill>
              </a:rPr>
              <a:t>بتقدير الحموضة الكلية يمكن الحكم بشكل عام على نوعية السيلاج وعلى صلاحيته للحفظ.</a:t>
            </a:r>
          </a:p>
          <a:p>
            <a:pPr lvl="0" algn="r" rtl="1">
              <a:buClr>
                <a:srgbClr val="83992A"/>
              </a:buClr>
            </a:pPr>
            <a:r>
              <a:rPr lang="ar-SY" sz="2800" dirty="0">
                <a:solidFill>
                  <a:prstClr val="black">
                    <a:lumMod val="85000"/>
                    <a:lumOff val="15000"/>
                  </a:prstClr>
                </a:solidFill>
              </a:rPr>
              <a:t>وبالتقدير النوعي للأحماض العضوية يمكن الحكم </a:t>
            </a:r>
            <a:r>
              <a:rPr lang="ar-SY" sz="2800" u="sng" dirty="0">
                <a:solidFill>
                  <a:prstClr val="black">
                    <a:lumMod val="85000"/>
                    <a:lumOff val="15000"/>
                  </a:prstClr>
                </a:solidFill>
              </a:rPr>
              <a:t>بشكل أدق </a:t>
            </a:r>
            <a:r>
              <a:rPr lang="ar-SY" sz="2800" dirty="0">
                <a:solidFill>
                  <a:prstClr val="black">
                    <a:lumMod val="85000"/>
                    <a:lumOff val="15000"/>
                  </a:prstClr>
                </a:solidFill>
              </a:rPr>
              <a:t>على نوعيته وطبيعة التخمرات الحاصله في المادة المحفوظة.</a:t>
            </a:r>
          </a:p>
          <a:p>
            <a:pPr lvl="0" algn="r" rtl="1">
              <a:buClr>
                <a:srgbClr val="83992A"/>
              </a:buClr>
            </a:pPr>
            <a:r>
              <a:rPr lang="en-GB" sz="2800" dirty="0">
                <a:solidFill>
                  <a:srgbClr val="C00000"/>
                </a:solidFill>
              </a:rPr>
              <a:t>PH </a:t>
            </a:r>
            <a:r>
              <a:rPr lang="ar-SY" sz="2800" dirty="0">
                <a:solidFill>
                  <a:srgbClr val="C00000"/>
                </a:solidFill>
              </a:rPr>
              <a:t> السيلاج الجيد هو 3.8 – 4.2</a:t>
            </a:r>
          </a:p>
          <a:p>
            <a:pPr lvl="0" algn="r" rtl="1">
              <a:buClr>
                <a:srgbClr val="83992A"/>
              </a:buClr>
            </a:pP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305702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prstClr val="black">
                    <a:lumMod val="85000"/>
                    <a:lumOff val="15000"/>
                  </a:prstClr>
                </a:solidFill>
              </a:rPr>
              <a:t>مظاهر جودة السيلاج </a:t>
            </a:r>
            <a:r>
              <a:rPr lang="ar-SY" dirty="0" smtClean="0">
                <a:solidFill>
                  <a:prstClr val="black">
                    <a:lumMod val="85000"/>
                    <a:lumOff val="15000"/>
                  </a:prstClr>
                </a:solidFill>
              </a:rPr>
              <a:t>:</a:t>
            </a:r>
            <a:endParaRPr lang="en-GB" dirty="0"/>
          </a:p>
        </p:txBody>
      </p:sp>
      <p:sp>
        <p:nvSpPr>
          <p:cNvPr id="3" name="Content Placeholder 2"/>
          <p:cNvSpPr>
            <a:spLocks noGrp="1"/>
          </p:cNvSpPr>
          <p:nvPr>
            <p:ph idx="1"/>
          </p:nvPr>
        </p:nvSpPr>
        <p:spPr/>
        <p:txBody>
          <a:bodyPr>
            <a:normAutofit/>
          </a:bodyPr>
          <a:lstStyle/>
          <a:p>
            <a:pPr marL="0" lvl="0" indent="0" algn="r" rtl="1">
              <a:buClr>
                <a:srgbClr val="83992A"/>
              </a:buClr>
              <a:buNone/>
            </a:pPr>
            <a:r>
              <a:rPr lang="ar-SY" sz="2800" dirty="0" smtClean="0">
                <a:solidFill>
                  <a:srgbClr val="FF0000"/>
                </a:solidFill>
              </a:rPr>
              <a:t>1- </a:t>
            </a:r>
            <a:r>
              <a:rPr lang="ar-SY" sz="2800" dirty="0">
                <a:solidFill>
                  <a:srgbClr val="FF0000"/>
                </a:solidFill>
              </a:rPr>
              <a:t>اللون : </a:t>
            </a:r>
          </a:p>
          <a:p>
            <a:pPr marL="0" lvl="0" indent="0" algn="r" rtl="1">
              <a:buClr>
                <a:srgbClr val="83992A"/>
              </a:buClr>
              <a:buNone/>
            </a:pPr>
            <a:r>
              <a:rPr lang="ar-SY" sz="2800" dirty="0">
                <a:solidFill>
                  <a:prstClr val="black">
                    <a:lumMod val="85000"/>
                    <a:lumOff val="15000"/>
                  </a:prstClr>
                </a:solidFill>
              </a:rPr>
              <a:t>يعتمد لون السيلاج على مرحلة النمو التي يتم فيها الحش وطول فترة التعبئة والكبس كما يعتمد على نسبة الرطوبة في كتلة الماده الخضراء </a:t>
            </a:r>
          </a:p>
          <a:p>
            <a:pPr marL="0" lvl="0" indent="0" algn="r" rtl="1">
              <a:buClr>
                <a:srgbClr val="83992A"/>
              </a:buClr>
              <a:buNone/>
            </a:pPr>
            <a:r>
              <a:rPr lang="ar-SY" sz="2800" dirty="0">
                <a:solidFill>
                  <a:srgbClr val="0070C0"/>
                </a:solidFill>
              </a:rPr>
              <a:t>تعبر الألوان التالية عن نوعية السيلاج :</a:t>
            </a:r>
          </a:p>
          <a:p>
            <a:pPr marL="0" lvl="0" indent="0" algn="r" rtl="1">
              <a:buClr>
                <a:srgbClr val="83992A"/>
              </a:buClr>
              <a:buNone/>
            </a:pPr>
            <a:r>
              <a:rPr lang="ar-SY" sz="2800" dirty="0">
                <a:solidFill>
                  <a:srgbClr val="00B050"/>
                </a:solidFill>
              </a:rPr>
              <a:t>1-</a:t>
            </a:r>
            <a:r>
              <a:rPr lang="ar-SY" sz="2800" dirty="0">
                <a:solidFill>
                  <a:srgbClr val="0070C0"/>
                </a:solidFill>
              </a:rPr>
              <a:t> </a:t>
            </a:r>
            <a:r>
              <a:rPr lang="ar-SY" sz="2800" dirty="0">
                <a:solidFill>
                  <a:srgbClr val="00B050"/>
                </a:solidFill>
              </a:rPr>
              <a:t>اللون الأخضر الفاتح: </a:t>
            </a:r>
            <a:r>
              <a:rPr lang="ar-SY" sz="2800" u="sng" dirty="0">
                <a:solidFill>
                  <a:prstClr val="black">
                    <a:lumMod val="85000"/>
                    <a:lumOff val="15000"/>
                  </a:prstClr>
                </a:solidFill>
              </a:rPr>
              <a:t>جيد النوعية </a:t>
            </a:r>
            <a:r>
              <a:rPr lang="ar-SY" sz="2800" dirty="0">
                <a:solidFill>
                  <a:prstClr val="black">
                    <a:lumMod val="85000"/>
                    <a:lumOff val="15000"/>
                  </a:prstClr>
                </a:solidFill>
              </a:rPr>
              <a:t>وتكون التعبئة قد تمت في </a:t>
            </a:r>
            <a:r>
              <a:rPr lang="ar-SY" sz="2800" dirty="0">
                <a:solidFill>
                  <a:srgbClr val="C00000"/>
                </a:solidFill>
              </a:rPr>
              <a:t>مرحلة النضج اللبني </a:t>
            </a:r>
            <a:r>
              <a:rPr lang="ar-SY" sz="2800" dirty="0">
                <a:solidFill>
                  <a:prstClr val="black">
                    <a:lumMod val="85000"/>
                    <a:lumOff val="15000"/>
                  </a:prstClr>
                </a:solidFill>
              </a:rPr>
              <a:t>للبذرة (الشوفان والشعير).</a:t>
            </a:r>
          </a:p>
          <a:p>
            <a:pPr algn="r" rtl="1"/>
            <a:endParaRPr lang="en-GB" dirty="0"/>
          </a:p>
        </p:txBody>
      </p:sp>
    </p:spTree>
    <p:extLst>
      <p:ext uri="{BB962C8B-B14F-4D97-AF65-F5344CB8AC3E}">
        <p14:creationId xmlns:p14="http://schemas.microsoft.com/office/powerpoint/2010/main" val="163313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algn="r" rtl="1"/>
            <a:r>
              <a:rPr lang="ar-SY" sz="2800" dirty="0">
                <a:solidFill>
                  <a:srgbClr val="00B050"/>
                </a:solidFill>
              </a:rPr>
              <a:t>2-</a:t>
            </a:r>
            <a:r>
              <a:rPr lang="ar-SY" sz="2800" dirty="0">
                <a:solidFill>
                  <a:prstClr val="black">
                    <a:lumMod val="85000"/>
                    <a:lumOff val="15000"/>
                  </a:prstClr>
                </a:solidFill>
              </a:rPr>
              <a:t> </a:t>
            </a:r>
            <a:r>
              <a:rPr lang="ar-SY" sz="2800" dirty="0">
                <a:solidFill>
                  <a:srgbClr val="00B050"/>
                </a:solidFill>
              </a:rPr>
              <a:t>اللون الأخضر العادي: </a:t>
            </a:r>
            <a:r>
              <a:rPr lang="ar-SY" sz="2800" dirty="0">
                <a:solidFill>
                  <a:prstClr val="black">
                    <a:lumMod val="85000"/>
                    <a:lumOff val="15000"/>
                  </a:prstClr>
                </a:solidFill>
              </a:rPr>
              <a:t>تكون التعبئة قد تمت </a:t>
            </a:r>
            <a:r>
              <a:rPr lang="ar-SY" sz="2800" dirty="0">
                <a:solidFill>
                  <a:srgbClr val="C00000"/>
                </a:solidFill>
              </a:rPr>
              <a:t>في مرحلة الإزهار </a:t>
            </a:r>
            <a:r>
              <a:rPr lang="ar-SY" sz="2800" dirty="0">
                <a:solidFill>
                  <a:prstClr val="black">
                    <a:lumMod val="85000"/>
                    <a:lumOff val="15000"/>
                  </a:prstClr>
                </a:solidFill>
              </a:rPr>
              <a:t>للذرة والشوفان والشعير وبالتالي نسبة الرطوبة (75 – 80%) من المواد السكرية التي لم تصل لتكونها الأعظمي</a:t>
            </a:r>
            <a:endParaRPr lang="en-GB" dirty="0"/>
          </a:p>
        </p:txBody>
      </p:sp>
    </p:spTree>
    <p:extLst>
      <p:ext uri="{BB962C8B-B14F-4D97-AF65-F5344CB8AC3E}">
        <p14:creationId xmlns:p14="http://schemas.microsoft.com/office/powerpoint/2010/main" val="13915322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lnSpcReduction="20000"/>
          </a:bodyPr>
          <a:lstStyle/>
          <a:p>
            <a:pPr marL="0" lvl="0" indent="0" algn="r" rtl="1">
              <a:buClr>
                <a:srgbClr val="83992A"/>
              </a:buClr>
              <a:buNone/>
            </a:pPr>
            <a:r>
              <a:rPr lang="ar-SY" sz="2800" dirty="0">
                <a:solidFill>
                  <a:srgbClr val="00B050"/>
                </a:solidFill>
              </a:rPr>
              <a:t>3- اللون الأخضر الداكن المسود: </a:t>
            </a:r>
          </a:p>
          <a:p>
            <a:pPr lvl="0" algn="r" rtl="1">
              <a:buClr>
                <a:srgbClr val="83992A"/>
              </a:buClr>
              <a:buFont typeface="Arial" panose="020B0604020202020204" pitchFamily="34" charset="0"/>
              <a:buChar char="•"/>
            </a:pPr>
            <a:r>
              <a:rPr lang="ar-SY" sz="2800" dirty="0">
                <a:solidFill>
                  <a:prstClr val="black">
                    <a:lumMod val="85000"/>
                    <a:lumOff val="15000"/>
                  </a:prstClr>
                </a:solidFill>
              </a:rPr>
              <a:t>إذا تم الحش في </a:t>
            </a:r>
            <a:r>
              <a:rPr lang="ar-SY" sz="2800" u="sng" dirty="0">
                <a:solidFill>
                  <a:srgbClr val="C00000"/>
                </a:solidFill>
              </a:rPr>
              <a:t>مرحلة النمو </a:t>
            </a:r>
            <a:r>
              <a:rPr lang="ar-SY" sz="2800" dirty="0">
                <a:solidFill>
                  <a:srgbClr val="C00000"/>
                </a:solidFill>
              </a:rPr>
              <a:t>ماقبل الإزهار</a:t>
            </a:r>
          </a:p>
          <a:p>
            <a:pPr lvl="0" algn="r" rtl="1">
              <a:buClr>
                <a:srgbClr val="83992A"/>
              </a:buClr>
              <a:buFont typeface="Arial" panose="020B0604020202020204" pitchFamily="34" charset="0"/>
              <a:buChar char="•"/>
            </a:pPr>
            <a:r>
              <a:rPr lang="ar-SY" sz="2800" dirty="0">
                <a:solidFill>
                  <a:prstClr val="black">
                    <a:lumMod val="85000"/>
                    <a:lumOff val="15000"/>
                  </a:prstClr>
                </a:solidFill>
              </a:rPr>
              <a:t>أو </a:t>
            </a:r>
            <a:r>
              <a:rPr lang="ar-SY" sz="2800" dirty="0">
                <a:solidFill>
                  <a:srgbClr val="0070C0"/>
                </a:solidFill>
              </a:rPr>
              <a:t>نسبة الرطوبة فيه عالية جداً</a:t>
            </a:r>
            <a:r>
              <a:rPr lang="ar-SY" sz="2800" dirty="0">
                <a:solidFill>
                  <a:prstClr val="black">
                    <a:lumMod val="85000"/>
                    <a:lumOff val="15000"/>
                  </a:prstClr>
                </a:solidFill>
              </a:rPr>
              <a:t> </a:t>
            </a:r>
            <a:r>
              <a:rPr lang="ar-SY" sz="2800" u="sng" dirty="0">
                <a:solidFill>
                  <a:prstClr val="black">
                    <a:lumMod val="85000"/>
                    <a:lumOff val="15000"/>
                  </a:prstClr>
                </a:solidFill>
              </a:rPr>
              <a:t>وغير متروك لفترة بعد الحش </a:t>
            </a:r>
            <a:r>
              <a:rPr lang="ar-SY" sz="2800" u="sng" dirty="0">
                <a:solidFill>
                  <a:srgbClr val="0070C0"/>
                </a:solidFill>
              </a:rPr>
              <a:t>ليفقد بعض </a:t>
            </a:r>
            <a:r>
              <a:rPr lang="ar-SY" sz="2800" u="sng" dirty="0">
                <a:solidFill>
                  <a:prstClr val="black">
                    <a:lumMod val="85000"/>
                    <a:lumOff val="15000"/>
                  </a:prstClr>
                </a:solidFill>
              </a:rPr>
              <a:t>رطوبته </a:t>
            </a:r>
          </a:p>
          <a:p>
            <a:pPr lvl="0" algn="r" rtl="1">
              <a:buClr>
                <a:srgbClr val="83992A"/>
              </a:buClr>
              <a:buFont typeface="Arial" panose="020B0604020202020204" pitchFamily="34" charset="0"/>
              <a:buChar char="•"/>
            </a:pPr>
            <a:r>
              <a:rPr lang="ar-SY" sz="2800" dirty="0">
                <a:solidFill>
                  <a:prstClr val="black">
                    <a:lumMod val="85000"/>
                    <a:lumOff val="15000"/>
                  </a:prstClr>
                </a:solidFill>
              </a:rPr>
              <a:t>أو </a:t>
            </a:r>
            <a:r>
              <a:rPr lang="ar-SY" sz="2800" dirty="0">
                <a:solidFill>
                  <a:srgbClr val="0070C0"/>
                </a:solidFill>
              </a:rPr>
              <a:t>تعرضَّ للأمطار </a:t>
            </a:r>
          </a:p>
          <a:p>
            <a:pPr lvl="0" algn="r" rtl="1">
              <a:buClr>
                <a:srgbClr val="83992A"/>
              </a:buClr>
              <a:buFont typeface="Arial" panose="020B0604020202020204" pitchFamily="34" charset="0"/>
              <a:buChar char="•"/>
            </a:pPr>
            <a:r>
              <a:rPr lang="ar-SY" sz="2800" dirty="0">
                <a:solidFill>
                  <a:srgbClr val="7030A0"/>
                </a:solidFill>
              </a:rPr>
              <a:t>أولايوجد مصرف للعصارة الناتجة </a:t>
            </a:r>
            <a:r>
              <a:rPr lang="ar-SY" sz="2800" dirty="0">
                <a:solidFill>
                  <a:prstClr val="black">
                    <a:lumMod val="85000"/>
                    <a:lumOff val="15000"/>
                  </a:prstClr>
                </a:solidFill>
              </a:rPr>
              <a:t>عن الكبس </a:t>
            </a:r>
          </a:p>
          <a:p>
            <a:pPr marL="0" lvl="0" indent="0" algn="r" rtl="1">
              <a:buClr>
                <a:srgbClr val="83992A"/>
              </a:buClr>
              <a:buNone/>
            </a:pPr>
            <a:endParaRPr lang="ar-SY" sz="2800" dirty="0">
              <a:solidFill>
                <a:prstClr val="black">
                  <a:lumMod val="85000"/>
                  <a:lumOff val="15000"/>
                </a:prstClr>
              </a:solidFill>
            </a:endParaRPr>
          </a:p>
          <a:p>
            <a:pPr marL="0" lvl="0" indent="0" algn="r" rtl="1">
              <a:buClr>
                <a:srgbClr val="83992A"/>
              </a:buClr>
              <a:buNone/>
            </a:pPr>
            <a:r>
              <a:rPr lang="ar-SY" sz="2800" dirty="0">
                <a:solidFill>
                  <a:prstClr val="black">
                    <a:lumMod val="85000"/>
                    <a:lumOff val="15000"/>
                  </a:prstClr>
                </a:solidFill>
              </a:rPr>
              <a:t>فينتج في هذه الحالة </a:t>
            </a:r>
            <a:r>
              <a:rPr lang="ar-SY" sz="2800" dirty="0">
                <a:solidFill>
                  <a:srgbClr val="FF0000"/>
                </a:solidFill>
              </a:rPr>
              <a:t>سيلاجاً متعفناً</a:t>
            </a:r>
            <a:r>
              <a:rPr lang="ar-SY" sz="2800" dirty="0">
                <a:solidFill>
                  <a:prstClr val="black">
                    <a:lumMod val="85000"/>
                    <a:lumOff val="15000"/>
                  </a:prstClr>
                </a:solidFill>
              </a:rPr>
              <a:t>، </a:t>
            </a:r>
            <a:r>
              <a:rPr lang="ar-SY" sz="2800" dirty="0">
                <a:solidFill>
                  <a:srgbClr val="FF0000"/>
                </a:solidFill>
              </a:rPr>
              <a:t>وغير مستساغاً </a:t>
            </a:r>
            <a:r>
              <a:rPr lang="ar-SY" sz="2800" dirty="0">
                <a:solidFill>
                  <a:prstClr val="black">
                    <a:lumMod val="85000"/>
                    <a:lumOff val="15000"/>
                  </a:prstClr>
                </a:solidFill>
              </a:rPr>
              <a:t>للحيوان</a:t>
            </a:r>
            <a:endParaRPr lang="en-GB" dirty="0"/>
          </a:p>
        </p:txBody>
      </p:sp>
    </p:spTree>
    <p:extLst>
      <p:ext uri="{BB962C8B-B14F-4D97-AF65-F5344CB8AC3E}">
        <p14:creationId xmlns:p14="http://schemas.microsoft.com/office/powerpoint/2010/main" val="329857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a:bodyPr>
          <a:lstStyle/>
          <a:p>
            <a:pPr marL="0" lvl="0" indent="0" algn="r" rtl="1">
              <a:buClr>
                <a:srgbClr val="83992A"/>
              </a:buClr>
              <a:buNone/>
            </a:pPr>
            <a:r>
              <a:rPr lang="ar-SY" sz="1800" dirty="0">
                <a:solidFill>
                  <a:srgbClr val="FF0000"/>
                </a:solidFill>
              </a:rPr>
              <a:t>1- اللون</a:t>
            </a:r>
          </a:p>
          <a:p>
            <a:pPr marL="0" lvl="0" indent="0" algn="r" rtl="1">
              <a:buClr>
                <a:srgbClr val="83992A"/>
              </a:buClr>
              <a:buNone/>
            </a:pPr>
            <a:r>
              <a:rPr lang="ar-SY" sz="2800" dirty="0">
                <a:solidFill>
                  <a:srgbClr val="FF0000"/>
                </a:solidFill>
              </a:rPr>
              <a:t>2- الاستساغة: </a:t>
            </a:r>
            <a:r>
              <a:rPr lang="ar-SY" sz="2800" dirty="0">
                <a:solidFill>
                  <a:prstClr val="black">
                    <a:lumMod val="85000"/>
                    <a:lumOff val="15000"/>
                  </a:prstClr>
                </a:solidFill>
              </a:rPr>
              <a:t>السيلاج جيد النوعية هو الذي يكون </a:t>
            </a:r>
            <a:r>
              <a:rPr lang="ar-SY" sz="2800" dirty="0">
                <a:solidFill>
                  <a:srgbClr val="7030A0"/>
                </a:solidFill>
              </a:rPr>
              <a:t>ذو طعم</a:t>
            </a:r>
            <a:r>
              <a:rPr lang="ar-SY" sz="2800" u="sng" dirty="0">
                <a:solidFill>
                  <a:srgbClr val="7030A0"/>
                </a:solidFill>
              </a:rPr>
              <a:t> خلي </a:t>
            </a:r>
            <a:r>
              <a:rPr lang="ar-SY" sz="2800" u="sng" dirty="0">
                <a:solidFill>
                  <a:prstClr val="black">
                    <a:lumMod val="85000"/>
                    <a:lumOff val="15000"/>
                  </a:prstClr>
                </a:solidFill>
              </a:rPr>
              <a:t>- </a:t>
            </a:r>
            <a:r>
              <a:rPr lang="ar-SY" sz="2800" u="sng" dirty="0">
                <a:solidFill>
                  <a:srgbClr val="7030A0"/>
                </a:solidFill>
              </a:rPr>
              <a:t>حامضي</a:t>
            </a:r>
            <a:r>
              <a:rPr lang="ar-SY" sz="2800" u="sng" dirty="0">
                <a:solidFill>
                  <a:prstClr val="black">
                    <a:lumMod val="85000"/>
                    <a:lumOff val="15000"/>
                  </a:prstClr>
                </a:solidFill>
              </a:rPr>
              <a:t> </a:t>
            </a:r>
            <a:r>
              <a:rPr lang="ar-SY" sz="2800" dirty="0">
                <a:solidFill>
                  <a:prstClr val="black">
                    <a:lumMod val="85000"/>
                    <a:lumOff val="15000"/>
                  </a:prstClr>
                </a:solidFill>
              </a:rPr>
              <a:t>حيث تكون فيه نسبة حمض اللبن أعلى نسبة مرغوبة </a:t>
            </a:r>
            <a:r>
              <a:rPr lang="ar-SY" sz="2800" u="sng" dirty="0">
                <a:solidFill>
                  <a:prstClr val="black">
                    <a:lumMod val="85000"/>
                    <a:lumOff val="15000"/>
                  </a:prstClr>
                </a:solidFill>
              </a:rPr>
              <a:t>وقد يوجد أحياناً نسبة ضئيلة من حمض الخل</a:t>
            </a:r>
            <a:r>
              <a:rPr lang="ar-SY" sz="2800" dirty="0">
                <a:solidFill>
                  <a:prstClr val="black">
                    <a:lumMod val="85000"/>
                    <a:lumOff val="15000"/>
                  </a:prstClr>
                </a:solidFill>
              </a:rPr>
              <a:t>، </a:t>
            </a:r>
          </a:p>
          <a:p>
            <a:pPr marL="0" lvl="0" indent="0" algn="r" rtl="1">
              <a:buClr>
                <a:srgbClr val="83992A"/>
              </a:buClr>
              <a:buNone/>
            </a:pPr>
            <a:r>
              <a:rPr lang="ar-SY" sz="2800" dirty="0">
                <a:solidFill>
                  <a:srgbClr val="7030A0"/>
                </a:solidFill>
              </a:rPr>
              <a:t>أما إذا ازدادت فيه النواتج الثانوية</a:t>
            </a:r>
            <a:r>
              <a:rPr lang="ar-SY" sz="2800" dirty="0">
                <a:solidFill>
                  <a:prstClr val="black">
                    <a:lumMod val="85000"/>
                    <a:lumOff val="15000"/>
                  </a:prstClr>
                </a:solidFill>
              </a:rPr>
              <a:t> مثل: (حمض الفورميك والبروبيونيك والبيوتريك) فهذا</a:t>
            </a:r>
          </a:p>
          <a:p>
            <a:pPr marL="0" lvl="0" indent="0" algn="r" rtl="1">
              <a:buClr>
                <a:srgbClr val="83992A"/>
              </a:buClr>
              <a:buNone/>
            </a:pPr>
            <a:endParaRPr lang="ar-SY" sz="2800" dirty="0">
              <a:solidFill>
                <a:prstClr val="black">
                  <a:lumMod val="85000"/>
                  <a:lumOff val="15000"/>
                </a:prstClr>
              </a:solidFill>
            </a:endParaRPr>
          </a:p>
          <a:p>
            <a:pPr marL="0" lvl="0" indent="0" algn="r" rtl="1">
              <a:buClr>
                <a:srgbClr val="83992A"/>
              </a:buClr>
              <a:buNone/>
            </a:pPr>
            <a:r>
              <a:rPr lang="ar-SY" sz="2800" dirty="0">
                <a:solidFill>
                  <a:prstClr val="black">
                    <a:lumMod val="85000"/>
                    <a:lumOff val="15000"/>
                  </a:prstClr>
                </a:solidFill>
              </a:rPr>
              <a:t>دليل على أنّ السيلاج غير جيد وطعمه غير خلي وغير مستساغ من قبل الحيوان</a:t>
            </a:r>
            <a:endParaRPr lang="en-GB" dirty="0"/>
          </a:p>
        </p:txBody>
      </p:sp>
    </p:spTree>
    <p:extLst>
      <p:ext uri="{BB962C8B-B14F-4D97-AF65-F5344CB8AC3E}">
        <p14:creationId xmlns:p14="http://schemas.microsoft.com/office/powerpoint/2010/main" val="2832134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85000" lnSpcReduction="20000"/>
          </a:bodyPr>
          <a:lstStyle/>
          <a:p>
            <a:pPr marL="0" lvl="0" indent="0" algn="r" rtl="1">
              <a:buClr>
                <a:srgbClr val="83992A"/>
              </a:buClr>
              <a:buNone/>
            </a:pPr>
            <a:r>
              <a:rPr lang="ar-SY" sz="1500" dirty="0">
                <a:solidFill>
                  <a:srgbClr val="FF0000"/>
                </a:solidFill>
              </a:rPr>
              <a:t>1- اللون</a:t>
            </a:r>
          </a:p>
          <a:p>
            <a:pPr marL="0" lvl="0" indent="0" algn="r" rtl="1">
              <a:buClr>
                <a:srgbClr val="83992A"/>
              </a:buClr>
              <a:buNone/>
            </a:pPr>
            <a:r>
              <a:rPr lang="ar-SY" sz="1500" dirty="0">
                <a:solidFill>
                  <a:srgbClr val="FF0000"/>
                </a:solidFill>
              </a:rPr>
              <a:t>2- الاستساغة</a:t>
            </a:r>
          </a:p>
          <a:p>
            <a:pPr marL="0" lvl="0" indent="0" algn="r" rtl="1">
              <a:buClr>
                <a:srgbClr val="83992A"/>
              </a:buClr>
              <a:buNone/>
            </a:pPr>
            <a:r>
              <a:rPr lang="ar-SY" sz="2600" dirty="0">
                <a:solidFill>
                  <a:srgbClr val="FF0000"/>
                </a:solidFill>
              </a:rPr>
              <a:t>3- البنية و القوام </a:t>
            </a:r>
            <a:r>
              <a:rPr lang="ar-SY" sz="2600" dirty="0">
                <a:solidFill>
                  <a:prstClr val="black">
                    <a:lumMod val="85000"/>
                    <a:lumOff val="15000"/>
                  </a:prstClr>
                </a:solidFill>
              </a:rPr>
              <a:t>: السيلاج الجيد تكون </a:t>
            </a:r>
            <a:r>
              <a:rPr lang="ar-SY" sz="2600" dirty="0">
                <a:solidFill>
                  <a:srgbClr val="7030A0"/>
                </a:solidFill>
              </a:rPr>
              <a:t>نسبة </a:t>
            </a:r>
            <a:r>
              <a:rPr lang="ar-SY" sz="2600" dirty="0">
                <a:solidFill>
                  <a:srgbClr val="C00000"/>
                </a:solidFill>
              </a:rPr>
              <a:t>الألياف</a:t>
            </a:r>
            <a:r>
              <a:rPr lang="ar-SY" sz="2600" dirty="0">
                <a:solidFill>
                  <a:srgbClr val="7030A0"/>
                </a:solidFill>
              </a:rPr>
              <a:t> فيه مقبولة وتعطي السيلاج بنية </a:t>
            </a:r>
            <a:r>
              <a:rPr lang="ar-SY" sz="2600" u="sng" dirty="0">
                <a:solidFill>
                  <a:srgbClr val="C00000"/>
                </a:solidFill>
              </a:rPr>
              <a:t>اسفنجية</a:t>
            </a:r>
            <a:r>
              <a:rPr lang="ar-SY" sz="2600" dirty="0">
                <a:solidFill>
                  <a:prstClr val="black">
                    <a:lumMod val="85000"/>
                    <a:lumOff val="15000"/>
                  </a:prstClr>
                </a:solidFill>
              </a:rPr>
              <a:t> قريبة من العشب الأخضر، </a:t>
            </a:r>
          </a:p>
          <a:p>
            <a:pPr marL="0" lvl="0" indent="0" algn="r" rtl="1">
              <a:buClr>
                <a:srgbClr val="83992A"/>
              </a:buClr>
              <a:buNone/>
            </a:pPr>
            <a:r>
              <a:rPr lang="ar-SY" sz="2600" dirty="0">
                <a:solidFill>
                  <a:prstClr val="black">
                    <a:lumMod val="85000"/>
                    <a:lumOff val="15000"/>
                  </a:prstClr>
                </a:solidFill>
              </a:rPr>
              <a:t>أما عند ارتفاع نسبة الرطوبة في السيلاج </a:t>
            </a:r>
          </a:p>
          <a:p>
            <a:pPr marL="0" lvl="0" indent="0" algn="r" rtl="1">
              <a:buClr>
                <a:srgbClr val="83992A"/>
              </a:buClr>
              <a:buNone/>
            </a:pPr>
            <a:r>
              <a:rPr lang="ar-SY" sz="2600" dirty="0">
                <a:solidFill>
                  <a:prstClr val="black">
                    <a:lumMod val="85000"/>
                    <a:lumOff val="15000"/>
                  </a:prstClr>
                </a:solidFill>
              </a:rPr>
              <a:t>أو تم حشه قبل الإزهار </a:t>
            </a:r>
          </a:p>
          <a:p>
            <a:pPr marL="0" lvl="0" indent="0" algn="r" rtl="1">
              <a:buClr>
                <a:srgbClr val="83992A"/>
              </a:buClr>
              <a:buNone/>
            </a:pPr>
            <a:r>
              <a:rPr lang="ar-SY" sz="2600" dirty="0">
                <a:solidFill>
                  <a:prstClr val="black">
                    <a:lumMod val="85000"/>
                    <a:lumOff val="15000"/>
                  </a:prstClr>
                </a:solidFill>
              </a:rPr>
              <a:t>أوتعرّض للهواء الجوي مما أدى إلى تعفنه</a:t>
            </a:r>
          </a:p>
          <a:p>
            <a:pPr marL="0" lvl="0" indent="0" algn="r" rtl="1">
              <a:buClr>
                <a:srgbClr val="83992A"/>
              </a:buClr>
              <a:buNone/>
            </a:pPr>
            <a:endParaRPr lang="ar-SY" sz="2600" dirty="0">
              <a:solidFill>
                <a:prstClr val="black">
                  <a:lumMod val="85000"/>
                  <a:lumOff val="15000"/>
                </a:prstClr>
              </a:solidFill>
            </a:endParaRPr>
          </a:p>
          <a:p>
            <a:pPr marL="0" lvl="0" indent="0" algn="r" rtl="1">
              <a:buClr>
                <a:srgbClr val="83992A"/>
              </a:buClr>
              <a:buNone/>
            </a:pPr>
            <a:r>
              <a:rPr lang="ar-SY" sz="2600" dirty="0">
                <a:solidFill>
                  <a:srgbClr val="002060"/>
                </a:solidFill>
              </a:rPr>
              <a:t>فإن نسبة الألياف تكون منخفضة وقوامها غير اسفنجي وكتلته متراصّه على </a:t>
            </a:r>
            <a:r>
              <a:rPr lang="ar-SY" sz="2600" dirty="0" smtClean="0">
                <a:solidFill>
                  <a:srgbClr val="002060"/>
                </a:solidFill>
              </a:rPr>
              <a:t>بعضها</a:t>
            </a:r>
            <a:endParaRPr lang="en-GB" sz="2600" dirty="0">
              <a:solidFill>
                <a:srgbClr val="002060"/>
              </a:solidFill>
            </a:endParaRPr>
          </a:p>
        </p:txBody>
      </p:sp>
    </p:spTree>
    <p:extLst>
      <p:ext uri="{BB962C8B-B14F-4D97-AF65-F5344CB8AC3E}">
        <p14:creationId xmlns:p14="http://schemas.microsoft.com/office/powerpoint/2010/main" val="130161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arn(inVertical)">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arn(inVertic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arn(inVertic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lstStyle/>
          <a:p>
            <a:pPr marL="0" lvl="0" indent="0" algn="r" rtl="1">
              <a:buClr>
                <a:srgbClr val="83992A"/>
              </a:buClr>
              <a:buNone/>
            </a:pPr>
            <a:r>
              <a:rPr lang="ar-SY" sz="1600" dirty="0">
                <a:solidFill>
                  <a:srgbClr val="FF0000"/>
                </a:solidFill>
              </a:rPr>
              <a:t>1- اللون</a:t>
            </a:r>
          </a:p>
          <a:p>
            <a:pPr marL="0" lvl="0" indent="0" algn="r" rtl="1">
              <a:buClr>
                <a:srgbClr val="83992A"/>
              </a:buClr>
              <a:buNone/>
            </a:pPr>
            <a:r>
              <a:rPr lang="ar-SY" sz="1600" dirty="0">
                <a:solidFill>
                  <a:srgbClr val="FF0000"/>
                </a:solidFill>
              </a:rPr>
              <a:t>2- الاستساغة</a:t>
            </a:r>
          </a:p>
          <a:p>
            <a:pPr marL="0" lvl="0" indent="0" algn="r" rtl="1">
              <a:buClr>
                <a:srgbClr val="83992A"/>
              </a:buClr>
              <a:buNone/>
            </a:pPr>
            <a:r>
              <a:rPr lang="ar-SY" sz="1600" dirty="0">
                <a:solidFill>
                  <a:srgbClr val="FF0000"/>
                </a:solidFill>
              </a:rPr>
              <a:t>3- البنية و القوام </a:t>
            </a:r>
          </a:p>
          <a:p>
            <a:pPr marL="0" lvl="0" indent="0" algn="r" rtl="1">
              <a:buClr>
                <a:srgbClr val="83992A"/>
              </a:buClr>
              <a:buNone/>
            </a:pPr>
            <a:r>
              <a:rPr lang="ar-SY" sz="2800" dirty="0">
                <a:solidFill>
                  <a:srgbClr val="FF0000"/>
                </a:solidFill>
              </a:rPr>
              <a:t>4- الرائحة : </a:t>
            </a:r>
            <a:r>
              <a:rPr lang="ar-SY" sz="2800" dirty="0">
                <a:solidFill>
                  <a:prstClr val="black">
                    <a:lumMod val="85000"/>
                    <a:lumOff val="15000"/>
                  </a:prstClr>
                </a:solidFill>
              </a:rPr>
              <a:t>رائحة السيلاج جيد النوعية هي </a:t>
            </a:r>
            <a:r>
              <a:rPr lang="ar-SY" sz="2800" dirty="0">
                <a:solidFill>
                  <a:srgbClr val="00B050"/>
                </a:solidFill>
              </a:rPr>
              <a:t>رائحة مخرشة قليلاً </a:t>
            </a:r>
            <a:r>
              <a:rPr lang="ar-SY" sz="2800" dirty="0">
                <a:solidFill>
                  <a:prstClr val="black">
                    <a:lumMod val="85000"/>
                    <a:lumOff val="15000"/>
                  </a:prstClr>
                </a:solidFill>
              </a:rPr>
              <a:t>و</a:t>
            </a:r>
            <a:r>
              <a:rPr lang="ar-SY" sz="2800" dirty="0">
                <a:solidFill>
                  <a:srgbClr val="00B050"/>
                </a:solidFill>
              </a:rPr>
              <a:t>خَليّة </a:t>
            </a:r>
          </a:p>
          <a:p>
            <a:pPr marL="0" lvl="0" indent="0" algn="r" rtl="1">
              <a:buClr>
                <a:srgbClr val="83992A"/>
              </a:buClr>
              <a:buNone/>
            </a:pPr>
            <a:endParaRPr lang="ar-SY" sz="2800" dirty="0">
              <a:solidFill>
                <a:srgbClr val="00B050"/>
              </a:solidFill>
            </a:endParaRPr>
          </a:p>
          <a:p>
            <a:pPr marL="0" lvl="0" indent="0" algn="r" rtl="1">
              <a:buClr>
                <a:srgbClr val="83992A"/>
              </a:buClr>
              <a:buNone/>
            </a:pPr>
            <a:r>
              <a:rPr lang="ar-SY" sz="2800" dirty="0">
                <a:solidFill>
                  <a:prstClr val="black">
                    <a:lumMod val="85000"/>
                    <a:lumOff val="15000"/>
                  </a:prstClr>
                </a:solidFill>
              </a:rPr>
              <a:t>بينما السيلاج المتعفن الرديء يكون ذو رائحة غير مخرشة وعفنة</a:t>
            </a:r>
            <a:endParaRPr lang="en-GB" dirty="0"/>
          </a:p>
        </p:txBody>
      </p:sp>
    </p:spTree>
    <p:extLst>
      <p:ext uri="{BB962C8B-B14F-4D97-AF65-F5344CB8AC3E}">
        <p14:creationId xmlns:p14="http://schemas.microsoft.com/office/powerpoint/2010/main" val="32088379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ar-SY" dirty="0" smtClean="0"/>
              <a:t>فيديوهات: التصنيع الصحيح – التصنيع الخاطئ</a:t>
            </a:r>
            <a:endParaRPr lang="en-GB" dirty="0"/>
          </a:p>
        </p:txBody>
      </p:sp>
      <p:sp>
        <p:nvSpPr>
          <p:cNvPr id="3" name="Content Placeholder 2"/>
          <p:cNvSpPr>
            <a:spLocks noGrp="1"/>
          </p:cNvSpPr>
          <p:nvPr>
            <p:ph idx="1"/>
          </p:nvPr>
        </p:nvSpPr>
        <p:spPr/>
        <p:txBody>
          <a:bodyPr/>
          <a:lstStyle/>
          <a:p>
            <a:pPr algn="r" rtl="1"/>
            <a:r>
              <a:rPr lang="ar-SY" dirty="0" smtClean="0">
                <a:hlinkClick r:id="rId2" action="ppaction://hlinkfile"/>
              </a:rPr>
              <a:t>السيلاج ونصائح هامة فى تصنيعة و تفادى وجود اسهال و.</a:t>
            </a:r>
            <a:r>
              <a:rPr lang="en-GB" dirty="0" smtClean="0">
                <a:hlinkClick r:id="rId2" action="ppaction://hlinkfile"/>
              </a:rPr>
              <a:t>mp4</a:t>
            </a:r>
            <a:endParaRPr lang="ar-SY" dirty="0" smtClean="0"/>
          </a:p>
          <a:p>
            <a:pPr algn="r" rtl="1"/>
            <a:endParaRPr lang="ar-SY" dirty="0"/>
          </a:p>
          <a:p>
            <a:pPr algn="r" rtl="1"/>
            <a:endParaRPr lang="ar-SY" dirty="0" smtClean="0"/>
          </a:p>
          <a:p>
            <a:pPr algn="r" rtl="1"/>
            <a:r>
              <a:rPr lang="ar-SY" dirty="0" smtClean="0">
                <a:hlinkClick r:id="rId3" action="ppaction://hlinkfile"/>
              </a:rPr>
              <a:t>تصنيع السيلاج لجان العمل الزراعي_0002.</a:t>
            </a:r>
            <a:r>
              <a:rPr lang="en-GB" dirty="0" smtClean="0">
                <a:hlinkClick r:id="rId3" action="ppaction://hlinkfile"/>
              </a:rPr>
              <a:t>mp4</a:t>
            </a:r>
            <a:endParaRPr lang="ar-SY" dirty="0" smtClean="0"/>
          </a:p>
          <a:p>
            <a:pPr algn="r" rtl="1"/>
            <a:endParaRPr lang="ar-SY" dirty="0"/>
          </a:p>
          <a:p>
            <a:pPr algn="r" rtl="1"/>
            <a:endParaRPr lang="en-GB" dirty="0"/>
          </a:p>
        </p:txBody>
      </p:sp>
    </p:spTree>
    <p:extLst>
      <p:ext uri="{BB962C8B-B14F-4D97-AF65-F5344CB8AC3E}">
        <p14:creationId xmlns:p14="http://schemas.microsoft.com/office/powerpoint/2010/main" val="13129051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srgbClr val="FF0000"/>
                </a:solidFill>
              </a:rPr>
              <a:t>المحاصيل العلفية المناسبة </a:t>
            </a:r>
            <a:r>
              <a:rPr lang="ar-SY" dirty="0" smtClean="0">
                <a:solidFill>
                  <a:srgbClr val="FF0000"/>
                </a:solidFill>
              </a:rPr>
              <a:t>السيلاج</a:t>
            </a:r>
            <a:endParaRPr lang="en-GB" dirty="0">
              <a:solidFill>
                <a:srgbClr val="FF0000"/>
              </a:solidFill>
            </a:endParaRPr>
          </a:p>
        </p:txBody>
      </p:sp>
      <p:sp>
        <p:nvSpPr>
          <p:cNvPr id="3" name="Content Placeholder 2"/>
          <p:cNvSpPr>
            <a:spLocks noGrp="1"/>
          </p:cNvSpPr>
          <p:nvPr>
            <p:ph idx="1"/>
          </p:nvPr>
        </p:nvSpPr>
        <p:spPr/>
        <p:txBody>
          <a:bodyPr/>
          <a:lstStyle/>
          <a:p>
            <a:pPr lvl="0" algn="r" rtl="1">
              <a:buClr>
                <a:srgbClr val="83992A"/>
              </a:buClr>
            </a:pPr>
            <a:r>
              <a:rPr lang="ar-SY" sz="2800" dirty="0" smtClean="0">
                <a:solidFill>
                  <a:prstClr val="black">
                    <a:lumMod val="85000"/>
                    <a:lumOff val="15000"/>
                  </a:prstClr>
                </a:solidFill>
              </a:rPr>
              <a:t>معظم </a:t>
            </a:r>
            <a:r>
              <a:rPr lang="ar-SY" sz="2800" dirty="0">
                <a:solidFill>
                  <a:prstClr val="black">
                    <a:lumMod val="85000"/>
                    <a:lumOff val="15000"/>
                  </a:prstClr>
                </a:solidFill>
              </a:rPr>
              <a:t>المحاصيل العلفية قابلة لتصنيع السيلاج.</a:t>
            </a:r>
          </a:p>
          <a:p>
            <a:pPr marL="0" lvl="0" indent="0" algn="r" rtl="1">
              <a:buClr>
                <a:srgbClr val="83992A"/>
              </a:buClr>
              <a:buNone/>
            </a:pPr>
            <a:r>
              <a:rPr lang="ar-SY" sz="2800" dirty="0">
                <a:solidFill>
                  <a:prstClr val="black">
                    <a:lumMod val="85000"/>
                    <a:lumOff val="15000"/>
                  </a:prstClr>
                </a:solidFill>
              </a:rPr>
              <a:t>		إلا أنه هناك اختلاف في نوعية السيلاج الناتج حسب المحصول العلفي المصنع.</a:t>
            </a:r>
            <a:endParaRPr lang="en-GB" sz="28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40739708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endParaRPr lang="ar-SY"/>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43" y="464712"/>
            <a:ext cx="11321143" cy="639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250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SY"/>
          </a:p>
        </p:txBody>
      </p:sp>
      <p:sp>
        <p:nvSpPr>
          <p:cNvPr id="3" name="عنصر نائب للمحتوى 2"/>
          <p:cNvSpPr>
            <a:spLocks noGrp="1"/>
          </p:cNvSpPr>
          <p:nvPr>
            <p:ph idx="1"/>
          </p:nvPr>
        </p:nvSpPr>
        <p:spPr/>
        <p:txBody>
          <a:bodyPr/>
          <a:lstStyle/>
          <a:p>
            <a:endParaRPr lang="ar-SY"/>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93486"/>
            <a:ext cx="5776686" cy="589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6343" y="493486"/>
            <a:ext cx="6255657" cy="5892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3928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a:xfrm>
            <a:off x="1295401" y="3548742"/>
            <a:ext cx="9601196" cy="2327125"/>
          </a:xfrm>
        </p:spPr>
        <p:txBody>
          <a:bodyPr/>
          <a:lstStyle/>
          <a:p>
            <a:pPr marL="0" lvl="0" indent="0" algn="ctr">
              <a:spcBef>
                <a:spcPct val="0"/>
              </a:spcBef>
              <a:spcAft>
                <a:spcPts val="0"/>
              </a:spcAft>
              <a:buClrTx/>
              <a:buSzTx/>
              <a:buNone/>
            </a:pPr>
            <a:r>
              <a:rPr lang="ar-SY" sz="4400" dirty="0">
                <a:ln w="3175" cmpd="sng">
                  <a:noFill/>
                </a:ln>
                <a:solidFill>
                  <a:prstClr val="black">
                    <a:lumMod val="85000"/>
                    <a:lumOff val="15000"/>
                  </a:prstClr>
                </a:solidFill>
                <a:ea typeface="+mj-ea"/>
                <a:cs typeface="Arial" panose="020B0604020202020204" pitchFamily="34" charset="0"/>
              </a:rPr>
              <a:t>انتهت المحاضرة</a:t>
            </a:r>
            <a:endParaRPr lang="en-GB" sz="4400" dirty="0">
              <a:ln w="3175" cmpd="sng">
                <a:noFill/>
              </a:ln>
              <a:solidFill>
                <a:prstClr val="black">
                  <a:lumMod val="85000"/>
                  <a:lumOff val="15000"/>
                </a:prstClr>
              </a:solidFill>
              <a:ea typeface="+mj-ea"/>
              <a:cs typeface="+mj-cs"/>
            </a:endParaRPr>
          </a:p>
          <a:p>
            <a:pPr algn="r" rtl="1"/>
            <a:endParaRPr lang="en-GB" dirty="0"/>
          </a:p>
        </p:txBody>
      </p:sp>
    </p:spTree>
    <p:extLst>
      <p:ext uri="{BB962C8B-B14F-4D97-AF65-F5344CB8AC3E}">
        <p14:creationId xmlns:p14="http://schemas.microsoft.com/office/powerpoint/2010/main" val="8951287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lvl="0" indent="0" algn="r" rtl="1">
              <a:buClr>
                <a:srgbClr val="83992A"/>
              </a:buClr>
              <a:buNone/>
            </a:pPr>
            <a:r>
              <a:rPr lang="ar-SY" sz="3200" b="1" dirty="0" smtClean="0">
                <a:solidFill>
                  <a:srgbClr val="FF0000"/>
                </a:solidFill>
              </a:rPr>
              <a:t>أهم </a:t>
            </a:r>
            <a:r>
              <a:rPr lang="ar-SY" sz="3200" b="1" dirty="0">
                <a:solidFill>
                  <a:srgbClr val="FF0000"/>
                </a:solidFill>
              </a:rPr>
              <a:t>هذه المحاصيل :</a:t>
            </a:r>
          </a:p>
          <a:p>
            <a:pPr lvl="0" algn="ctr" rtl="1">
              <a:buClr>
                <a:srgbClr val="83992A"/>
              </a:buClr>
            </a:pPr>
            <a:r>
              <a:rPr lang="ar-SY" sz="3200" b="1" dirty="0">
                <a:solidFill>
                  <a:prstClr val="black">
                    <a:lumMod val="85000"/>
                    <a:lumOff val="15000"/>
                  </a:prstClr>
                </a:solidFill>
              </a:rPr>
              <a:t>المحاصيل النجيلية :</a:t>
            </a:r>
          </a:p>
          <a:p>
            <a:pPr lvl="0" algn="r" rtl="1">
              <a:buClr>
                <a:srgbClr val="83992A"/>
              </a:buClr>
            </a:pPr>
            <a:r>
              <a:rPr lang="ar-SY" sz="3200" dirty="0">
                <a:solidFill>
                  <a:prstClr val="black">
                    <a:lumMod val="85000"/>
                    <a:lumOff val="15000"/>
                  </a:prstClr>
                </a:solidFill>
              </a:rPr>
              <a:t>الذرة الصفراء، الذرة البيضاء المحلية، الذرة البيضاء العلفية المحسنة.</a:t>
            </a:r>
          </a:p>
          <a:p>
            <a:pPr lvl="0" algn="r" rtl="1">
              <a:buClr>
                <a:srgbClr val="83992A"/>
              </a:buClr>
            </a:pPr>
            <a:r>
              <a:rPr lang="ar-SY" sz="3200" dirty="0">
                <a:solidFill>
                  <a:prstClr val="black">
                    <a:lumMod val="85000"/>
                    <a:lumOff val="15000"/>
                  </a:prstClr>
                </a:solidFill>
              </a:rPr>
              <a:t>الشوفان بأصنافه المختلفة.</a:t>
            </a:r>
          </a:p>
          <a:p>
            <a:pPr lvl="0" algn="r" rtl="1">
              <a:buClr>
                <a:srgbClr val="83992A"/>
              </a:buClr>
            </a:pPr>
            <a:r>
              <a:rPr lang="ar-SY" sz="3200" dirty="0">
                <a:solidFill>
                  <a:prstClr val="black">
                    <a:lumMod val="85000"/>
                    <a:lumOff val="15000"/>
                  </a:prstClr>
                </a:solidFill>
              </a:rPr>
              <a:t>الشعير بأصنافه المختلفة.</a:t>
            </a:r>
          </a:p>
          <a:p>
            <a:pPr lvl="0" algn="r" rtl="1">
              <a:buClr>
                <a:srgbClr val="83992A"/>
              </a:buClr>
            </a:pPr>
            <a:endParaRPr lang="en-GB" sz="3200" dirty="0">
              <a:solidFill>
                <a:prstClr val="black">
                  <a:lumMod val="85000"/>
                  <a:lumOff val="15000"/>
                </a:prstClr>
              </a:solidFill>
            </a:endParaRPr>
          </a:p>
          <a:p>
            <a:pPr algn="r" rtl="1"/>
            <a:endParaRPr lang="en-GB" dirty="0"/>
          </a:p>
        </p:txBody>
      </p:sp>
    </p:spTree>
    <p:extLst>
      <p:ext uri="{BB962C8B-B14F-4D97-AF65-F5344CB8AC3E}">
        <p14:creationId xmlns:p14="http://schemas.microsoft.com/office/powerpoint/2010/main" val="235449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fontScale="92500" lnSpcReduction="20000"/>
          </a:bodyPr>
          <a:lstStyle/>
          <a:p>
            <a:pPr lvl="0" algn="ctr" rtl="1">
              <a:buClr>
                <a:srgbClr val="83992A"/>
              </a:buClr>
            </a:pPr>
            <a:r>
              <a:rPr lang="ar-SY" sz="3000" b="1" dirty="0">
                <a:solidFill>
                  <a:prstClr val="black">
                    <a:lumMod val="85000"/>
                    <a:lumOff val="15000"/>
                  </a:prstClr>
                </a:solidFill>
              </a:rPr>
              <a:t>المحاصيل الدرنية :</a:t>
            </a:r>
          </a:p>
          <a:p>
            <a:pPr lvl="0" algn="r" rtl="1">
              <a:buClr>
                <a:srgbClr val="83992A"/>
              </a:buClr>
            </a:pPr>
            <a:r>
              <a:rPr lang="ar-SY" sz="2800" dirty="0">
                <a:solidFill>
                  <a:prstClr val="black">
                    <a:lumMod val="85000"/>
                    <a:lumOff val="15000"/>
                  </a:prstClr>
                </a:solidFill>
              </a:rPr>
              <a:t>الشوند السكري ( درنات الشوندر السكري – أوراق الشوندر السكري – تفل الشوندر السكري الرطب)</a:t>
            </a:r>
          </a:p>
          <a:p>
            <a:pPr lvl="0" algn="r" rtl="1">
              <a:buClr>
                <a:srgbClr val="83992A"/>
              </a:buClr>
            </a:pPr>
            <a:r>
              <a:rPr lang="ar-SY" sz="2800" dirty="0">
                <a:solidFill>
                  <a:prstClr val="black">
                    <a:lumMod val="85000"/>
                    <a:lumOff val="15000"/>
                  </a:prstClr>
                </a:solidFill>
              </a:rPr>
              <a:t>الشوندر العلفي.</a:t>
            </a:r>
          </a:p>
          <a:p>
            <a:pPr lvl="0" algn="r" rtl="1">
              <a:buClr>
                <a:srgbClr val="83992A"/>
              </a:buClr>
            </a:pPr>
            <a:r>
              <a:rPr lang="ar-SY" sz="2800" dirty="0">
                <a:solidFill>
                  <a:prstClr val="black">
                    <a:lumMod val="85000"/>
                    <a:lumOff val="15000"/>
                  </a:prstClr>
                </a:solidFill>
              </a:rPr>
              <a:t>درنات البطاطا.</a:t>
            </a:r>
          </a:p>
          <a:p>
            <a:pPr lvl="0" algn="r" rtl="1">
              <a:buClr>
                <a:srgbClr val="83992A"/>
              </a:buClr>
            </a:pPr>
            <a:r>
              <a:rPr lang="ar-SY" sz="2800" dirty="0">
                <a:solidFill>
                  <a:prstClr val="black">
                    <a:lumMod val="85000"/>
                    <a:lumOff val="15000"/>
                  </a:prstClr>
                </a:solidFill>
              </a:rPr>
              <a:t>الملفوف العلفي.</a:t>
            </a:r>
          </a:p>
          <a:p>
            <a:pPr algn="r" rtl="1"/>
            <a:r>
              <a:rPr lang="ar-SY" dirty="0" smtClean="0"/>
              <a:t>الجزر</a:t>
            </a:r>
            <a:endParaRPr lang="en-GB" dirty="0"/>
          </a:p>
        </p:txBody>
      </p:sp>
    </p:spTree>
    <p:extLst>
      <p:ext uri="{BB962C8B-B14F-4D97-AF65-F5344CB8AC3E}">
        <p14:creationId xmlns:p14="http://schemas.microsoft.com/office/powerpoint/2010/main" val="318623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arn(inVertic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arn(inVertic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endParaRPr lang="en-GB" dirty="0"/>
          </a:p>
        </p:txBody>
      </p:sp>
      <p:sp>
        <p:nvSpPr>
          <p:cNvPr id="3" name="Content Placeholder 2"/>
          <p:cNvSpPr>
            <a:spLocks noGrp="1"/>
          </p:cNvSpPr>
          <p:nvPr>
            <p:ph idx="1"/>
          </p:nvPr>
        </p:nvSpPr>
        <p:spPr/>
        <p:txBody>
          <a:bodyPr>
            <a:normAutofit lnSpcReduction="10000"/>
          </a:bodyPr>
          <a:lstStyle/>
          <a:p>
            <a:pPr lvl="0" algn="ctr" rtl="1">
              <a:buClr>
                <a:srgbClr val="83992A"/>
              </a:buClr>
            </a:pPr>
            <a:r>
              <a:rPr lang="ar-SY" sz="2800" b="1" dirty="0">
                <a:solidFill>
                  <a:prstClr val="black">
                    <a:lumMod val="85000"/>
                    <a:lumOff val="15000"/>
                  </a:prstClr>
                </a:solidFill>
              </a:rPr>
              <a:t>المحاصيل البقولية :</a:t>
            </a:r>
          </a:p>
          <a:p>
            <a:pPr lvl="0" algn="r" rtl="1">
              <a:buClr>
                <a:srgbClr val="83992A"/>
              </a:buClr>
            </a:pPr>
            <a:r>
              <a:rPr lang="ar-SY" sz="2800" dirty="0">
                <a:solidFill>
                  <a:prstClr val="black">
                    <a:lumMod val="85000"/>
                    <a:lumOff val="15000"/>
                  </a:prstClr>
                </a:solidFill>
              </a:rPr>
              <a:t>الفصه – البرسيم – البيقية – فول الصويا – وغيرها ..</a:t>
            </a:r>
          </a:p>
          <a:p>
            <a:pPr marL="0" lvl="0" indent="0" algn="r" rtl="1">
              <a:buClr>
                <a:srgbClr val="83992A"/>
              </a:buClr>
              <a:buNone/>
            </a:pPr>
            <a:endParaRPr lang="ar-SY" sz="2800" dirty="0">
              <a:solidFill>
                <a:prstClr val="black">
                  <a:lumMod val="85000"/>
                  <a:lumOff val="15000"/>
                </a:prstClr>
              </a:solidFill>
            </a:endParaRPr>
          </a:p>
          <a:p>
            <a:pPr lvl="0" algn="ctr" rtl="1">
              <a:buClr>
                <a:srgbClr val="83992A"/>
              </a:buClr>
            </a:pPr>
            <a:r>
              <a:rPr lang="ar-SY" sz="2800" b="1" dirty="0">
                <a:solidFill>
                  <a:prstClr val="black">
                    <a:lumMod val="85000"/>
                    <a:lumOff val="15000"/>
                  </a:prstClr>
                </a:solidFill>
              </a:rPr>
              <a:t>الأعشاب النجيلية والبقولية:</a:t>
            </a:r>
          </a:p>
          <a:p>
            <a:pPr lvl="0" algn="r" rtl="1">
              <a:buClr>
                <a:srgbClr val="83992A"/>
              </a:buClr>
            </a:pPr>
            <a:r>
              <a:rPr lang="ar-SY" sz="2800" dirty="0">
                <a:solidFill>
                  <a:srgbClr val="0070C0"/>
                </a:solidFill>
              </a:rPr>
              <a:t>النجيلية: </a:t>
            </a:r>
            <a:r>
              <a:rPr lang="ar-SY" sz="2800" dirty="0">
                <a:solidFill>
                  <a:prstClr val="black">
                    <a:lumMod val="85000"/>
                    <a:lumOff val="15000"/>
                  </a:prstClr>
                </a:solidFill>
              </a:rPr>
              <a:t>الشيلم بري – شعير معمر وغيرها ....</a:t>
            </a:r>
          </a:p>
          <a:p>
            <a:pPr lvl="0" algn="r" rtl="1">
              <a:buClr>
                <a:srgbClr val="83992A"/>
              </a:buClr>
            </a:pPr>
            <a:r>
              <a:rPr lang="ar-SY" sz="2800" dirty="0">
                <a:solidFill>
                  <a:srgbClr val="0070C0"/>
                </a:solidFill>
              </a:rPr>
              <a:t>بقولية: </a:t>
            </a:r>
            <a:r>
              <a:rPr lang="ar-SY" sz="2800" dirty="0">
                <a:solidFill>
                  <a:prstClr val="black">
                    <a:lumMod val="85000"/>
                    <a:lumOff val="15000"/>
                  </a:prstClr>
                </a:solidFill>
              </a:rPr>
              <a:t>برسيم بري – فصة برية – بيقية برية – جلبان بري.</a:t>
            </a:r>
          </a:p>
          <a:p>
            <a:pPr algn="r" rtl="1"/>
            <a:endParaRPr lang="en-GB" dirty="0"/>
          </a:p>
        </p:txBody>
      </p:sp>
    </p:spTree>
    <p:extLst>
      <p:ext uri="{BB962C8B-B14F-4D97-AF65-F5344CB8AC3E}">
        <p14:creationId xmlns:p14="http://schemas.microsoft.com/office/powerpoint/2010/main" val="55842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barn(inVertical)">
                                      <p:cBhvr>
                                        <p:cTn id="1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Y" dirty="0">
                <a:solidFill>
                  <a:srgbClr val="FF0000"/>
                </a:solidFill>
              </a:rPr>
              <a:t>التحضيرات اللازمة </a:t>
            </a:r>
            <a:r>
              <a:rPr lang="ar-SY" u="sng" dirty="0">
                <a:solidFill>
                  <a:srgbClr val="0070C0"/>
                </a:solidFill>
              </a:rPr>
              <a:t>قبل البدء </a:t>
            </a:r>
            <a:r>
              <a:rPr lang="ar-SY" dirty="0">
                <a:solidFill>
                  <a:srgbClr val="FF0000"/>
                </a:solidFill>
              </a:rPr>
              <a:t>بتصنيع السيلاج</a:t>
            </a:r>
            <a:r>
              <a:rPr lang="ar-SY" dirty="0" smtClean="0">
                <a:solidFill>
                  <a:srgbClr val="FF0000"/>
                </a:solidFill>
              </a:rPr>
              <a:t>:</a:t>
            </a:r>
            <a:endParaRPr lang="en-GB" dirty="0"/>
          </a:p>
        </p:txBody>
      </p:sp>
      <p:sp>
        <p:nvSpPr>
          <p:cNvPr id="3" name="Content Placeholder 2"/>
          <p:cNvSpPr>
            <a:spLocks noGrp="1"/>
          </p:cNvSpPr>
          <p:nvPr>
            <p:ph idx="1"/>
          </p:nvPr>
        </p:nvSpPr>
        <p:spPr/>
        <p:txBody>
          <a:bodyPr/>
          <a:lstStyle/>
          <a:p>
            <a:pPr marL="0" lvl="0" indent="0" algn="r" rtl="1">
              <a:buClr>
                <a:srgbClr val="83992A"/>
              </a:buClr>
              <a:buNone/>
            </a:pPr>
            <a:r>
              <a:rPr lang="ar-SY" sz="2800" dirty="0" smtClean="0">
                <a:solidFill>
                  <a:srgbClr val="FF0000"/>
                </a:solidFill>
              </a:rPr>
              <a:t>1-</a:t>
            </a:r>
            <a:r>
              <a:rPr lang="ar-SY" sz="2800" dirty="0" smtClean="0">
                <a:solidFill>
                  <a:prstClr val="black">
                    <a:lumMod val="85000"/>
                    <a:lumOff val="15000"/>
                  </a:prstClr>
                </a:solidFill>
              </a:rPr>
              <a:t> </a:t>
            </a:r>
            <a:r>
              <a:rPr lang="ar-SY" sz="2800" dirty="0">
                <a:solidFill>
                  <a:prstClr val="black">
                    <a:lumMod val="85000"/>
                    <a:lumOff val="15000"/>
                  </a:prstClr>
                </a:solidFill>
              </a:rPr>
              <a:t>تحضير أماكن السيلاج قبل أسبوعين أو ثلاثة.</a:t>
            </a:r>
          </a:p>
          <a:p>
            <a:pPr marL="0" lvl="0" indent="0" algn="r" rtl="1">
              <a:buClr>
                <a:srgbClr val="83992A"/>
              </a:buClr>
              <a:buNone/>
            </a:pPr>
            <a:r>
              <a:rPr lang="ar-SY" sz="2800" dirty="0">
                <a:solidFill>
                  <a:srgbClr val="FF0000"/>
                </a:solidFill>
              </a:rPr>
              <a:t>2- </a:t>
            </a:r>
            <a:r>
              <a:rPr lang="ar-SY" sz="2800" dirty="0">
                <a:solidFill>
                  <a:prstClr val="black">
                    <a:lumMod val="85000"/>
                    <a:lumOff val="15000"/>
                  </a:prstClr>
                </a:solidFill>
              </a:rPr>
              <a:t>غسل المكان (السيلو) وتغطيته.</a:t>
            </a:r>
          </a:p>
          <a:p>
            <a:pPr marL="0" lvl="0" indent="0" algn="r" rtl="1">
              <a:buClr>
                <a:srgbClr val="83992A"/>
              </a:buClr>
              <a:buNone/>
            </a:pPr>
            <a:r>
              <a:rPr lang="ar-SY" sz="2800" dirty="0">
                <a:solidFill>
                  <a:srgbClr val="FF0000"/>
                </a:solidFill>
              </a:rPr>
              <a:t>3-</a:t>
            </a:r>
            <a:r>
              <a:rPr lang="ar-SY" sz="2800" dirty="0">
                <a:solidFill>
                  <a:prstClr val="black">
                    <a:lumMod val="85000"/>
                    <a:lumOff val="15000"/>
                  </a:prstClr>
                </a:solidFill>
              </a:rPr>
              <a:t> طلاء جدران السيلو بالقطران والتأكد من أنها غير مسربة للهواء. </a:t>
            </a:r>
          </a:p>
          <a:p>
            <a:pPr marL="0" lvl="0" indent="0" algn="r" rtl="1">
              <a:buClr>
                <a:srgbClr val="83992A"/>
              </a:buClr>
              <a:buNone/>
            </a:pPr>
            <a:r>
              <a:rPr lang="ar-SY" sz="2800" dirty="0">
                <a:solidFill>
                  <a:srgbClr val="FF0000"/>
                </a:solidFill>
              </a:rPr>
              <a:t>4-</a:t>
            </a:r>
            <a:r>
              <a:rPr lang="ar-SY" sz="2800" dirty="0">
                <a:solidFill>
                  <a:prstClr val="black">
                    <a:lumMod val="85000"/>
                    <a:lumOff val="15000"/>
                  </a:prstClr>
                </a:solidFill>
              </a:rPr>
              <a:t> القيام بأعمال الصيانة اللازمة (التأكد من صلاحية قناة التصريف و مستودع عصير السيلاج في السيلوات الضخمة أو أي أعمال صيانة أخرى)</a:t>
            </a:r>
          </a:p>
          <a:p>
            <a:pPr algn="r" rtl="1"/>
            <a:endParaRPr lang="en-GB" dirty="0"/>
          </a:p>
        </p:txBody>
      </p:sp>
    </p:spTree>
    <p:extLst>
      <p:ext uri="{BB962C8B-B14F-4D97-AF65-F5344CB8AC3E}">
        <p14:creationId xmlns:p14="http://schemas.microsoft.com/office/powerpoint/2010/main" val="239383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emplate>Organic</Template>
  <TotalTime>494</TotalTime>
  <Words>1904</Words>
  <Application>Microsoft Office PowerPoint</Application>
  <PresentationFormat>مخصص</PresentationFormat>
  <Paragraphs>170</Paragraphs>
  <Slides>52</Slides>
  <Notes>0</Notes>
  <HiddenSlides>0</HiddenSlides>
  <MMClips>0</MMClips>
  <ScaleCrop>false</ScaleCrop>
  <HeadingPairs>
    <vt:vector size="4" baseType="variant">
      <vt:variant>
        <vt:lpstr>نسق</vt:lpstr>
      </vt:variant>
      <vt:variant>
        <vt:i4>1</vt:i4>
      </vt:variant>
      <vt:variant>
        <vt:lpstr>عناوين الشرائح</vt:lpstr>
      </vt:variant>
      <vt:variant>
        <vt:i4>52</vt:i4>
      </vt:variant>
    </vt:vector>
  </HeadingPairs>
  <TitlesOfParts>
    <vt:vector size="53" baseType="lpstr">
      <vt:lpstr>Organic</vt:lpstr>
      <vt:lpstr>  تصنيع السيلاج</vt:lpstr>
      <vt:lpstr>تعريف السيلاج</vt:lpstr>
      <vt:lpstr>أهمية السيلاج:</vt:lpstr>
      <vt:lpstr>عرض تقديمي في PowerPoint</vt:lpstr>
      <vt:lpstr>المحاصيل العلفية المناسبة السيلاج</vt:lpstr>
      <vt:lpstr>عرض تقديمي في PowerPoint</vt:lpstr>
      <vt:lpstr>عرض تقديمي في PowerPoint</vt:lpstr>
      <vt:lpstr>عرض تقديمي في PowerPoint</vt:lpstr>
      <vt:lpstr>التحضيرات اللازمة قبل البدء بتصنيع السيلاج:</vt:lpstr>
      <vt:lpstr>عرض تقديمي في PowerPoint</vt:lpstr>
      <vt:lpstr>طريقة تخزين السيلاج المصنع وأشكال أبنية السيلوات:</vt:lpstr>
      <vt:lpstr>عرض تقديمي في PowerPoint</vt:lpstr>
      <vt:lpstr>تعبئة السيلو الجداري</vt:lpstr>
      <vt:lpstr>تغطية السيلوالجداري</vt:lpstr>
      <vt:lpstr>عرض تقديمي في PowerPoint</vt:lpstr>
      <vt:lpstr>عرض تقديمي في PowerPoint</vt:lpstr>
      <vt:lpstr>سيلوات بسيطة</vt:lpstr>
      <vt:lpstr>سيلوات بسيطة</vt:lpstr>
      <vt:lpstr>سيلوات بسيطة</vt:lpstr>
      <vt:lpstr>عرض تقديمي في PowerPoint</vt:lpstr>
      <vt:lpstr>عرض تقديمي في PowerPoint</vt:lpstr>
      <vt:lpstr>فرامات تقليدية</vt:lpstr>
      <vt:lpstr>فرامات تقليدية</vt:lpstr>
      <vt:lpstr>عرض تقديمي في PowerPoint</vt:lpstr>
      <vt:lpstr>عرض تقديمي في PowerPoint</vt:lpstr>
      <vt:lpstr>عرض تقديمي في PowerPoint</vt:lpstr>
      <vt:lpstr>عرض تقديمي في PowerPoint</vt:lpstr>
      <vt:lpstr>طرق التخمر اللاهوائي وطرق الحفظ والإضافات الممكنة:</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 اختبارات السيلاج :</vt:lpstr>
      <vt:lpstr>عرض تقديمي في PowerPoint</vt:lpstr>
      <vt:lpstr>مظاهر جودة السيلاج :</vt:lpstr>
      <vt:lpstr>عرض تقديمي في PowerPoint</vt:lpstr>
      <vt:lpstr>عرض تقديمي في PowerPoint</vt:lpstr>
      <vt:lpstr>عرض تقديمي في PowerPoint</vt:lpstr>
      <vt:lpstr>عرض تقديمي في PowerPoint</vt:lpstr>
      <vt:lpstr>عرض تقديمي في PowerPoint</vt:lpstr>
      <vt:lpstr>فيديوهات: التصنيع الصحيح – التصنيع الخاطئ</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Majed Moussa</dc:creator>
  <cp:lastModifiedBy>‏‏مستخدم Windows</cp:lastModifiedBy>
  <cp:revision>94</cp:revision>
  <dcterms:created xsi:type="dcterms:W3CDTF">2018-03-18T08:43:59Z</dcterms:created>
  <dcterms:modified xsi:type="dcterms:W3CDTF">2026-04-08T19:54:33Z</dcterms:modified>
</cp:coreProperties>
</file>