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96" r:id="rId6"/>
    <p:sldId id="260" r:id="rId7"/>
    <p:sldId id="261" r:id="rId8"/>
    <p:sldId id="262" r:id="rId9"/>
    <p:sldId id="263" r:id="rId10"/>
    <p:sldId id="264" r:id="rId11"/>
    <p:sldId id="293" r:id="rId12"/>
    <p:sldId id="294" r:id="rId13"/>
    <p:sldId id="265" r:id="rId14"/>
    <p:sldId id="292" r:id="rId15"/>
    <p:sldId id="295" r:id="rId16"/>
    <p:sldId id="291" r:id="rId17"/>
    <p:sldId id="266" r:id="rId18"/>
    <p:sldId id="297" r:id="rId19"/>
    <p:sldId id="267" r:id="rId20"/>
    <p:sldId id="268" r:id="rId21"/>
    <p:sldId id="269" r:id="rId22"/>
    <p:sldId id="298" r:id="rId23"/>
    <p:sldId id="270" r:id="rId24"/>
    <p:sldId id="271" r:id="rId25"/>
    <p:sldId id="299" r:id="rId26"/>
    <p:sldId id="272" r:id="rId27"/>
    <p:sldId id="273" r:id="rId28"/>
    <p:sldId id="301" r:id="rId29"/>
    <p:sldId id="274" r:id="rId30"/>
    <p:sldId id="275" r:id="rId31"/>
    <p:sldId id="276" r:id="rId32"/>
    <p:sldId id="300" r:id="rId33"/>
    <p:sldId id="277" r:id="rId34"/>
    <p:sldId id="278" r:id="rId35"/>
    <p:sldId id="279" r:id="rId36"/>
    <p:sldId id="280" r:id="rId37"/>
    <p:sldId id="302" r:id="rId38"/>
    <p:sldId id="281" r:id="rId39"/>
    <p:sldId id="303" r:id="rId40"/>
    <p:sldId id="282" r:id="rId41"/>
    <p:sldId id="283" r:id="rId42"/>
    <p:sldId id="284" r:id="rId43"/>
    <p:sldId id="285" r:id="rId44"/>
    <p:sldId id="286" r:id="rId45"/>
    <p:sldId id="287" r:id="rId46"/>
    <p:sldId id="304" r:id="rId47"/>
    <p:sldId id="289" r:id="rId48"/>
    <p:sldId id="29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F0784F-A023-40BF-A6AA-4C1D612D972E}"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ED66-F5DF-4D18-ADCB-E89789DEB5E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9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0784F-A023-40BF-A6AA-4C1D612D972E}"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216191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0784F-A023-40BF-A6AA-4C1D612D972E}"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333949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0784F-A023-40BF-A6AA-4C1D612D972E}"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227583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0784F-A023-40BF-A6AA-4C1D612D972E}"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9ED66-F5DF-4D18-ADCB-E89789DEB5E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53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F0784F-A023-40BF-A6AA-4C1D612D972E}"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133313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F0784F-A023-40BF-A6AA-4C1D612D972E}" type="datetimeFigureOut">
              <a:rPr lang="en-GB" smtClean="0"/>
              <a:t>25/03/2026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173001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F0784F-A023-40BF-A6AA-4C1D612D972E}" type="datetimeFigureOut">
              <a:rPr lang="en-GB" smtClean="0"/>
              <a:t>25/03/2026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53884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F0784F-A023-40BF-A6AA-4C1D612D972E}" type="datetimeFigureOut">
              <a:rPr lang="en-GB" smtClean="0"/>
              <a:t>25/03/2026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10858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F0784F-A023-40BF-A6AA-4C1D612D972E}" type="datetimeFigureOut">
              <a:rPr lang="en-GB" smtClean="0"/>
              <a:t>25/03/2026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E9ED66-F5DF-4D18-ADCB-E89789DEB5EF}" type="slidenum">
              <a:rPr lang="en-GB" smtClean="0"/>
              <a:t>‹#›</a:t>
            </a:fld>
            <a:endParaRPr lang="en-GB"/>
          </a:p>
        </p:txBody>
      </p:sp>
    </p:spTree>
    <p:extLst>
      <p:ext uri="{BB962C8B-B14F-4D97-AF65-F5344CB8AC3E}">
        <p14:creationId xmlns:p14="http://schemas.microsoft.com/office/powerpoint/2010/main" val="232264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0784F-A023-40BF-A6AA-4C1D612D972E}"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9ED66-F5DF-4D18-ADCB-E89789DEB5EF}" type="slidenum">
              <a:rPr lang="en-GB" smtClean="0"/>
              <a:t>‹#›</a:t>
            </a:fld>
            <a:endParaRPr lang="en-GB"/>
          </a:p>
        </p:txBody>
      </p:sp>
    </p:spTree>
    <p:extLst>
      <p:ext uri="{BB962C8B-B14F-4D97-AF65-F5344CB8AC3E}">
        <p14:creationId xmlns:p14="http://schemas.microsoft.com/office/powerpoint/2010/main" val="128738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F0784F-A023-40BF-A6AA-4C1D612D972E}" type="datetimeFigureOut">
              <a:rPr lang="en-GB" smtClean="0"/>
              <a:t>25/03/2026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E9ED66-F5DF-4D18-ADCB-E89789DEB5E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1702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285" y="772599"/>
            <a:ext cx="8958390" cy="3566160"/>
          </a:xfrm>
        </p:spPr>
        <p:txBody>
          <a:bodyPr>
            <a:normAutofit/>
          </a:bodyPr>
          <a:lstStyle/>
          <a:p>
            <a:pPr algn="ctr" rtl="1"/>
            <a:r>
              <a:rPr lang="ar-SY" sz="6000" dirty="0">
                <a:solidFill>
                  <a:srgbClr val="C00000"/>
                </a:solidFill>
              </a:rPr>
              <a:t>أهمية محاصيل العلف </a:t>
            </a:r>
            <a:r>
              <a:rPr lang="en-US" sz="6000" dirty="0" smtClean="0">
                <a:solidFill>
                  <a:srgbClr val="C00000"/>
                </a:solidFill>
              </a:rPr>
              <a:t/>
            </a:r>
            <a:br>
              <a:rPr lang="en-US" sz="6000" dirty="0" smtClean="0">
                <a:solidFill>
                  <a:srgbClr val="C00000"/>
                </a:solidFill>
              </a:rPr>
            </a:br>
            <a:r>
              <a:rPr lang="ar-SY" sz="6000" dirty="0" smtClean="0">
                <a:solidFill>
                  <a:srgbClr val="C00000"/>
                </a:solidFill>
              </a:rPr>
              <a:t>وخصائصها </a:t>
            </a:r>
            <a:r>
              <a:rPr lang="ar-SY" sz="6000" dirty="0">
                <a:solidFill>
                  <a:srgbClr val="C00000"/>
                </a:solidFill>
              </a:rPr>
              <a:t>العامة</a:t>
            </a:r>
            <a:endParaRPr lang="en-GB" sz="6000" dirty="0">
              <a:solidFill>
                <a:srgbClr val="C00000"/>
              </a:solidFill>
            </a:endParaRPr>
          </a:p>
        </p:txBody>
      </p:sp>
      <p:sp>
        <p:nvSpPr>
          <p:cNvPr id="3" name="Subtitle 2"/>
          <p:cNvSpPr>
            <a:spLocks noGrp="1"/>
          </p:cNvSpPr>
          <p:nvPr>
            <p:ph type="subTitle" idx="1"/>
          </p:nvPr>
        </p:nvSpPr>
        <p:spPr>
          <a:xfrm>
            <a:off x="1625749" y="5133724"/>
            <a:ext cx="9001462" cy="750628"/>
          </a:xfrm>
        </p:spPr>
        <p:txBody>
          <a:bodyPr>
            <a:noAutofit/>
          </a:bodyPr>
          <a:lstStyle/>
          <a:p>
            <a:pPr algn="ctr"/>
            <a:r>
              <a:rPr lang="ar-SY" sz="4400" dirty="0" smtClean="0">
                <a:solidFill>
                  <a:srgbClr val="002060"/>
                </a:solidFill>
              </a:rPr>
              <a:t>د. ماجد موسى</a:t>
            </a:r>
            <a:endParaRPr lang="en-GB" sz="4400" dirty="0">
              <a:solidFill>
                <a:srgbClr val="002060"/>
              </a:solidFill>
            </a:endParaRPr>
          </a:p>
        </p:txBody>
      </p:sp>
    </p:spTree>
    <p:extLst>
      <p:ext uri="{BB962C8B-B14F-4D97-AF65-F5344CB8AC3E}">
        <p14:creationId xmlns:p14="http://schemas.microsoft.com/office/powerpoint/2010/main" val="181195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1815152"/>
            <a:ext cx="11946339" cy="4701762"/>
          </a:xfrm>
        </p:spPr>
        <p:txBody>
          <a:bodyPr>
            <a:normAutofit lnSpcReduction="10000"/>
          </a:bodyPr>
          <a:lstStyle/>
          <a:p>
            <a:pPr algn="r" rtl="1"/>
            <a:r>
              <a:rPr lang="ar-SY" sz="2800" dirty="0" smtClean="0">
                <a:solidFill>
                  <a:srgbClr val="0070C0"/>
                </a:solidFill>
              </a:rPr>
              <a:t>4- تساهم </a:t>
            </a:r>
            <a:r>
              <a:rPr lang="ar-SY" sz="2800" dirty="0">
                <a:solidFill>
                  <a:srgbClr val="0070C0"/>
                </a:solidFill>
              </a:rPr>
              <a:t>في حماية التربة من التعرية والإنجراف </a:t>
            </a:r>
            <a:r>
              <a:rPr lang="ar-SY" sz="2800" dirty="0" smtClean="0">
                <a:solidFill>
                  <a:srgbClr val="0070C0"/>
                </a:solidFill>
              </a:rPr>
              <a:t>.</a:t>
            </a:r>
          </a:p>
          <a:p>
            <a:pPr algn="r" rtl="1"/>
            <a:endParaRPr lang="ar-SY" sz="2800" dirty="0">
              <a:solidFill>
                <a:srgbClr val="0070C0"/>
              </a:solidFill>
            </a:endParaRPr>
          </a:p>
          <a:p>
            <a:pPr algn="r" rtl="1"/>
            <a:r>
              <a:rPr lang="ar-SY" sz="2800" dirty="0" smtClean="0">
                <a:solidFill>
                  <a:srgbClr val="0070C0"/>
                </a:solidFill>
              </a:rPr>
              <a:t>5- </a:t>
            </a:r>
            <a:r>
              <a:rPr lang="ar-SY" sz="2800" dirty="0">
                <a:solidFill>
                  <a:srgbClr val="0070C0"/>
                </a:solidFill>
              </a:rPr>
              <a:t>تساعد على الاحتفاظ </a:t>
            </a:r>
            <a:r>
              <a:rPr lang="ar-SY" sz="2800" dirty="0" smtClean="0">
                <a:solidFill>
                  <a:srgbClr val="0070C0"/>
                </a:solidFill>
              </a:rPr>
              <a:t>بمياه </a:t>
            </a:r>
            <a:r>
              <a:rPr lang="ar-SY" sz="2800" dirty="0">
                <a:solidFill>
                  <a:srgbClr val="0070C0"/>
                </a:solidFill>
              </a:rPr>
              <a:t>الأمطار المتساقطة و </a:t>
            </a:r>
            <a:r>
              <a:rPr lang="ar-SY" sz="2800" dirty="0" smtClean="0">
                <a:solidFill>
                  <a:srgbClr val="0070C0"/>
                </a:solidFill>
              </a:rPr>
              <a:t>امتصاصها وتزيد </a:t>
            </a:r>
            <a:r>
              <a:rPr lang="ar-SY" sz="2800" dirty="0">
                <a:solidFill>
                  <a:srgbClr val="0070C0"/>
                </a:solidFill>
              </a:rPr>
              <a:t>من قدرة التربة على تشرب </a:t>
            </a:r>
            <a:r>
              <a:rPr lang="ar-SY" sz="2800" dirty="0" smtClean="0">
                <a:solidFill>
                  <a:srgbClr val="0070C0"/>
                </a:solidFill>
              </a:rPr>
              <a:t>المياه.</a:t>
            </a:r>
          </a:p>
          <a:p>
            <a:pPr algn="r" rtl="1"/>
            <a:endParaRPr lang="ar-SY" sz="2800" dirty="0">
              <a:solidFill>
                <a:srgbClr val="0070C0"/>
              </a:solidFill>
            </a:endParaRPr>
          </a:p>
          <a:p>
            <a:pPr algn="r" rtl="1"/>
            <a:r>
              <a:rPr lang="ar-SY" sz="2800" dirty="0" smtClean="0">
                <a:solidFill>
                  <a:srgbClr val="0070C0"/>
                </a:solidFill>
              </a:rPr>
              <a:t>6- تساعد </a:t>
            </a:r>
            <a:r>
              <a:rPr lang="ar-SY" sz="2800" dirty="0">
                <a:solidFill>
                  <a:srgbClr val="0070C0"/>
                </a:solidFill>
              </a:rPr>
              <a:t>في تقليل </a:t>
            </a:r>
            <a:r>
              <a:rPr lang="ar-SY" sz="2800" dirty="0" smtClean="0">
                <a:solidFill>
                  <a:srgbClr val="0070C0"/>
                </a:solidFill>
              </a:rPr>
              <a:t>انتشار </a:t>
            </a:r>
            <a:r>
              <a:rPr lang="ar-SY" sz="2800" dirty="0">
                <a:solidFill>
                  <a:srgbClr val="0070C0"/>
                </a:solidFill>
              </a:rPr>
              <a:t>الأعشاب والحشائش الضارة :</a:t>
            </a:r>
            <a:r>
              <a:rPr lang="ar-SY" sz="2800" dirty="0">
                <a:solidFill>
                  <a:schemeClr val="tx1"/>
                </a:solidFill>
              </a:rPr>
              <a:t> إن زراعة المحاصيل العلفية بكثافة عالية تمنع </a:t>
            </a:r>
            <a:r>
              <a:rPr lang="ar-SY" sz="2800" dirty="0" smtClean="0">
                <a:solidFill>
                  <a:schemeClr val="tx1"/>
                </a:solidFill>
              </a:rPr>
              <a:t>أو </a:t>
            </a:r>
            <a:r>
              <a:rPr lang="ar-SY" sz="2800" dirty="0">
                <a:solidFill>
                  <a:schemeClr val="tx1"/>
                </a:solidFill>
              </a:rPr>
              <a:t>تحد من نمو الحشائش الغريبة كما أن عملية الحش أو الرعي الدوري تمنع وصول الأعشاب الضارة </a:t>
            </a:r>
            <a:r>
              <a:rPr lang="ar-SY" sz="2800" dirty="0" smtClean="0">
                <a:solidFill>
                  <a:schemeClr val="tx1"/>
                </a:solidFill>
              </a:rPr>
              <a:t>إلى </a:t>
            </a:r>
            <a:r>
              <a:rPr lang="ar-SY" sz="2800" dirty="0">
                <a:solidFill>
                  <a:schemeClr val="tx1"/>
                </a:solidFill>
              </a:rPr>
              <a:t>مرحلة الإزهار </a:t>
            </a:r>
            <a:r>
              <a:rPr lang="ar-SY" sz="2800" dirty="0" smtClean="0">
                <a:solidFill>
                  <a:schemeClr val="tx1"/>
                </a:solidFill>
              </a:rPr>
              <a:t>.</a:t>
            </a:r>
          </a:p>
          <a:p>
            <a:pPr algn="r" rtl="1"/>
            <a:endParaRPr lang="ar-SY" sz="2800" dirty="0">
              <a:solidFill>
                <a:srgbClr val="0070C0"/>
              </a:solidFill>
            </a:endParaRPr>
          </a:p>
          <a:p>
            <a:pPr algn="r" rtl="1"/>
            <a:r>
              <a:rPr lang="ar-SY" sz="2800" dirty="0" smtClean="0">
                <a:solidFill>
                  <a:srgbClr val="0070C0"/>
                </a:solidFill>
              </a:rPr>
              <a:t>7- </a:t>
            </a:r>
            <a:r>
              <a:rPr lang="ar-SY" sz="2800" dirty="0">
                <a:solidFill>
                  <a:srgbClr val="0070C0"/>
                </a:solidFill>
              </a:rPr>
              <a:t>تستخدم المحاصيل العلفية للتسميد الأخضر أو كمحاصيل تغطية في بساتين الفاكهة </a:t>
            </a:r>
            <a:r>
              <a:rPr lang="ar-SY" sz="2800" dirty="0">
                <a:solidFill>
                  <a:schemeClr val="tx1"/>
                </a:solidFill>
              </a:rPr>
              <a:t>وخاصة البقوليات العلفية مثل الفصة البيقية </a:t>
            </a:r>
            <a:r>
              <a:rPr lang="ar-SY" sz="2800" dirty="0" smtClean="0">
                <a:solidFill>
                  <a:schemeClr val="tx1"/>
                </a:solidFill>
              </a:rPr>
              <a:t>- </a:t>
            </a:r>
            <a:r>
              <a:rPr lang="ar-SY" sz="2800" dirty="0">
                <a:solidFill>
                  <a:schemeClr val="tx1"/>
                </a:solidFill>
              </a:rPr>
              <a:t>الكرسنة </a:t>
            </a:r>
            <a:r>
              <a:rPr lang="ar-SY" sz="2800" dirty="0" smtClean="0">
                <a:solidFill>
                  <a:schemeClr val="tx1"/>
                </a:solidFill>
              </a:rPr>
              <a:t>- </a:t>
            </a:r>
            <a:r>
              <a:rPr lang="ar-SY" sz="2800" dirty="0">
                <a:solidFill>
                  <a:schemeClr val="tx1"/>
                </a:solidFill>
              </a:rPr>
              <a:t>الترمس </a:t>
            </a:r>
            <a:r>
              <a:rPr lang="ar-SY" sz="2800" dirty="0" smtClean="0">
                <a:solidFill>
                  <a:schemeClr val="tx1"/>
                </a:solidFill>
              </a:rPr>
              <a:t>- </a:t>
            </a:r>
            <a:r>
              <a:rPr lang="ar-SY" sz="2800" dirty="0">
                <a:solidFill>
                  <a:schemeClr val="tx1"/>
                </a:solidFill>
              </a:rPr>
              <a:t>الفول العلفي .</a:t>
            </a:r>
          </a:p>
          <a:p>
            <a:pPr algn="r" rtl="1"/>
            <a:endParaRPr lang="en-GB" dirty="0"/>
          </a:p>
        </p:txBody>
      </p:sp>
    </p:spTree>
    <p:extLst>
      <p:ext uri="{BB962C8B-B14F-4D97-AF65-F5344CB8AC3E}">
        <p14:creationId xmlns:p14="http://schemas.microsoft.com/office/powerpoint/2010/main" val="27954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6115"/>
            <a:ext cx="10353761" cy="1326321"/>
          </a:xfrm>
        </p:spPr>
        <p:txBody>
          <a:bodyPr/>
          <a:lstStyle/>
          <a:p>
            <a:pPr algn="ctr" rtl="1"/>
            <a:r>
              <a:rPr lang="ar-SY" dirty="0" smtClean="0"/>
              <a:t>تقسيم </a:t>
            </a:r>
            <a:r>
              <a:rPr lang="ar-SY" dirty="0"/>
              <a:t>المحاصيل العلفية :</a:t>
            </a:r>
            <a:endParaRPr lang="en-GB" dirty="0"/>
          </a:p>
        </p:txBody>
      </p:sp>
      <p:sp>
        <p:nvSpPr>
          <p:cNvPr id="3" name="Content Placeholder 2"/>
          <p:cNvSpPr>
            <a:spLocks noGrp="1"/>
          </p:cNvSpPr>
          <p:nvPr>
            <p:ph idx="1"/>
          </p:nvPr>
        </p:nvSpPr>
        <p:spPr>
          <a:xfrm>
            <a:off x="109183" y="1720873"/>
            <a:ext cx="11955439" cy="4531056"/>
          </a:xfrm>
        </p:spPr>
        <p:txBody>
          <a:bodyPr>
            <a:normAutofit/>
          </a:bodyPr>
          <a:lstStyle/>
          <a:p>
            <a:pPr marL="0" indent="0" algn="r" rtl="1">
              <a:buNone/>
            </a:pPr>
            <a:r>
              <a:rPr lang="ar-SY" sz="2400" dirty="0">
                <a:solidFill>
                  <a:srgbClr val="FF0000"/>
                </a:solidFill>
              </a:rPr>
              <a:t>1_ محاصيل علفية حولية :</a:t>
            </a:r>
            <a:r>
              <a:rPr lang="ar-SY" sz="2400" dirty="0">
                <a:solidFill>
                  <a:srgbClr val="FFFF00"/>
                </a:solidFill>
              </a:rPr>
              <a:t> </a:t>
            </a:r>
            <a:r>
              <a:rPr lang="ar-SY" sz="2400" dirty="0"/>
              <a:t>تضم محاصيل بقولية حولية ونجلية </a:t>
            </a:r>
            <a:r>
              <a:rPr lang="ar-SY" sz="2400" dirty="0" smtClean="0"/>
              <a:t>حولية:</a:t>
            </a:r>
            <a:endParaRPr lang="ar-SY" sz="2400" dirty="0"/>
          </a:p>
          <a:p>
            <a:pPr marL="0" indent="0" algn="r" rtl="1">
              <a:buNone/>
            </a:pPr>
            <a:r>
              <a:rPr lang="ar-SY" dirty="0" smtClean="0"/>
              <a:t>	أ</a:t>
            </a:r>
            <a:r>
              <a:rPr lang="ar-SY" dirty="0"/>
              <a:t>_ </a:t>
            </a:r>
            <a:r>
              <a:rPr lang="ar-SY" b="1" dirty="0" smtClean="0">
                <a:solidFill>
                  <a:srgbClr val="00B050"/>
                </a:solidFill>
              </a:rPr>
              <a:t>أعشاب بقولية حولية: </a:t>
            </a:r>
          </a:p>
          <a:p>
            <a:pPr marL="0" indent="0" algn="r" rtl="1">
              <a:buNone/>
            </a:pPr>
            <a:r>
              <a:rPr lang="ar-SY" dirty="0" smtClean="0"/>
              <a:t>                      </a:t>
            </a:r>
            <a:r>
              <a:rPr lang="ar-SY" sz="2400" dirty="0" smtClean="0">
                <a:solidFill>
                  <a:srgbClr val="FF0000"/>
                </a:solidFill>
              </a:rPr>
              <a:t>البيقية </a:t>
            </a:r>
            <a:r>
              <a:rPr lang="ar-SY" dirty="0" smtClean="0"/>
              <a:t>                             </a:t>
            </a:r>
            <a:r>
              <a:rPr lang="ar-SY" sz="2400" dirty="0">
                <a:solidFill>
                  <a:srgbClr val="FF0000"/>
                </a:solidFill>
              </a:rPr>
              <a:t>الجلبان</a:t>
            </a:r>
            <a:r>
              <a:rPr lang="ar-SY" dirty="0"/>
              <a:t> </a:t>
            </a:r>
            <a:r>
              <a:rPr lang="ar-SY" dirty="0" smtClean="0"/>
              <a:t>                           </a:t>
            </a:r>
            <a:r>
              <a:rPr lang="ar-SY" sz="2400" dirty="0">
                <a:solidFill>
                  <a:srgbClr val="FF0000"/>
                </a:solidFill>
              </a:rPr>
              <a:t>البرسيم </a:t>
            </a:r>
            <a:r>
              <a:rPr lang="ar-SY" sz="2400" dirty="0" smtClean="0">
                <a:solidFill>
                  <a:srgbClr val="FF0000"/>
                </a:solidFill>
              </a:rPr>
              <a:t>الحولي                    </a:t>
            </a:r>
            <a:r>
              <a:rPr lang="ar-SY" sz="2400" dirty="0">
                <a:solidFill>
                  <a:srgbClr val="FF0000"/>
                </a:solidFill>
              </a:rPr>
              <a:t>الكرسنة</a:t>
            </a:r>
            <a:endParaRPr lang="en-US" sz="2400" dirty="0">
              <a:solidFill>
                <a:srgbClr val="FF0000"/>
              </a:solidFill>
            </a:endParaRPr>
          </a:p>
          <a:p>
            <a:pPr marL="0" indent="0" algn="r" rtl="1">
              <a:buNone/>
            </a:pPr>
            <a:endParaRPr lang="en-US" dirty="0" smtClean="0"/>
          </a:p>
          <a:p>
            <a:pPr marL="0" indent="0" algn="r" rtl="1">
              <a:buNone/>
            </a:pPr>
            <a:endParaRPr lang="en-US" dirty="0"/>
          </a:p>
          <a:p>
            <a:pPr marL="0" indent="0" algn="r" rtl="1">
              <a:buNone/>
            </a:pPr>
            <a:r>
              <a:rPr lang="ar-SY" dirty="0" smtClean="0"/>
              <a:t>	</a:t>
            </a:r>
            <a:endParaRPr lang="en-GB" dirty="0"/>
          </a:p>
        </p:txBody>
      </p:sp>
      <p:pic>
        <p:nvPicPr>
          <p:cNvPr id="6" name="Picture 5"/>
          <p:cNvPicPr>
            <a:picLocks noChangeAspect="1"/>
          </p:cNvPicPr>
          <p:nvPr/>
        </p:nvPicPr>
        <p:blipFill>
          <a:blip r:embed="rId2"/>
          <a:stretch>
            <a:fillRect/>
          </a:stretch>
        </p:blipFill>
        <p:spPr>
          <a:xfrm>
            <a:off x="9161420" y="3002506"/>
            <a:ext cx="2613237" cy="1907117"/>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785" y="3002507"/>
            <a:ext cx="2695575" cy="1907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341785" y="5010150"/>
            <a:ext cx="2695575" cy="1847850"/>
          </a:xfrm>
          <a:prstGeom prst="rect">
            <a:avLst/>
          </a:prstGeom>
        </p:spPr>
      </p:pic>
      <p:pic>
        <p:nvPicPr>
          <p:cNvPr id="5" name="Picture 4"/>
          <p:cNvPicPr>
            <a:picLocks noChangeAspect="1"/>
          </p:cNvPicPr>
          <p:nvPr/>
        </p:nvPicPr>
        <p:blipFill>
          <a:blip r:embed="rId5"/>
          <a:stretch>
            <a:fillRect/>
          </a:stretch>
        </p:blipFill>
        <p:spPr>
          <a:xfrm>
            <a:off x="3402066" y="3002505"/>
            <a:ext cx="2812341" cy="1907119"/>
          </a:xfrm>
          <a:prstGeom prst="rect">
            <a:avLst/>
          </a:prstGeom>
        </p:spPr>
      </p:pic>
      <p:pic>
        <p:nvPicPr>
          <p:cNvPr id="7" name="Picture 6"/>
          <p:cNvPicPr>
            <a:picLocks noChangeAspect="1"/>
          </p:cNvPicPr>
          <p:nvPr/>
        </p:nvPicPr>
        <p:blipFill>
          <a:blip r:embed="rId6"/>
          <a:stretch>
            <a:fillRect/>
          </a:stretch>
        </p:blipFill>
        <p:spPr>
          <a:xfrm>
            <a:off x="3402066" y="5010150"/>
            <a:ext cx="2812340" cy="1847850"/>
          </a:xfrm>
          <a:prstGeom prst="rect">
            <a:avLst/>
          </a:prstGeom>
        </p:spPr>
      </p:pic>
      <p:pic>
        <p:nvPicPr>
          <p:cNvPr id="8" name="Picture 7"/>
          <p:cNvPicPr>
            <a:picLocks noChangeAspect="1"/>
          </p:cNvPicPr>
          <p:nvPr/>
        </p:nvPicPr>
        <p:blipFill>
          <a:blip r:embed="rId7"/>
          <a:stretch>
            <a:fillRect/>
          </a:stretch>
        </p:blipFill>
        <p:spPr>
          <a:xfrm>
            <a:off x="9161421" y="5010150"/>
            <a:ext cx="2613236" cy="1847850"/>
          </a:xfrm>
          <a:prstGeom prst="rect">
            <a:avLst/>
          </a:prstGeom>
        </p:spPr>
      </p:pic>
      <p:pic>
        <p:nvPicPr>
          <p:cNvPr id="9" name="Picture 8"/>
          <p:cNvPicPr>
            <a:picLocks noChangeAspect="1"/>
          </p:cNvPicPr>
          <p:nvPr/>
        </p:nvPicPr>
        <p:blipFill>
          <a:blip r:embed="rId8"/>
          <a:stretch>
            <a:fillRect/>
          </a:stretch>
        </p:blipFill>
        <p:spPr>
          <a:xfrm>
            <a:off x="777146" y="3002505"/>
            <a:ext cx="2497542" cy="3855495"/>
          </a:xfrm>
          <a:prstGeom prst="rect">
            <a:avLst/>
          </a:prstGeom>
        </p:spPr>
      </p:pic>
    </p:spTree>
    <p:extLst>
      <p:ext uri="{BB962C8B-B14F-4D97-AF65-F5344CB8AC3E}">
        <p14:creationId xmlns:p14="http://schemas.microsoft.com/office/powerpoint/2010/main" val="369150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3" y="1720873"/>
            <a:ext cx="11955439" cy="4531056"/>
          </a:xfrm>
        </p:spPr>
        <p:txBody>
          <a:bodyPr>
            <a:normAutofit/>
          </a:bodyPr>
          <a:lstStyle/>
          <a:p>
            <a:pPr marL="0" indent="0" algn="r" rtl="1">
              <a:buNone/>
            </a:pPr>
            <a:r>
              <a:rPr lang="ar-SY" dirty="0">
                <a:solidFill>
                  <a:schemeClr val="bg1"/>
                </a:solidFill>
              </a:rPr>
              <a:t>1_ محاصيل علفية حولية : تضم محاصيل بقولية حولية ونجلية حولية :</a:t>
            </a:r>
          </a:p>
          <a:p>
            <a:pPr marL="0" indent="0" algn="r" rtl="1">
              <a:buNone/>
            </a:pPr>
            <a:r>
              <a:rPr lang="ar-SY" dirty="0" smtClean="0">
                <a:solidFill>
                  <a:schemeClr val="bg1"/>
                </a:solidFill>
              </a:rPr>
              <a:t>	أ</a:t>
            </a:r>
            <a:r>
              <a:rPr lang="ar-SY" dirty="0">
                <a:solidFill>
                  <a:schemeClr val="bg1"/>
                </a:solidFill>
              </a:rPr>
              <a:t>_ </a:t>
            </a:r>
            <a:r>
              <a:rPr lang="ar-SY" dirty="0" smtClean="0">
                <a:solidFill>
                  <a:schemeClr val="bg1"/>
                </a:solidFill>
              </a:rPr>
              <a:t>أعشاب بقولية حولية: </a:t>
            </a:r>
          </a:p>
          <a:p>
            <a:pPr marL="0" indent="0" algn="r" rtl="1">
              <a:buNone/>
            </a:pPr>
            <a:r>
              <a:rPr lang="ar-SY" sz="2400" dirty="0">
                <a:solidFill>
                  <a:srgbClr val="FF0000"/>
                </a:solidFill>
              </a:rPr>
              <a:t>                                   </a:t>
            </a:r>
            <a:r>
              <a:rPr lang="ar-SY" sz="2400" dirty="0" smtClean="0">
                <a:solidFill>
                  <a:srgbClr val="FF0000"/>
                </a:solidFill>
              </a:rPr>
              <a:t>                                                </a:t>
            </a:r>
            <a:r>
              <a:rPr lang="ar-SY" sz="2400" dirty="0">
                <a:solidFill>
                  <a:srgbClr val="FF0000"/>
                </a:solidFill>
              </a:rPr>
              <a:t>فول الصويا                        البازلاء العلفية</a:t>
            </a:r>
            <a:endParaRPr lang="en-US" sz="2400" dirty="0">
              <a:solidFill>
                <a:srgbClr val="FF0000"/>
              </a:solidFill>
            </a:endParaRPr>
          </a:p>
          <a:p>
            <a:pPr marL="0" indent="0" algn="r" rtl="1">
              <a:buNone/>
            </a:pPr>
            <a:endParaRPr lang="en-US" dirty="0" smtClean="0"/>
          </a:p>
          <a:p>
            <a:pPr marL="0" indent="0" algn="r" rtl="1">
              <a:buNone/>
            </a:pPr>
            <a:endParaRPr lang="en-US" dirty="0"/>
          </a:p>
          <a:p>
            <a:pPr marL="0" indent="0" algn="r" rtl="1">
              <a:buNone/>
            </a:pPr>
            <a:r>
              <a:rPr lang="ar-SY" dirty="0" smtClean="0"/>
              <a:t>	</a:t>
            </a:r>
            <a:endParaRPr lang="en-GB" dirty="0"/>
          </a:p>
        </p:txBody>
      </p:sp>
      <p:pic>
        <p:nvPicPr>
          <p:cNvPr id="12" name="Picture 11"/>
          <p:cNvPicPr>
            <a:picLocks noChangeAspect="1"/>
          </p:cNvPicPr>
          <p:nvPr/>
        </p:nvPicPr>
        <p:blipFill>
          <a:blip r:embed="rId2"/>
          <a:stretch>
            <a:fillRect/>
          </a:stretch>
        </p:blipFill>
        <p:spPr>
          <a:xfrm>
            <a:off x="3286271" y="5064369"/>
            <a:ext cx="2552700" cy="1793631"/>
          </a:xfrm>
          <a:prstGeom prst="rect">
            <a:avLst/>
          </a:prstGeom>
        </p:spPr>
      </p:pic>
      <p:pic>
        <p:nvPicPr>
          <p:cNvPr id="13" name="Picture 12"/>
          <p:cNvPicPr>
            <a:picLocks noChangeAspect="1"/>
          </p:cNvPicPr>
          <p:nvPr/>
        </p:nvPicPr>
        <p:blipFill>
          <a:blip r:embed="rId3"/>
          <a:stretch>
            <a:fillRect/>
          </a:stretch>
        </p:blipFill>
        <p:spPr>
          <a:xfrm>
            <a:off x="3286271" y="3033932"/>
            <a:ext cx="2552700" cy="1931963"/>
          </a:xfrm>
          <a:prstGeom prst="rect">
            <a:avLst/>
          </a:prstGeom>
        </p:spPr>
      </p:pic>
      <p:pic>
        <p:nvPicPr>
          <p:cNvPr id="14" name="Picture 13"/>
          <p:cNvPicPr>
            <a:picLocks noChangeAspect="1"/>
          </p:cNvPicPr>
          <p:nvPr/>
        </p:nvPicPr>
        <p:blipFill>
          <a:blip r:embed="rId4"/>
          <a:stretch>
            <a:fillRect/>
          </a:stretch>
        </p:blipFill>
        <p:spPr>
          <a:xfrm>
            <a:off x="0" y="3033932"/>
            <a:ext cx="2868051" cy="3824068"/>
          </a:xfrm>
          <a:prstGeom prst="rect">
            <a:avLst/>
          </a:prstGeom>
        </p:spPr>
      </p:pic>
    </p:spTree>
    <p:extLst>
      <p:ext uri="{BB962C8B-B14F-4D97-AF65-F5344CB8AC3E}">
        <p14:creationId xmlns:p14="http://schemas.microsoft.com/office/powerpoint/2010/main" val="22349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6115"/>
            <a:ext cx="10353761" cy="1326321"/>
          </a:xfrm>
        </p:spPr>
        <p:txBody>
          <a:bodyPr/>
          <a:lstStyle/>
          <a:p>
            <a:pPr algn="ctr" rtl="1"/>
            <a:r>
              <a:rPr lang="ar-SY" dirty="0" smtClean="0"/>
              <a:t>تقسيم </a:t>
            </a:r>
            <a:r>
              <a:rPr lang="ar-SY" dirty="0"/>
              <a:t>المحاصيل العلفية :</a:t>
            </a:r>
            <a:endParaRPr lang="en-GB" dirty="0"/>
          </a:p>
        </p:txBody>
      </p:sp>
      <p:sp>
        <p:nvSpPr>
          <p:cNvPr id="3" name="Content Placeholder 2"/>
          <p:cNvSpPr>
            <a:spLocks noGrp="1"/>
          </p:cNvSpPr>
          <p:nvPr>
            <p:ph idx="1"/>
          </p:nvPr>
        </p:nvSpPr>
        <p:spPr>
          <a:xfrm>
            <a:off x="0" y="1760561"/>
            <a:ext cx="11955439" cy="4531056"/>
          </a:xfrm>
        </p:spPr>
        <p:txBody>
          <a:bodyPr>
            <a:normAutofit/>
          </a:bodyPr>
          <a:lstStyle/>
          <a:p>
            <a:pPr marL="0" indent="0" algn="r" rtl="1">
              <a:buNone/>
            </a:pPr>
            <a:r>
              <a:rPr lang="ar-SY" sz="2400" dirty="0" smtClean="0"/>
              <a:t>	</a:t>
            </a:r>
            <a:r>
              <a:rPr lang="ar-SY" sz="2400" b="1" dirty="0" smtClean="0">
                <a:solidFill>
                  <a:srgbClr val="00B050"/>
                </a:solidFill>
              </a:rPr>
              <a:t>ب- </a:t>
            </a:r>
            <a:r>
              <a:rPr lang="ar-SY" sz="2400" b="1" dirty="0">
                <a:solidFill>
                  <a:srgbClr val="00B050"/>
                </a:solidFill>
              </a:rPr>
              <a:t>أعشاب نجيلية </a:t>
            </a:r>
            <a:r>
              <a:rPr lang="ar-SY" sz="2400" b="1" dirty="0" smtClean="0">
                <a:solidFill>
                  <a:srgbClr val="00B050"/>
                </a:solidFill>
              </a:rPr>
              <a:t>معمرة:</a:t>
            </a:r>
          </a:p>
          <a:p>
            <a:pPr marL="0" indent="0" algn="r" rtl="1">
              <a:buNone/>
            </a:pPr>
            <a:endParaRPr lang="ar-SY" b="1" dirty="0">
              <a:solidFill>
                <a:srgbClr val="00B050"/>
              </a:solidFill>
            </a:endParaRPr>
          </a:p>
          <a:p>
            <a:pPr marL="0" indent="0" algn="r" rtl="1">
              <a:buNone/>
            </a:pPr>
            <a:r>
              <a:rPr lang="ar-SY" dirty="0" smtClean="0"/>
              <a:t>     </a:t>
            </a:r>
            <a:r>
              <a:rPr lang="ar-SY" sz="2400" dirty="0" smtClean="0">
                <a:solidFill>
                  <a:srgbClr val="FF0000"/>
                </a:solidFill>
              </a:rPr>
              <a:t>الذرة </a:t>
            </a:r>
            <a:r>
              <a:rPr lang="ar-SY" sz="2400" dirty="0">
                <a:solidFill>
                  <a:srgbClr val="FF0000"/>
                </a:solidFill>
              </a:rPr>
              <a:t>الصفراء</a:t>
            </a:r>
            <a:r>
              <a:rPr lang="ar-SY" dirty="0"/>
              <a:t> </a:t>
            </a:r>
            <a:r>
              <a:rPr lang="ar-SY" dirty="0" smtClean="0"/>
              <a:t>                    </a:t>
            </a:r>
            <a:r>
              <a:rPr lang="ar-SY" sz="2400" dirty="0">
                <a:solidFill>
                  <a:srgbClr val="FF0000"/>
                </a:solidFill>
              </a:rPr>
              <a:t>الذرة الرفيعة</a:t>
            </a:r>
            <a:r>
              <a:rPr lang="ar-SY" dirty="0"/>
              <a:t> </a:t>
            </a:r>
            <a:r>
              <a:rPr lang="ar-SY" dirty="0" smtClean="0"/>
              <a:t>                    </a:t>
            </a:r>
            <a:r>
              <a:rPr lang="ar-SY" sz="2400" dirty="0">
                <a:solidFill>
                  <a:srgbClr val="FF0000"/>
                </a:solidFill>
              </a:rPr>
              <a:t>الدخن</a:t>
            </a:r>
            <a:r>
              <a:rPr lang="ar-SY" dirty="0" smtClean="0"/>
              <a:t>                    </a:t>
            </a:r>
            <a:r>
              <a:rPr lang="ar-SY" sz="2400" dirty="0" smtClean="0">
                <a:solidFill>
                  <a:srgbClr val="FF0000"/>
                </a:solidFill>
              </a:rPr>
              <a:t>حشيشة </a:t>
            </a:r>
            <a:r>
              <a:rPr lang="ar-SY" sz="2400" dirty="0">
                <a:solidFill>
                  <a:srgbClr val="FF0000"/>
                </a:solidFill>
              </a:rPr>
              <a:t>السودان   </a:t>
            </a:r>
            <a:r>
              <a:rPr lang="ar-SY" sz="2400" dirty="0" smtClean="0">
                <a:solidFill>
                  <a:srgbClr val="FF0000"/>
                </a:solidFill>
              </a:rPr>
              <a:t>         </a:t>
            </a:r>
            <a:r>
              <a:rPr lang="ar-SY" sz="2400" dirty="0">
                <a:solidFill>
                  <a:srgbClr val="FF0000"/>
                </a:solidFill>
              </a:rPr>
              <a:t>الشليم الحولي</a:t>
            </a:r>
          </a:p>
          <a:p>
            <a:pPr marL="0" indent="0" algn="r" rtl="1">
              <a:buNone/>
            </a:pPr>
            <a:r>
              <a:rPr lang="ar-SY" dirty="0" smtClean="0"/>
              <a:t>  </a:t>
            </a:r>
            <a:endParaRPr lang="en-GB" dirty="0"/>
          </a:p>
        </p:txBody>
      </p:sp>
      <p:pic>
        <p:nvPicPr>
          <p:cNvPr id="7" name="Picture 6"/>
          <p:cNvPicPr>
            <a:picLocks noChangeAspect="1"/>
          </p:cNvPicPr>
          <p:nvPr/>
        </p:nvPicPr>
        <p:blipFill>
          <a:blip r:embed="rId2"/>
          <a:stretch>
            <a:fillRect/>
          </a:stretch>
        </p:blipFill>
        <p:spPr>
          <a:xfrm>
            <a:off x="9639300" y="3302755"/>
            <a:ext cx="2552700" cy="2988862"/>
          </a:xfrm>
          <a:prstGeom prst="rect">
            <a:avLst/>
          </a:prstGeom>
        </p:spPr>
      </p:pic>
      <p:pic>
        <p:nvPicPr>
          <p:cNvPr id="8" name="Picture 7"/>
          <p:cNvPicPr>
            <a:picLocks noChangeAspect="1"/>
          </p:cNvPicPr>
          <p:nvPr/>
        </p:nvPicPr>
        <p:blipFill>
          <a:blip r:embed="rId3"/>
          <a:stretch>
            <a:fillRect/>
          </a:stretch>
        </p:blipFill>
        <p:spPr>
          <a:xfrm>
            <a:off x="7110484" y="3084394"/>
            <a:ext cx="2415653" cy="3207223"/>
          </a:xfrm>
          <a:prstGeom prst="rect">
            <a:avLst/>
          </a:prstGeom>
        </p:spPr>
      </p:pic>
      <p:pic>
        <p:nvPicPr>
          <p:cNvPr id="9" name="Picture 8"/>
          <p:cNvPicPr>
            <a:picLocks noChangeAspect="1"/>
          </p:cNvPicPr>
          <p:nvPr/>
        </p:nvPicPr>
        <p:blipFill>
          <a:blip r:embed="rId4"/>
          <a:stretch>
            <a:fillRect/>
          </a:stretch>
        </p:blipFill>
        <p:spPr>
          <a:xfrm>
            <a:off x="4681182" y="3302754"/>
            <a:ext cx="2316139" cy="2988861"/>
          </a:xfrm>
          <a:prstGeom prst="rect">
            <a:avLst/>
          </a:prstGeom>
        </p:spPr>
      </p:pic>
      <p:pic>
        <p:nvPicPr>
          <p:cNvPr id="10" name="Picture 9"/>
          <p:cNvPicPr>
            <a:picLocks noChangeAspect="1"/>
          </p:cNvPicPr>
          <p:nvPr/>
        </p:nvPicPr>
        <p:blipFill>
          <a:blip r:embed="rId5"/>
          <a:stretch>
            <a:fillRect/>
          </a:stretch>
        </p:blipFill>
        <p:spPr>
          <a:xfrm>
            <a:off x="2230557" y="3302754"/>
            <a:ext cx="2337462" cy="2988861"/>
          </a:xfrm>
          <a:prstGeom prst="rect">
            <a:avLst/>
          </a:prstGeom>
        </p:spPr>
      </p:pic>
      <p:pic>
        <p:nvPicPr>
          <p:cNvPr id="11" name="Picture 10"/>
          <p:cNvPicPr>
            <a:picLocks noChangeAspect="1"/>
          </p:cNvPicPr>
          <p:nvPr/>
        </p:nvPicPr>
        <p:blipFill>
          <a:blip r:embed="rId6"/>
          <a:stretch>
            <a:fillRect/>
          </a:stretch>
        </p:blipFill>
        <p:spPr>
          <a:xfrm>
            <a:off x="0" y="3302754"/>
            <a:ext cx="2129051" cy="2988862"/>
          </a:xfrm>
          <a:prstGeom prst="rect">
            <a:avLst/>
          </a:prstGeom>
        </p:spPr>
      </p:pic>
    </p:spTree>
    <p:extLst>
      <p:ext uri="{BB962C8B-B14F-4D97-AF65-F5344CB8AC3E}">
        <p14:creationId xmlns:p14="http://schemas.microsoft.com/office/powerpoint/2010/main" val="225824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6115"/>
            <a:ext cx="10353761" cy="1326321"/>
          </a:xfrm>
        </p:spPr>
        <p:txBody>
          <a:bodyPr/>
          <a:lstStyle/>
          <a:p>
            <a:pPr algn="ctr" rtl="1"/>
            <a:r>
              <a:rPr lang="ar-SY" dirty="0" smtClean="0"/>
              <a:t>تقسيم </a:t>
            </a:r>
            <a:r>
              <a:rPr lang="ar-SY" dirty="0"/>
              <a:t>المحاصيل العلفية :</a:t>
            </a:r>
            <a:endParaRPr lang="en-GB" dirty="0"/>
          </a:p>
        </p:txBody>
      </p:sp>
      <p:sp>
        <p:nvSpPr>
          <p:cNvPr id="3" name="Content Placeholder 2"/>
          <p:cNvSpPr>
            <a:spLocks noGrp="1"/>
          </p:cNvSpPr>
          <p:nvPr>
            <p:ph idx="1"/>
          </p:nvPr>
        </p:nvSpPr>
        <p:spPr>
          <a:xfrm>
            <a:off x="177422" y="1727200"/>
            <a:ext cx="11791666" cy="4949371"/>
          </a:xfrm>
        </p:spPr>
        <p:txBody>
          <a:bodyPr>
            <a:normAutofit/>
          </a:bodyPr>
          <a:lstStyle/>
          <a:p>
            <a:pPr marL="0" indent="0" algn="r" rtl="1">
              <a:buNone/>
            </a:pPr>
            <a:r>
              <a:rPr lang="ar-SY" sz="2400" dirty="0" smtClean="0">
                <a:solidFill>
                  <a:schemeClr val="bg1"/>
                </a:solidFill>
              </a:rPr>
              <a:t>1</a:t>
            </a:r>
            <a:r>
              <a:rPr lang="ar-SY" sz="2400" dirty="0" smtClean="0">
                <a:solidFill>
                  <a:srgbClr val="FF0000"/>
                </a:solidFill>
              </a:rPr>
              <a:t>2- </a:t>
            </a:r>
            <a:r>
              <a:rPr lang="ar-SY" sz="2400" dirty="0">
                <a:solidFill>
                  <a:srgbClr val="FF0000"/>
                </a:solidFill>
              </a:rPr>
              <a:t>محاصيل علفية </a:t>
            </a:r>
            <a:r>
              <a:rPr lang="ar-SY" sz="2400" dirty="0" smtClean="0">
                <a:solidFill>
                  <a:srgbClr val="FF0000"/>
                </a:solidFill>
              </a:rPr>
              <a:t>معمرة </a:t>
            </a:r>
            <a:r>
              <a:rPr lang="ar-SY" sz="2400" dirty="0">
                <a:solidFill>
                  <a:srgbClr val="FF0000"/>
                </a:solidFill>
              </a:rPr>
              <a:t>: </a:t>
            </a:r>
            <a:r>
              <a:rPr lang="ar-SY" sz="2400" dirty="0"/>
              <a:t>تضم بقوليات ونجيليات معمرة وهي :</a:t>
            </a:r>
          </a:p>
          <a:p>
            <a:pPr marL="0" indent="0" algn="r" rtl="1">
              <a:buNone/>
            </a:pPr>
            <a:r>
              <a:rPr lang="ar-SY" dirty="0" smtClean="0"/>
              <a:t>	</a:t>
            </a:r>
            <a:r>
              <a:rPr lang="ar-SY" sz="2400" b="1" dirty="0" smtClean="0">
                <a:solidFill>
                  <a:srgbClr val="00B050"/>
                </a:solidFill>
              </a:rPr>
              <a:t>أ- </a:t>
            </a:r>
            <a:r>
              <a:rPr lang="ar-SY" sz="2400" b="1" dirty="0">
                <a:solidFill>
                  <a:srgbClr val="00B050"/>
                </a:solidFill>
              </a:rPr>
              <a:t>أعشاب بقولية </a:t>
            </a:r>
            <a:r>
              <a:rPr lang="ar-SY" sz="2400" b="1" dirty="0" smtClean="0">
                <a:solidFill>
                  <a:srgbClr val="00B050"/>
                </a:solidFill>
              </a:rPr>
              <a:t>معمرة:</a:t>
            </a:r>
          </a:p>
          <a:p>
            <a:pPr marL="0" indent="0" algn="r" rtl="1">
              <a:buNone/>
            </a:pPr>
            <a:r>
              <a:rPr lang="ar-SY" sz="2400" dirty="0" smtClean="0">
                <a:solidFill>
                  <a:srgbClr val="FF0000"/>
                </a:solidFill>
              </a:rPr>
              <a:t>        الفصة                        البرسيم </a:t>
            </a:r>
            <a:r>
              <a:rPr lang="ar-SY" sz="2400" dirty="0">
                <a:solidFill>
                  <a:srgbClr val="FF0000"/>
                </a:solidFill>
              </a:rPr>
              <a:t>الأحمر </a:t>
            </a:r>
            <a:r>
              <a:rPr lang="ar-SY" sz="2400" dirty="0" smtClean="0">
                <a:solidFill>
                  <a:srgbClr val="FF0000"/>
                </a:solidFill>
              </a:rPr>
              <a:t>                      البرسيم </a:t>
            </a:r>
            <a:r>
              <a:rPr lang="ar-SY" sz="2400" dirty="0">
                <a:solidFill>
                  <a:srgbClr val="FF0000"/>
                </a:solidFill>
              </a:rPr>
              <a:t>الأبيض </a:t>
            </a:r>
            <a:r>
              <a:rPr lang="ar-SY" sz="2400" dirty="0" smtClean="0">
                <a:solidFill>
                  <a:srgbClr val="FF0000"/>
                </a:solidFill>
              </a:rPr>
              <a:t>         </a:t>
            </a:r>
            <a:r>
              <a:rPr lang="ar-SY" sz="2400" dirty="0" smtClean="0">
                <a:solidFill>
                  <a:schemeClr val="tx1"/>
                </a:solidFill>
              </a:rPr>
              <a:t>رجل العصفور وغيرها .....</a:t>
            </a:r>
            <a:endParaRPr lang="ar-SY" sz="2400" dirty="0">
              <a:solidFill>
                <a:schemeClr val="tx1"/>
              </a:solidFill>
            </a:endParaRPr>
          </a:p>
          <a:p>
            <a:pPr marL="0" indent="0" algn="r" rtl="1">
              <a:buNone/>
            </a:pPr>
            <a:endParaRPr lang="ar-SY" dirty="0"/>
          </a:p>
          <a:p>
            <a:pPr marL="0" indent="0" algn="r" rtl="1">
              <a:buNone/>
            </a:pPr>
            <a:r>
              <a:rPr lang="ar-SY" dirty="0">
                <a:solidFill>
                  <a:schemeClr val="bg1"/>
                </a:solidFill>
              </a:rPr>
              <a:t>3_ المحاصيل العلفية الجذرية مثل الشوندر العلفي </a:t>
            </a:r>
            <a:r>
              <a:rPr lang="ar-SY" dirty="0" smtClean="0">
                <a:solidFill>
                  <a:schemeClr val="bg1"/>
                </a:solidFill>
              </a:rPr>
              <a:t>- </a:t>
            </a:r>
            <a:r>
              <a:rPr lang="ar-SY" dirty="0">
                <a:solidFill>
                  <a:schemeClr val="bg1"/>
                </a:solidFill>
              </a:rPr>
              <a:t>الجذر العلفي للفت .</a:t>
            </a:r>
          </a:p>
          <a:p>
            <a:pPr marL="0" indent="0" algn="r" rtl="1">
              <a:buNone/>
            </a:pPr>
            <a:r>
              <a:rPr lang="ar-SY" dirty="0">
                <a:solidFill>
                  <a:schemeClr val="bg1"/>
                </a:solidFill>
              </a:rPr>
              <a:t>4_ المحاصيل العلفية القرعية مثل الجبس العلفي </a:t>
            </a:r>
            <a:r>
              <a:rPr lang="ar-SY" dirty="0" smtClean="0">
                <a:solidFill>
                  <a:schemeClr val="bg1"/>
                </a:solidFill>
              </a:rPr>
              <a:t>- </a:t>
            </a:r>
            <a:r>
              <a:rPr lang="ar-SY" dirty="0">
                <a:solidFill>
                  <a:schemeClr val="bg1"/>
                </a:solidFill>
              </a:rPr>
              <a:t>القرع العلفي </a:t>
            </a:r>
            <a:r>
              <a:rPr lang="ar-SY" dirty="0" smtClean="0">
                <a:solidFill>
                  <a:schemeClr val="bg1"/>
                </a:solidFill>
              </a:rPr>
              <a:t>- </a:t>
            </a:r>
            <a:r>
              <a:rPr lang="ar-SY" dirty="0">
                <a:solidFill>
                  <a:schemeClr val="bg1"/>
                </a:solidFill>
              </a:rPr>
              <a:t>البطيخ العلفي .</a:t>
            </a:r>
          </a:p>
          <a:p>
            <a:pPr marL="0" indent="0" algn="r" rtl="1">
              <a:buNone/>
            </a:pPr>
            <a:r>
              <a:rPr lang="ar-SY" dirty="0">
                <a:solidFill>
                  <a:schemeClr val="bg1"/>
                </a:solidFill>
              </a:rPr>
              <a:t>5_ محاصيل علفية </a:t>
            </a:r>
            <a:r>
              <a:rPr lang="ar-SY" dirty="0" smtClean="0">
                <a:solidFill>
                  <a:schemeClr val="bg1"/>
                </a:solidFill>
              </a:rPr>
              <a:t>أخرى </a:t>
            </a:r>
            <a:r>
              <a:rPr lang="ar-SY" dirty="0">
                <a:solidFill>
                  <a:schemeClr val="bg1"/>
                </a:solidFill>
              </a:rPr>
              <a:t>مثل الملفوف العلفي </a:t>
            </a:r>
            <a:r>
              <a:rPr lang="ar-SY" dirty="0" smtClean="0">
                <a:solidFill>
                  <a:schemeClr val="bg1"/>
                </a:solidFill>
              </a:rPr>
              <a:t>- </a:t>
            </a:r>
            <a:r>
              <a:rPr lang="ar-SY" dirty="0">
                <a:solidFill>
                  <a:schemeClr val="bg1"/>
                </a:solidFill>
              </a:rPr>
              <a:t>الخبيزة العلفية </a:t>
            </a:r>
            <a:r>
              <a:rPr lang="ar-SY" dirty="0" smtClean="0">
                <a:solidFill>
                  <a:schemeClr val="bg1"/>
                </a:solidFill>
              </a:rPr>
              <a:t>- </a:t>
            </a:r>
            <a:r>
              <a:rPr lang="ar-SY" dirty="0">
                <a:solidFill>
                  <a:schemeClr val="bg1"/>
                </a:solidFill>
              </a:rPr>
              <a:t>عباد الشمس .</a:t>
            </a:r>
          </a:p>
          <a:p>
            <a:pPr marL="0" indent="0" algn="r" rtl="1">
              <a:buNone/>
            </a:pPr>
            <a:endParaRPr lang="en-GB" dirty="0"/>
          </a:p>
        </p:txBody>
      </p:sp>
      <p:pic>
        <p:nvPicPr>
          <p:cNvPr id="4" name="Picture 3"/>
          <p:cNvPicPr>
            <a:picLocks noChangeAspect="1"/>
          </p:cNvPicPr>
          <p:nvPr/>
        </p:nvPicPr>
        <p:blipFill>
          <a:blip r:embed="rId2"/>
          <a:stretch>
            <a:fillRect/>
          </a:stretch>
        </p:blipFill>
        <p:spPr>
          <a:xfrm>
            <a:off x="9648965" y="3070746"/>
            <a:ext cx="2543033" cy="3234520"/>
          </a:xfrm>
          <a:prstGeom prst="rect">
            <a:avLst/>
          </a:prstGeom>
        </p:spPr>
      </p:pic>
      <p:pic>
        <p:nvPicPr>
          <p:cNvPr id="5" name="Picture 4"/>
          <p:cNvPicPr>
            <a:picLocks noChangeAspect="1"/>
          </p:cNvPicPr>
          <p:nvPr/>
        </p:nvPicPr>
        <p:blipFill>
          <a:blip r:embed="rId3"/>
          <a:stretch>
            <a:fillRect/>
          </a:stretch>
        </p:blipFill>
        <p:spPr>
          <a:xfrm>
            <a:off x="6431545" y="3070746"/>
            <a:ext cx="2876550" cy="3234520"/>
          </a:xfrm>
          <a:prstGeom prst="rect">
            <a:avLst/>
          </a:prstGeom>
        </p:spPr>
      </p:pic>
      <p:pic>
        <p:nvPicPr>
          <p:cNvPr id="6" name="Picture 5"/>
          <p:cNvPicPr>
            <a:picLocks noChangeAspect="1"/>
          </p:cNvPicPr>
          <p:nvPr/>
        </p:nvPicPr>
        <p:blipFill>
          <a:blip r:embed="rId4"/>
          <a:stretch>
            <a:fillRect/>
          </a:stretch>
        </p:blipFill>
        <p:spPr>
          <a:xfrm>
            <a:off x="3083617" y="3070746"/>
            <a:ext cx="3007058" cy="3234520"/>
          </a:xfrm>
          <a:prstGeom prst="rect">
            <a:avLst/>
          </a:prstGeom>
        </p:spPr>
      </p:pic>
    </p:spTree>
    <p:extLst>
      <p:ext uri="{BB962C8B-B14F-4D97-AF65-F5344CB8AC3E}">
        <p14:creationId xmlns:p14="http://schemas.microsoft.com/office/powerpoint/2010/main" val="5543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6115"/>
            <a:ext cx="10353761" cy="1326321"/>
          </a:xfrm>
        </p:spPr>
        <p:txBody>
          <a:bodyPr/>
          <a:lstStyle/>
          <a:p>
            <a:pPr algn="ctr" rtl="1"/>
            <a:r>
              <a:rPr lang="ar-SY" dirty="0" smtClean="0"/>
              <a:t>تقسيم </a:t>
            </a:r>
            <a:r>
              <a:rPr lang="ar-SY" dirty="0"/>
              <a:t>المحاصيل العلفية :</a:t>
            </a:r>
            <a:endParaRPr lang="en-GB" dirty="0"/>
          </a:p>
        </p:txBody>
      </p:sp>
      <p:sp>
        <p:nvSpPr>
          <p:cNvPr id="3" name="Content Placeholder 2"/>
          <p:cNvSpPr>
            <a:spLocks noGrp="1"/>
          </p:cNvSpPr>
          <p:nvPr>
            <p:ph idx="1"/>
          </p:nvPr>
        </p:nvSpPr>
        <p:spPr>
          <a:xfrm>
            <a:off x="681570" y="1727200"/>
            <a:ext cx="11178333" cy="4949371"/>
          </a:xfrm>
        </p:spPr>
        <p:txBody>
          <a:bodyPr>
            <a:normAutofit/>
          </a:bodyPr>
          <a:lstStyle/>
          <a:p>
            <a:pPr marL="0" indent="0" algn="r" rtl="1">
              <a:buNone/>
            </a:pPr>
            <a:r>
              <a:rPr lang="ar-SY" dirty="0" smtClean="0">
                <a:solidFill>
                  <a:schemeClr val="bg1"/>
                </a:solidFill>
              </a:rPr>
              <a:t>1</a:t>
            </a:r>
            <a:r>
              <a:rPr lang="ar-SY" dirty="0" smtClean="0"/>
              <a:t>ب_ </a:t>
            </a:r>
            <a:r>
              <a:rPr lang="ar-SY" sz="2400" b="1" dirty="0">
                <a:solidFill>
                  <a:srgbClr val="00B050"/>
                </a:solidFill>
              </a:rPr>
              <a:t>أعشاب نجيلية </a:t>
            </a:r>
            <a:r>
              <a:rPr lang="ar-SY" sz="2400" b="1" dirty="0" smtClean="0">
                <a:solidFill>
                  <a:srgbClr val="00B050"/>
                </a:solidFill>
              </a:rPr>
              <a:t>معمرة:</a:t>
            </a:r>
          </a:p>
          <a:p>
            <a:pPr marL="0" indent="0" algn="r" rtl="1">
              <a:buNone/>
            </a:pPr>
            <a:endParaRPr lang="ar-SY" sz="2400" b="1" dirty="0" smtClean="0">
              <a:solidFill>
                <a:srgbClr val="00B050"/>
              </a:solidFill>
            </a:endParaRPr>
          </a:p>
          <a:p>
            <a:pPr marL="0" indent="0" algn="r" rtl="1">
              <a:buNone/>
            </a:pPr>
            <a:r>
              <a:rPr lang="ar-SY" sz="2400" dirty="0" smtClean="0">
                <a:solidFill>
                  <a:srgbClr val="FF0000"/>
                </a:solidFill>
              </a:rPr>
              <a:t>        الأصبعية                                </a:t>
            </a:r>
            <a:r>
              <a:rPr lang="ar-SY" sz="2400" dirty="0" smtClean="0">
                <a:solidFill>
                  <a:schemeClr val="tx1"/>
                </a:solidFill>
              </a:rPr>
              <a:t>حشيشة </a:t>
            </a:r>
            <a:r>
              <a:rPr lang="ar-SY" sz="2400" dirty="0">
                <a:solidFill>
                  <a:schemeClr val="tx1"/>
                </a:solidFill>
              </a:rPr>
              <a:t>الشليم </a:t>
            </a:r>
            <a:r>
              <a:rPr lang="ar-SY" sz="2400" dirty="0" smtClean="0">
                <a:solidFill>
                  <a:schemeClr val="tx1"/>
                </a:solidFill>
              </a:rPr>
              <a:t>المعمرة                  وغيرها ....</a:t>
            </a:r>
            <a:endParaRPr lang="ar-SY" sz="2400" dirty="0">
              <a:solidFill>
                <a:schemeClr val="tx1"/>
              </a:solidFill>
            </a:endParaRPr>
          </a:p>
          <a:p>
            <a:pPr marL="0" indent="0" algn="r" rtl="1">
              <a:buNone/>
            </a:pPr>
            <a:r>
              <a:rPr lang="ar-SY" dirty="0">
                <a:solidFill>
                  <a:schemeClr val="bg1"/>
                </a:solidFill>
              </a:rPr>
              <a:t>3_ المحاصيل العلفية الجذرية مثل الشوندر العلفي </a:t>
            </a:r>
            <a:r>
              <a:rPr lang="ar-SY" dirty="0" smtClean="0">
                <a:solidFill>
                  <a:schemeClr val="bg1"/>
                </a:solidFill>
              </a:rPr>
              <a:t>- </a:t>
            </a:r>
            <a:r>
              <a:rPr lang="ar-SY" dirty="0">
                <a:solidFill>
                  <a:schemeClr val="bg1"/>
                </a:solidFill>
              </a:rPr>
              <a:t>الجذر العلفي للفت .</a:t>
            </a:r>
          </a:p>
          <a:p>
            <a:pPr marL="0" indent="0" algn="r" rtl="1">
              <a:buNone/>
            </a:pPr>
            <a:r>
              <a:rPr lang="ar-SY" dirty="0">
                <a:solidFill>
                  <a:schemeClr val="bg1"/>
                </a:solidFill>
              </a:rPr>
              <a:t>4_ المحاصيل العلفية القرعية مثل الجبس العلفي </a:t>
            </a:r>
            <a:r>
              <a:rPr lang="ar-SY" dirty="0" smtClean="0">
                <a:solidFill>
                  <a:schemeClr val="bg1"/>
                </a:solidFill>
              </a:rPr>
              <a:t>- </a:t>
            </a:r>
            <a:r>
              <a:rPr lang="ar-SY" dirty="0">
                <a:solidFill>
                  <a:schemeClr val="bg1"/>
                </a:solidFill>
              </a:rPr>
              <a:t>القرع العلفي </a:t>
            </a:r>
            <a:r>
              <a:rPr lang="ar-SY" dirty="0" smtClean="0">
                <a:solidFill>
                  <a:schemeClr val="bg1"/>
                </a:solidFill>
              </a:rPr>
              <a:t>- </a:t>
            </a:r>
            <a:r>
              <a:rPr lang="ar-SY" dirty="0">
                <a:solidFill>
                  <a:schemeClr val="bg1"/>
                </a:solidFill>
              </a:rPr>
              <a:t>البطيخ العلفي .</a:t>
            </a:r>
          </a:p>
          <a:p>
            <a:pPr marL="0" indent="0" algn="r" rtl="1">
              <a:buNone/>
            </a:pPr>
            <a:r>
              <a:rPr lang="ar-SY" dirty="0">
                <a:solidFill>
                  <a:schemeClr val="bg1"/>
                </a:solidFill>
              </a:rPr>
              <a:t>5_ محاصيل علفية </a:t>
            </a:r>
            <a:r>
              <a:rPr lang="ar-SY" dirty="0" smtClean="0">
                <a:solidFill>
                  <a:schemeClr val="bg1"/>
                </a:solidFill>
              </a:rPr>
              <a:t>أخرى </a:t>
            </a:r>
            <a:r>
              <a:rPr lang="ar-SY" dirty="0">
                <a:solidFill>
                  <a:schemeClr val="bg1"/>
                </a:solidFill>
              </a:rPr>
              <a:t>مثل الملفوف العلفي </a:t>
            </a:r>
            <a:r>
              <a:rPr lang="ar-SY" dirty="0" smtClean="0">
                <a:solidFill>
                  <a:schemeClr val="bg1"/>
                </a:solidFill>
              </a:rPr>
              <a:t>- </a:t>
            </a:r>
            <a:r>
              <a:rPr lang="ar-SY" dirty="0">
                <a:solidFill>
                  <a:schemeClr val="bg1"/>
                </a:solidFill>
              </a:rPr>
              <a:t>الخبيزة العلفية </a:t>
            </a:r>
            <a:r>
              <a:rPr lang="ar-SY" dirty="0" smtClean="0">
                <a:solidFill>
                  <a:schemeClr val="bg1"/>
                </a:solidFill>
              </a:rPr>
              <a:t>- </a:t>
            </a:r>
            <a:r>
              <a:rPr lang="ar-SY" dirty="0">
                <a:solidFill>
                  <a:schemeClr val="bg1"/>
                </a:solidFill>
              </a:rPr>
              <a:t>عباد الشمس .</a:t>
            </a:r>
          </a:p>
          <a:p>
            <a:pPr marL="0" indent="0" algn="r" rtl="1">
              <a:buNone/>
            </a:pPr>
            <a:endParaRPr lang="en-GB" dirty="0"/>
          </a:p>
        </p:txBody>
      </p:sp>
      <p:pic>
        <p:nvPicPr>
          <p:cNvPr id="4" name="Picture 3"/>
          <p:cNvPicPr>
            <a:picLocks noChangeAspect="1"/>
          </p:cNvPicPr>
          <p:nvPr/>
        </p:nvPicPr>
        <p:blipFill>
          <a:blip r:embed="rId2"/>
          <a:stretch>
            <a:fillRect/>
          </a:stretch>
        </p:blipFill>
        <p:spPr>
          <a:xfrm>
            <a:off x="9254888" y="3138726"/>
            <a:ext cx="2937112" cy="3719274"/>
          </a:xfrm>
          <a:prstGeom prst="rect">
            <a:avLst/>
          </a:prstGeom>
        </p:spPr>
      </p:pic>
    </p:spTree>
    <p:extLst>
      <p:ext uri="{BB962C8B-B14F-4D97-AF65-F5344CB8AC3E}">
        <p14:creationId xmlns:p14="http://schemas.microsoft.com/office/powerpoint/2010/main" val="40791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16115"/>
            <a:ext cx="10353761" cy="1326321"/>
          </a:xfrm>
        </p:spPr>
        <p:txBody>
          <a:bodyPr/>
          <a:lstStyle/>
          <a:p>
            <a:pPr algn="ctr" rtl="1"/>
            <a:r>
              <a:rPr lang="ar-SY" dirty="0" smtClean="0"/>
              <a:t>تقسيم </a:t>
            </a:r>
            <a:r>
              <a:rPr lang="ar-SY" dirty="0"/>
              <a:t>المحاصيل العلفية :</a:t>
            </a:r>
            <a:endParaRPr lang="en-GB" dirty="0"/>
          </a:p>
        </p:txBody>
      </p:sp>
      <p:sp>
        <p:nvSpPr>
          <p:cNvPr id="3" name="Content Placeholder 2"/>
          <p:cNvSpPr>
            <a:spLocks noGrp="1"/>
          </p:cNvSpPr>
          <p:nvPr>
            <p:ph idx="1"/>
          </p:nvPr>
        </p:nvSpPr>
        <p:spPr>
          <a:xfrm>
            <a:off x="681571" y="1727200"/>
            <a:ext cx="10944376" cy="4949371"/>
          </a:xfrm>
        </p:spPr>
        <p:txBody>
          <a:bodyPr>
            <a:normAutofit/>
          </a:bodyPr>
          <a:lstStyle/>
          <a:p>
            <a:pPr marL="0" indent="0" algn="r" rtl="1">
              <a:buNone/>
            </a:pPr>
            <a:r>
              <a:rPr lang="ar-SY" dirty="0">
                <a:solidFill>
                  <a:schemeClr val="bg1"/>
                </a:solidFill>
              </a:rPr>
              <a:t>1_ محاصيل علفية حولية : تضم محاصيل بقولية حولية ونجلية حولية :</a:t>
            </a:r>
          </a:p>
          <a:p>
            <a:pPr marL="0" indent="0" algn="r" rtl="1">
              <a:buNone/>
            </a:pPr>
            <a:r>
              <a:rPr lang="ar-SY" dirty="0" smtClean="0">
                <a:solidFill>
                  <a:schemeClr val="bg1"/>
                </a:solidFill>
              </a:rPr>
              <a:t>	أ</a:t>
            </a:r>
            <a:r>
              <a:rPr lang="ar-SY" dirty="0">
                <a:solidFill>
                  <a:schemeClr val="bg1"/>
                </a:solidFill>
              </a:rPr>
              <a:t>_ </a:t>
            </a:r>
            <a:r>
              <a:rPr lang="ar-SY" dirty="0" smtClean="0">
                <a:solidFill>
                  <a:schemeClr val="bg1"/>
                </a:solidFill>
              </a:rPr>
              <a:t>أعشاب بقولية حولية (البيقية - </a:t>
            </a:r>
            <a:r>
              <a:rPr lang="ar-SY" dirty="0">
                <a:solidFill>
                  <a:schemeClr val="bg1"/>
                </a:solidFill>
              </a:rPr>
              <a:t>الجلبان </a:t>
            </a:r>
            <a:r>
              <a:rPr lang="ar-SY" dirty="0" smtClean="0">
                <a:solidFill>
                  <a:schemeClr val="bg1"/>
                </a:solidFill>
              </a:rPr>
              <a:t>- </a:t>
            </a:r>
            <a:r>
              <a:rPr lang="ar-SY" dirty="0">
                <a:solidFill>
                  <a:schemeClr val="bg1"/>
                </a:solidFill>
              </a:rPr>
              <a:t>البرسيم الحولي </a:t>
            </a:r>
            <a:r>
              <a:rPr lang="ar-SY" dirty="0" smtClean="0">
                <a:solidFill>
                  <a:schemeClr val="bg1"/>
                </a:solidFill>
              </a:rPr>
              <a:t>- </a:t>
            </a:r>
            <a:r>
              <a:rPr lang="ar-SY" dirty="0">
                <a:solidFill>
                  <a:schemeClr val="bg1"/>
                </a:solidFill>
              </a:rPr>
              <a:t>الكرسنة </a:t>
            </a:r>
            <a:r>
              <a:rPr lang="ar-SY" dirty="0" smtClean="0">
                <a:solidFill>
                  <a:schemeClr val="bg1"/>
                </a:solidFill>
              </a:rPr>
              <a:t>- </a:t>
            </a:r>
            <a:r>
              <a:rPr lang="ar-SY" dirty="0">
                <a:solidFill>
                  <a:schemeClr val="bg1"/>
                </a:solidFill>
              </a:rPr>
              <a:t>فول الصويا </a:t>
            </a:r>
            <a:r>
              <a:rPr lang="ar-SY" dirty="0" smtClean="0">
                <a:solidFill>
                  <a:schemeClr val="bg1"/>
                </a:solidFill>
              </a:rPr>
              <a:t>- </a:t>
            </a:r>
            <a:r>
              <a:rPr lang="ar-SY" dirty="0">
                <a:solidFill>
                  <a:schemeClr val="bg1"/>
                </a:solidFill>
              </a:rPr>
              <a:t>البازلاء </a:t>
            </a:r>
            <a:r>
              <a:rPr lang="ar-SY" dirty="0" smtClean="0">
                <a:solidFill>
                  <a:schemeClr val="bg1"/>
                </a:solidFill>
              </a:rPr>
              <a:t>العلفية وغيرها)</a:t>
            </a:r>
            <a:endParaRPr lang="ar-SY" dirty="0">
              <a:solidFill>
                <a:schemeClr val="bg1"/>
              </a:solidFill>
            </a:endParaRPr>
          </a:p>
          <a:p>
            <a:pPr marL="0" indent="0" algn="r" rtl="1">
              <a:buNone/>
            </a:pPr>
            <a:r>
              <a:rPr lang="ar-SY" dirty="0" smtClean="0">
                <a:solidFill>
                  <a:schemeClr val="bg1"/>
                </a:solidFill>
              </a:rPr>
              <a:t>	ب</a:t>
            </a:r>
            <a:r>
              <a:rPr lang="ar-SY" dirty="0">
                <a:solidFill>
                  <a:schemeClr val="bg1"/>
                </a:solidFill>
              </a:rPr>
              <a:t>_ أعشاب نجيلية معمرة </a:t>
            </a:r>
            <a:r>
              <a:rPr lang="ar-SY" dirty="0" smtClean="0">
                <a:solidFill>
                  <a:schemeClr val="bg1"/>
                </a:solidFill>
              </a:rPr>
              <a:t>(الذرة </a:t>
            </a:r>
            <a:r>
              <a:rPr lang="ar-SY" dirty="0">
                <a:solidFill>
                  <a:schemeClr val="bg1"/>
                </a:solidFill>
              </a:rPr>
              <a:t>الصفراء </a:t>
            </a:r>
            <a:r>
              <a:rPr lang="ar-SY" dirty="0" smtClean="0">
                <a:solidFill>
                  <a:schemeClr val="bg1"/>
                </a:solidFill>
              </a:rPr>
              <a:t>- </a:t>
            </a:r>
            <a:r>
              <a:rPr lang="ar-SY" dirty="0">
                <a:solidFill>
                  <a:schemeClr val="bg1"/>
                </a:solidFill>
              </a:rPr>
              <a:t>الذرة الرفيعة </a:t>
            </a:r>
            <a:r>
              <a:rPr lang="ar-SY" dirty="0" smtClean="0">
                <a:solidFill>
                  <a:schemeClr val="bg1"/>
                </a:solidFill>
              </a:rPr>
              <a:t>- </a:t>
            </a:r>
            <a:r>
              <a:rPr lang="ar-SY" dirty="0">
                <a:solidFill>
                  <a:schemeClr val="bg1"/>
                </a:solidFill>
              </a:rPr>
              <a:t>الدخن </a:t>
            </a:r>
            <a:r>
              <a:rPr lang="ar-SY" dirty="0" smtClean="0">
                <a:solidFill>
                  <a:schemeClr val="bg1"/>
                </a:solidFill>
              </a:rPr>
              <a:t>- حشيشة </a:t>
            </a:r>
            <a:r>
              <a:rPr lang="ar-SY" dirty="0">
                <a:solidFill>
                  <a:schemeClr val="bg1"/>
                </a:solidFill>
              </a:rPr>
              <a:t>السودان </a:t>
            </a:r>
            <a:r>
              <a:rPr lang="ar-SY" dirty="0" smtClean="0">
                <a:solidFill>
                  <a:schemeClr val="bg1"/>
                </a:solidFill>
              </a:rPr>
              <a:t>- </a:t>
            </a:r>
            <a:r>
              <a:rPr lang="ar-SY" dirty="0">
                <a:solidFill>
                  <a:schemeClr val="bg1"/>
                </a:solidFill>
              </a:rPr>
              <a:t>الشليم الحولي </a:t>
            </a:r>
            <a:r>
              <a:rPr lang="ar-SY" dirty="0" smtClean="0">
                <a:solidFill>
                  <a:schemeClr val="bg1"/>
                </a:solidFill>
              </a:rPr>
              <a:t>وغيرها)</a:t>
            </a:r>
            <a:endParaRPr lang="ar-SY" dirty="0">
              <a:solidFill>
                <a:schemeClr val="bg1"/>
              </a:solidFill>
            </a:endParaRPr>
          </a:p>
          <a:p>
            <a:pPr marL="0" indent="0" algn="r" rtl="1">
              <a:buNone/>
            </a:pPr>
            <a:r>
              <a:rPr lang="ar-SY" dirty="0">
                <a:solidFill>
                  <a:schemeClr val="bg1"/>
                </a:solidFill>
              </a:rPr>
              <a:t>2_ محاصيل علفية </a:t>
            </a:r>
            <a:r>
              <a:rPr lang="ar-SY" dirty="0" smtClean="0">
                <a:solidFill>
                  <a:schemeClr val="bg1"/>
                </a:solidFill>
              </a:rPr>
              <a:t>معمرة </a:t>
            </a:r>
            <a:r>
              <a:rPr lang="ar-SY" dirty="0">
                <a:solidFill>
                  <a:schemeClr val="bg1"/>
                </a:solidFill>
              </a:rPr>
              <a:t>: تضم بقوليات ونجيليات معمرة وهي :</a:t>
            </a:r>
          </a:p>
          <a:p>
            <a:pPr marL="0" indent="0" algn="r" rtl="1">
              <a:buNone/>
            </a:pPr>
            <a:r>
              <a:rPr lang="ar-SY" dirty="0" smtClean="0">
                <a:solidFill>
                  <a:schemeClr val="bg1"/>
                </a:solidFill>
              </a:rPr>
              <a:t>	أ</a:t>
            </a:r>
            <a:r>
              <a:rPr lang="ar-SY" dirty="0">
                <a:solidFill>
                  <a:schemeClr val="bg1"/>
                </a:solidFill>
              </a:rPr>
              <a:t>_ أعشاب بقولية معمرة مثل </a:t>
            </a:r>
            <a:r>
              <a:rPr lang="ar-SY" dirty="0" smtClean="0">
                <a:solidFill>
                  <a:schemeClr val="bg1"/>
                </a:solidFill>
              </a:rPr>
              <a:t>الفصة - </a:t>
            </a:r>
            <a:r>
              <a:rPr lang="ar-SY" dirty="0">
                <a:solidFill>
                  <a:schemeClr val="bg1"/>
                </a:solidFill>
              </a:rPr>
              <a:t>البرسيم الأحمر </a:t>
            </a:r>
            <a:r>
              <a:rPr lang="ar-SY" dirty="0" smtClean="0">
                <a:solidFill>
                  <a:schemeClr val="bg1"/>
                </a:solidFill>
              </a:rPr>
              <a:t>- </a:t>
            </a:r>
            <a:r>
              <a:rPr lang="ar-SY" dirty="0">
                <a:solidFill>
                  <a:schemeClr val="bg1"/>
                </a:solidFill>
              </a:rPr>
              <a:t>البرسيم الأبيض </a:t>
            </a:r>
            <a:r>
              <a:rPr lang="ar-SY" dirty="0" smtClean="0">
                <a:solidFill>
                  <a:schemeClr val="bg1"/>
                </a:solidFill>
              </a:rPr>
              <a:t>- </a:t>
            </a:r>
            <a:r>
              <a:rPr lang="ar-SY" dirty="0">
                <a:solidFill>
                  <a:schemeClr val="bg1"/>
                </a:solidFill>
              </a:rPr>
              <a:t>رجل العصفور وغيرها .</a:t>
            </a:r>
          </a:p>
          <a:p>
            <a:pPr marL="0" indent="0" algn="r" rtl="1">
              <a:buNone/>
            </a:pPr>
            <a:r>
              <a:rPr lang="ar-SY" dirty="0" smtClean="0">
                <a:solidFill>
                  <a:schemeClr val="bg1"/>
                </a:solidFill>
              </a:rPr>
              <a:t>	ب</a:t>
            </a:r>
            <a:r>
              <a:rPr lang="ar-SY" dirty="0">
                <a:solidFill>
                  <a:schemeClr val="bg1"/>
                </a:solidFill>
              </a:rPr>
              <a:t>_ أعشاب نجيلية معمرة مثل الأصبعية </a:t>
            </a:r>
            <a:r>
              <a:rPr lang="ar-SY" dirty="0" smtClean="0">
                <a:solidFill>
                  <a:schemeClr val="bg1"/>
                </a:solidFill>
              </a:rPr>
              <a:t>المتكتلة - حشائش </a:t>
            </a:r>
            <a:r>
              <a:rPr lang="ar-SY" dirty="0">
                <a:solidFill>
                  <a:schemeClr val="bg1"/>
                </a:solidFill>
              </a:rPr>
              <a:t>القمع المعمرة </a:t>
            </a:r>
            <a:r>
              <a:rPr lang="ar-SY" dirty="0" smtClean="0">
                <a:solidFill>
                  <a:schemeClr val="bg1"/>
                </a:solidFill>
              </a:rPr>
              <a:t>- حشيشة </a:t>
            </a:r>
            <a:r>
              <a:rPr lang="ar-SY" dirty="0">
                <a:solidFill>
                  <a:schemeClr val="bg1"/>
                </a:solidFill>
              </a:rPr>
              <a:t>الشليم المعمرة وغيرها .</a:t>
            </a:r>
          </a:p>
          <a:p>
            <a:pPr marL="0" indent="0" algn="r" rtl="1">
              <a:buNone/>
            </a:pPr>
            <a:r>
              <a:rPr lang="ar-SY" sz="2800" dirty="0" smtClean="0">
                <a:solidFill>
                  <a:srgbClr val="FF0000"/>
                </a:solidFill>
              </a:rPr>
              <a:t>3- </a:t>
            </a:r>
            <a:r>
              <a:rPr lang="ar-SY" sz="2800" dirty="0">
                <a:solidFill>
                  <a:srgbClr val="FF0000"/>
                </a:solidFill>
              </a:rPr>
              <a:t>المحاصيل العلفية الجذرية </a:t>
            </a:r>
            <a:r>
              <a:rPr lang="ar-SY" sz="2800" dirty="0"/>
              <a:t>مثل الشوندر العلفي </a:t>
            </a:r>
            <a:r>
              <a:rPr lang="ar-SY" sz="2800" dirty="0" smtClean="0"/>
              <a:t>- </a:t>
            </a:r>
            <a:r>
              <a:rPr lang="ar-SY" sz="2800" dirty="0"/>
              <a:t>الجذر العلفي للفت .</a:t>
            </a:r>
          </a:p>
          <a:p>
            <a:pPr marL="0" indent="0" algn="r" rtl="1">
              <a:buNone/>
            </a:pPr>
            <a:r>
              <a:rPr lang="ar-SY" sz="2800" dirty="0" smtClean="0">
                <a:solidFill>
                  <a:srgbClr val="FF0000"/>
                </a:solidFill>
              </a:rPr>
              <a:t>4- </a:t>
            </a:r>
            <a:r>
              <a:rPr lang="ar-SY" sz="2800" dirty="0">
                <a:solidFill>
                  <a:srgbClr val="FF0000"/>
                </a:solidFill>
              </a:rPr>
              <a:t>المحاصيل العلفية القرعية </a:t>
            </a:r>
            <a:r>
              <a:rPr lang="ar-SY" sz="2800" dirty="0"/>
              <a:t>مثل الجبس العلفي </a:t>
            </a:r>
            <a:r>
              <a:rPr lang="ar-SY" sz="2800" dirty="0" smtClean="0"/>
              <a:t>- </a:t>
            </a:r>
            <a:r>
              <a:rPr lang="ar-SY" sz="2800" dirty="0"/>
              <a:t>القرع العلفي </a:t>
            </a:r>
            <a:r>
              <a:rPr lang="ar-SY" sz="2800" dirty="0" smtClean="0"/>
              <a:t>- </a:t>
            </a:r>
            <a:r>
              <a:rPr lang="ar-SY" sz="2800" dirty="0"/>
              <a:t>البطيخ العلفي .</a:t>
            </a:r>
          </a:p>
          <a:p>
            <a:pPr marL="0" indent="0" algn="r" rtl="1">
              <a:buNone/>
            </a:pPr>
            <a:r>
              <a:rPr lang="ar-SY" sz="2800" dirty="0" smtClean="0">
                <a:solidFill>
                  <a:srgbClr val="FF0000"/>
                </a:solidFill>
              </a:rPr>
              <a:t>5- </a:t>
            </a:r>
            <a:r>
              <a:rPr lang="ar-SY" sz="2800" dirty="0">
                <a:solidFill>
                  <a:srgbClr val="FF0000"/>
                </a:solidFill>
              </a:rPr>
              <a:t>محاصيل علفية </a:t>
            </a:r>
            <a:r>
              <a:rPr lang="ar-SY" sz="2800" dirty="0" smtClean="0">
                <a:solidFill>
                  <a:srgbClr val="FF0000"/>
                </a:solidFill>
              </a:rPr>
              <a:t>أخرى </a:t>
            </a:r>
            <a:r>
              <a:rPr lang="ar-SY" sz="2800" dirty="0"/>
              <a:t>مثل الملفوف العلفي </a:t>
            </a:r>
            <a:r>
              <a:rPr lang="ar-SY" sz="2800" dirty="0" smtClean="0"/>
              <a:t>- </a:t>
            </a:r>
            <a:r>
              <a:rPr lang="ar-SY" sz="2800" dirty="0"/>
              <a:t>الخبيزة العلفية </a:t>
            </a:r>
            <a:r>
              <a:rPr lang="ar-SY" sz="2800" dirty="0" smtClean="0"/>
              <a:t>- </a:t>
            </a:r>
            <a:r>
              <a:rPr lang="ar-SY" sz="2800" dirty="0"/>
              <a:t>عباد الشمس .</a:t>
            </a:r>
          </a:p>
          <a:p>
            <a:pPr marL="0" indent="0" algn="r" rtl="1">
              <a:buNone/>
            </a:pPr>
            <a:endParaRPr lang="en-GB" dirty="0"/>
          </a:p>
        </p:txBody>
      </p:sp>
    </p:spTree>
    <p:extLst>
      <p:ext uri="{BB962C8B-B14F-4D97-AF65-F5344CB8AC3E}">
        <p14:creationId xmlns:p14="http://schemas.microsoft.com/office/powerpoint/2010/main" val="9568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arn(inVertical)">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0629"/>
            <a:ext cx="10353761" cy="1326321"/>
          </a:xfrm>
        </p:spPr>
        <p:txBody>
          <a:bodyPr/>
          <a:lstStyle/>
          <a:p>
            <a:pPr algn="ctr" rtl="1"/>
            <a:r>
              <a:rPr lang="ar-SY" dirty="0" smtClean="0"/>
              <a:t>التركيب </a:t>
            </a:r>
            <a:r>
              <a:rPr lang="ar-SY" dirty="0"/>
              <a:t>الكيميائي للأعلاف :</a:t>
            </a:r>
            <a:endParaRPr lang="en-GB" dirty="0"/>
          </a:p>
        </p:txBody>
      </p:sp>
      <p:sp>
        <p:nvSpPr>
          <p:cNvPr id="3" name="Content Placeholder 2"/>
          <p:cNvSpPr>
            <a:spLocks noGrp="1"/>
          </p:cNvSpPr>
          <p:nvPr>
            <p:ph idx="1"/>
          </p:nvPr>
        </p:nvSpPr>
        <p:spPr>
          <a:xfrm>
            <a:off x="913795" y="1756229"/>
            <a:ext cx="11041644" cy="4905827"/>
          </a:xfrm>
        </p:spPr>
        <p:txBody>
          <a:bodyPr>
            <a:normAutofit lnSpcReduction="10000"/>
          </a:bodyPr>
          <a:lstStyle/>
          <a:p>
            <a:pPr algn="r" rtl="1"/>
            <a:r>
              <a:rPr lang="ar-SY" sz="2400" dirty="0"/>
              <a:t>تحتوي الأعلاف الخضراء على نسبة </a:t>
            </a:r>
            <a:r>
              <a:rPr lang="ar-SY" sz="2400" dirty="0" smtClean="0"/>
              <a:t>عالية </a:t>
            </a:r>
            <a:r>
              <a:rPr lang="ar-SY" sz="2400" dirty="0"/>
              <a:t>من الماء حوالي (80 -90% ) ونسبة منخفضة من المادة الجافة حوالي  (10 – 20</a:t>
            </a:r>
            <a:r>
              <a:rPr lang="ar-SY" sz="2400" dirty="0" smtClean="0"/>
              <a:t>%) </a:t>
            </a:r>
            <a:r>
              <a:rPr lang="ar-SY" sz="2400" dirty="0"/>
              <a:t>وتتركب </a:t>
            </a:r>
            <a:r>
              <a:rPr lang="ar-SY" sz="2400" dirty="0" smtClean="0"/>
              <a:t>المادة </a:t>
            </a:r>
            <a:r>
              <a:rPr lang="ar-SY" sz="2400" dirty="0"/>
              <a:t>الجافة من المكونات الغذائية التالية </a:t>
            </a:r>
            <a:r>
              <a:rPr lang="ar-SY" sz="2400" dirty="0" smtClean="0"/>
              <a:t>:</a:t>
            </a:r>
          </a:p>
          <a:p>
            <a:pPr lvl="1" algn="r" rtl="1"/>
            <a:endParaRPr lang="ar-SY" dirty="0"/>
          </a:p>
          <a:p>
            <a:pPr lvl="1" algn="r" rtl="1"/>
            <a:r>
              <a:rPr lang="ar-SY" sz="2800" dirty="0" smtClean="0">
                <a:solidFill>
                  <a:srgbClr val="FF0000"/>
                </a:solidFill>
              </a:rPr>
              <a:t>1- الكربوهيدرات:</a:t>
            </a:r>
          </a:p>
          <a:p>
            <a:pPr lvl="1" algn="r" rtl="1"/>
            <a:endParaRPr lang="ar-SY" sz="2400" dirty="0">
              <a:solidFill>
                <a:srgbClr val="FF0000"/>
              </a:solidFill>
            </a:endParaRPr>
          </a:p>
          <a:p>
            <a:pPr lvl="1" algn="r" rtl="1"/>
            <a:r>
              <a:rPr lang="ar-SY" sz="2400" dirty="0"/>
              <a:t>تشكل </a:t>
            </a:r>
            <a:r>
              <a:rPr lang="ar-SY" sz="2400" dirty="0" smtClean="0"/>
              <a:t>المواد </a:t>
            </a:r>
            <a:r>
              <a:rPr lang="ar-SY" sz="2400" dirty="0"/>
              <a:t>الكربوهيدراتية النسبة </a:t>
            </a:r>
            <a:r>
              <a:rPr lang="ar-SY" sz="2400" dirty="0" smtClean="0"/>
              <a:t>العظمى </a:t>
            </a:r>
            <a:r>
              <a:rPr lang="ar-SY" sz="2400" dirty="0"/>
              <a:t>من المواد العضوية في النباتات </a:t>
            </a:r>
            <a:r>
              <a:rPr lang="ar-SY" sz="2400" dirty="0" smtClean="0"/>
              <a:t>العلفية وتتراوح </a:t>
            </a:r>
            <a:r>
              <a:rPr lang="ar-SY" sz="2400" dirty="0"/>
              <a:t>نسبتها بين (50 – 80%من المادة الجافة</a:t>
            </a:r>
            <a:r>
              <a:rPr lang="ar-SY" sz="2400" dirty="0" smtClean="0"/>
              <a:t>)</a:t>
            </a:r>
            <a:r>
              <a:rPr lang="ar-SY" sz="2400" dirty="0"/>
              <a:t> وذلك بحسب الأنواع النباتية ومرحلة النضح .</a:t>
            </a:r>
          </a:p>
          <a:p>
            <a:pPr lvl="1" algn="r" rtl="1"/>
            <a:r>
              <a:rPr lang="ar-SY" sz="2400" dirty="0" smtClean="0"/>
              <a:t> </a:t>
            </a:r>
            <a:r>
              <a:rPr lang="ar-SY" sz="2400" dirty="0"/>
              <a:t>وتعتبر مصدر الطاقة الرئيسي للحيوان </a:t>
            </a:r>
            <a:r>
              <a:rPr lang="ar-SY" sz="2400" dirty="0" smtClean="0">
                <a:solidFill>
                  <a:srgbClr val="FF0000"/>
                </a:solidFill>
              </a:rPr>
              <a:t>تقسم الكربوهيدرات </a:t>
            </a:r>
            <a:r>
              <a:rPr lang="ar-SY" sz="2400" dirty="0">
                <a:solidFill>
                  <a:srgbClr val="FF0000"/>
                </a:solidFill>
              </a:rPr>
              <a:t>إلى </a:t>
            </a:r>
            <a:r>
              <a:rPr lang="ar-SY" sz="2400" dirty="0" smtClean="0">
                <a:solidFill>
                  <a:srgbClr val="FF0000"/>
                </a:solidFill>
              </a:rPr>
              <a:t>قسمين </a:t>
            </a:r>
            <a:r>
              <a:rPr lang="ar-SY" sz="2400" dirty="0">
                <a:solidFill>
                  <a:srgbClr val="FF0000"/>
                </a:solidFill>
              </a:rPr>
              <a:t>رئيسيين هما </a:t>
            </a:r>
            <a:r>
              <a:rPr lang="ar-SY" sz="2400" dirty="0" smtClean="0">
                <a:solidFill>
                  <a:srgbClr val="FF0000"/>
                </a:solidFill>
              </a:rPr>
              <a:t>:(الكربوهيدرات </a:t>
            </a:r>
            <a:r>
              <a:rPr lang="ar-SY" sz="2400" dirty="0">
                <a:solidFill>
                  <a:srgbClr val="FF0000"/>
                </a:solidFill>
              </a:rPr>
              <a:t>الذائبة </a:t>
            </a:r>
            <a:r>
              <a:rPr lang="ar-SY" sz="2400" dirty="0" smtClean="0">
                <a:solidFill>
                  <a:srgbClr val="FF0000"/>
                </a:solidFill>
              </a:rPr>
              <a:t>– </a:t>
            </a:r>
            <a:r>
              <a:rPr lang="ar-SY" sz="2400" dirty="0">
                <a:solidFill>
                  <a:srgbClr val="FF0000"/>
                </a:solidFill>
              </a:rPr>
              <a:t>و الألياف الخام </a:t>
            </a:r>
            <a:r>
              <a:rPr lang="ar-SY" sz="2400" dirty="0" smtClean="0">
                <a:solidFill>
                  <a:srgbClr val="FF0000"/>
                </a:solidFill>
              </a:rPr>
              <a:t>)</a:t>
            </a:r>
            <a:endParaRPr lang="ar-SY" sz="2400" dirty="0">
              <a:solidFill>
                <a:srgbClr val="FF0000"/>
              </a:solidFill>
            </a:endParaRPr>
          </a:p>
          <a:p>
            <a:pPr lvl="1" algn="r" rtl="1"/>
            <a:r>
              <a:rPr lang="ar-SY" sz="2800" dirty="0" smtClean="0">
                <a:solidFill>
                  <a:srgbClr val="0070C0"/>
                </a:solidFill>
              </a:rPr>
              <a:t>آ- </a:t>
            </a:r>
            <a:r>
              <a:rPr lang="ar-SY" sz="2800" dirty="0">
                <a:solidFill>
                  <a:srgbClr val="0070C0"/>
                </a:solidFill>
              </a:rPr>
              <a:t>الكربوهيدرات </a:t>
            </a:r>
            <a:r>
              <a:rPr lang="ar-SY" sz="2800" dirty="0" smtClean="0">
                <a:solidFill>
                  <a:srgbClr val="0070C0"/>
                </a:solidFill>
              </a:rPr>
              <a:t>الذائبة:</a:t>
            </a:r>
          </a:p>
          <a:p>
            <a:pPr lvl="1" algn="r" rtl="1"/>
            <a:r>
              <a:rPr lang="ar-SY" sz="2400" dirty="0" smtClean="0"/>
              <a:t>(أو تسمى </a:t>
            </a:r>
            <a:r>
              <a:rPr lang="ar-SY" sz="2400" dirty="0"/>
              <a:t>المستخلص خالي </a:t>
            </a:r>
            <a:r>
              <a:rPr lang="ar-SY" sz="2400" dirty="0" smtClean="0"/>
              <a:t>النتروجين) وتشمل المركبات </a:t>
            </a:r>
            <a:r>
              <a:rPr lang="ar-SY" sz="2400" dirty="0"/>
              <a:t>الكربوهيدراتية السهلة الذوبان بالماء مثل </a:t>
            </a:r>
            <a:r>
              <a:rPr lang="ar-SY" sz="2400" dirty="0" smtClean="0"/>
              <a:t>النشاء- </a:t>
            </a:r>
            <a:r>
              <a:rPr lang="ar-SY" sz="2400" dirty="0"/>
              <a:t>السكريات </a:t>
            </a:r>
            <a:r>
              <a:rPr lang="ar-SY" sz="2400" dirty="0" smtClean="0"/>
              <a:t>- البنتوزات - </a:t>
            </a:r>
            <a:r>
              <a:rPr lang="ar-SY" sz="2400" dirty="0"/>
              <a:t>الحموض </a:t>
            </a:r>
            <a:r>
              <a:rPr lang="ar-SY" sz="2400" dirty="0" smtClean="0"/>
              <a:t>العضوية </a:t>
            </a:r>
            <a:r>
              <a:rPr lang="ar-SY" sz="2400" dirty="0"/>
              <a:t>مثل حمض اللبن وحمض الخل وغيرها , </a:t>
            </a:r>
            <a:r>
              <a:rPr lang="ar-SY" sz="2400" dirty="0" smtClean="0"/>
              <a:t>وهذه </a:t>
            </a:r>
            <a:r>
              <a:rPr lang="ar-SY" sz="2400" dirty="0"/>
              <a:t>المواد ذات قابلية عالية جدا للهضم وتشكل </a:t>
            </a:r>
            <a:r>
              <a:rPr lang="ar-SY" sz="2400" dirty="0" smtClean="0"/>
              <a:t>أهم وأسهل </a:t>
            </a:r>
            <a:r>
              <a:rPr lang="ar-SY" sz="2400" dirty="0"/>
              <a:t>مصادر الطاقة </a:t>
            </a:r>
            <a:r>
              <a:rPr lang="ar-SY" sz="2400" dirty="0" smtClean="0"/>
              <a:t>للحيوان.</a:t>
            </a:r>
            <a:endParaRPr lang="ar-SY" sz="2400" dirty="0"/>
          </a:p>
          <a:p>
            <a:pPr lvl="1" algn="r" rtl="1"/>
            <a:endParaRPr lang="en-GB" dirty="0"/>
          </a:p>
        </p:txBody>
      </p:sp>
    </p:spTree>
    <p:extLst>
      <p:ext uri="{BB962C8B-B14F-4D97-AF65-F5344CB8AC3E}">
        <p14:creationId xmlns:p14="http://schemas.microsoft.com/office/powerpoint/2010/main" val="32234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0629"/>
            <a:ext cx="10353761" cy="1326321"/>
          </a:xfrm>
        </p:spPr>
        <p:txBody>
          <a:bodyPr/>
          <a:lstStyle/>
          <a:p>
            <a:pPr algn="ctr" rtl="1"/>
            <a:r>
              <a:rPr lang="ar-SY" dirty="0" smtClean="0"/>
              <a:t>التركيب </a:t>
            </a:r>
            <a:r>
              <a:rPr lang="ar-SY" dirty="0"/>
              <a:t>الكيميائي للأعلاف :</a:t>
            </a:r>
            <a:endParaRPr lang="en-GB" dirty="0"/>
          </a:p>
        </p:txBody>
      </p:sp>
      <p:sp>
        <p:nvSpPr>
          <p:cNvPr id="3" name="Content Placeholder 2"/>
          <p:cNvSpPr>
            <a:spLocks noGrp="1"/>
          </p:cNvSpPr>
          <p:nvPr>
            <p:ph idx="1"/>
          </p:nvPr>
        </p:nvSpPr>
        <p:spPr>
          <a:xfrm>
            <a:off x="913794" y="1756229"/>
            <a:ext cx="11068939" cy="4905827"/>
          </a:xfrm>
        </p:spPr>
        <p:txBody>
          <a:bodyPr>
            <a:normAutofit/>
          </a:bodyPr>
          <a:lstStyle/>
          <a:p>
            <a:pPr lvl="1" algn="r" rtl="1"/>
            <a:endParaRPr lang="ar-SY" dirty="0"/>
          </a:p>
          <a:p>
            <a:pPr lvl="1" algn="r" rtl="1"/>
            <a:r>
              <a:rPr lang="ar-SY" sz="2800" dirty="0">
                <a:solidFill>
                  <a:schemeClr val="bg1"/>
                </a:solidFill>
              </a:rPr>
              <a:t>1_ الكربوهيدرات :</a:t>
            </a:r>
          </a:p>
          <a:p>
            <a:pPr lvl="1" algn="r" rtl="1"/>
            <a:r>
              <a:rPr lang="ar-SY" sz="1100" dirty="0">
                <a:solidFill>
                  <a:schemeClr val="bg1"/>
                </a:solidFill>
              </a:rPr>
              <a:t>تشكل الموااد الكربوهيدراتية النسبة العظمة من المواد العضوية في النباتات العلفية وتعتبر مصدر الطاقة الرئيسي للحيوان وتتراوح نسيبتها بين (50 – 80%) وذلك بحسب </a:t>
            </a:r>
            <a:r>
              <a:rPr lang="ar-SY" sz="1100" dirty="0" smtClean="0">
                <a:solidFill>
                  <a:schemeClr val="bg1"/>
                </a:solidFill>
              </a:rPr>
              <a:t>الأنواع </a:t>
            </a:r>
            <a:r>
              <a:rPr lang="ar-SY" sz="1100" dirty="0">
                <a:solidFill>
                  <a:schemeClr val="bg1"/>
                </a:solidFill>
              </a:rPr>
              <a:t>النباتية ومرحلة النضح .</a:t>
            </a:r>
          </a:p>
          <a:p>
            <a:pPr lvl="1" algn="r" rtl="1"/>
            <a:r>
              <a:rPr lang="ar-SY" sz="1100" dirty="0">
                <a:solidFill>
                  <a:schemeClr val="bg1"/>
                </a:solidFill>
              </a:rPr>
              <a:t>تقسم الكربو هيدرات إلى </a:t>
            </a:r>
            <a:r>
              <a:rPr lang="ar-SY" sz="1100" dirty="0" smtClean="0">
                <a:solidFill>
                  <a:schemeClr val="bg1"/>
                </a:solidFill>
              </a:rPr>
              <a:t>قسمين </a:t>
            </a:r>
            <a:r>
              <a:rPr lang="ar-SY" sz="1100" dirty="0">
                <a:solidFill>
                  <a:schemeClr val="bg1"/>
                </a:solidFill>
              </a:rPr>
              <a:t>رئيسيين هما :</a:t>
            </a:r>
          </a:p>
          <a:p>
            <a:pPr lvl="1" algn="r" rtl="1"/>
            <a:r>
              <a:rPr lang="ar-SY" sz="1100" dirty="0">
                <a:solidFill>
                  <a:schemeClr val="bg1"/>
                </a:solidFill>
              </a:rPr>
              <a:t>آ_ الكربوهيدرات الذائبة </a:t>
            </a:r>
            <a:r>
              <a:rPr lang="ar-SY" sz="1100" dirty="0" smtClean="0">
                <a:solidFill>
                  <a:schemeClr val="bg1"/>
                </a:solidFill>
              </a:rPr>
              <a:t>(أو </a:t>
            </a:r>
            <a:r>
              <a:rPr lang="ar-SY" sz="1100" dirty="0">
                <a:solidFill>
                  <a:schemeClr val="bg1"/>
                </a:solidFill>
              </a:rPr>
              <a:t>ما يسمى المستخلص خالي </a:t>
            </a:r>
            <a:r>
              <a:rPr lang="ar-SY" sz="1100" dirty="0" smtClean="0">
                <a:solidFill>
                  <a:schemeClr val="bg1"/>
                </a:solidFill>
              </a:rPr>
              <a:t>النتروجين) </a:t>
            </a:r>
            <a:r>
              <a:rPr lang="ar-SY" sz="1100" dirty="0">
                <a:solidFill>
                  <a:schemeClr val="bg1"/>
                </a:solidFill>
              </a:rPr>
              <a:t>والذي يشمل على المركبات الكربوهيدراتية السهلة الذوبان بالماء مثل النشاء_ السكريات _ الالبنتوزات _ الحموض العضوية مثل حمض اللبن وحمض الخل </a:t>
            </a:r>
            <a:r>
              <a:rPr lang="ar-SY" sz="1100" dirty="0" smtClean="0">
                <a:solidFill>
                  <a:schemeClr val="bg1"/>
                </a:solidFill>
              </a:rPr>
              <a:t>وغير</a:t>
            </a:r>
          </a:p>
          <a:p>
            <a:pPr lvl="1" algn="r" rtl="1"/>
            <a:endParaRPr lang="ar-SY" sz="1100" dirty="0">
              <a:solidFill>
                <a:schemeClr val="bg1"/>
              </a:solidFill>
            </a:endParaRPr>
          </a:p>
          <a:p>
            <a:pPr lvl="1" algn="r" rtl="1"/>
            <a:endParaRPr lang="ar-SY" sz="1100" dirty="0" smtClean="0">
              <a:solidFill>
                <a:schemeClr val="bg1"/>
              </a:solidFill>
            </a:endParaRPr>
          </a:p>
          <a:p>
            <a:pPr lvl="1" algn="r" rtl="1"/>
            <a:r>
              <a:rPr lang="ar-SY" sz="1100" dirty="0" smtClean="0">
                <a:solidFill>
                  <a:schemeClr val="bg1"/>
                </a:solidFill>
              </a:rPr>
              <a:t>ها </a:t>
            </a:r>
            <a:r>
              <a:rPr lang="ar-SY" sz="1100" dirty="0">
                <a:solidFill>
                  <a:schemeClr val="bg1"/>
                </a:solidFill>
              </a:rPr>
              <a:t>, وهذة المواد ذات قابلية عالية جدا للهضم وتشكل اهم واسهل مصادر الطاقة للحيوان .</a:t>
            </a:r>
          </a:p>
          <a:p>
            <a:pPr lvl="1" algn="r" rtl="1"/>
            <a:r>
              <a:rPr lang="ar-SY" sz="2800" dirty="0" smtClean="0">
                <a:solidFill>
                  <a:srgbClr val="0070C0"/>
                </a:solidFill>
              </a:rPr>
              <a:t>ب- الألياف الخام:</a:t>
            </a:r>
          </a:p>
          <a:p>
            <a:pPr marL="201168" lvl="1" indent="0" algn="r" rtl="1">
              <a:buNone/>
            </a:pPr>
            <a:r>
              <a:rPr lang="ar-SY" sz="2400" dirty="0" smtClean="0"/>
              <a:t>تشمل </a:t>
            </a:r>
            <a:r>
              <a:rPr lang="ar-SY" sz="2400" dirty="0"/>
              <a:t>السيلوز </a:t>
            </a:r>
            <a:r>
              <a:rPr lang="ar-SY" sz="2400" dirty="0" smtClean="0"/>
              <a:t>والهيميسيللوز </a:t>
            </a:r>
            <a:r>
              <a:rPr lang="ar-SY" sz="2400" dirty="0"/>
              <a:t>والليفين وهذه المركبات غير قابله للذوبان وصعبة الهضم نظرا لعدم وجود </a:t>
            </a:r>
            <a:r>
              <a:rPr lang="ar-SY" sz="2400" dirty="0" smtClean="0"/>
              <a:t>الانزيمات </a:t>
            </a:r>
            <a:r>
              <a:rPr lang="ar-SY" sz="2400" dirty="0"/>
              <a:t>الهاضمة لها في العصارات الهاضمة لذلك فإن وجودها بنسبة كبيرة في </a:t>
            </a:r>
            <a:r>
              <a:rPr lang="ar-SY" sz="2400" dirty="0" smtClean="0"/>
              <a:t>الأعلاف </a:t>
            </a:r>
            <a:r>
              <a:rPr lang="ar-SY" sz="2400" dirty="0"/>
              <a:t>يقلل من </a:t>
            </a:r>
            <a:r>
              <a:rPr lang="ar-SY" sz="2400" dirty="0" smtClean="0"/>
              <a:t>قيمتها الغذائية. </a:t>
            </a:r>
            <a:endParaRPr lang="ar-SY" sz="2400" dirty="0"/>
          </a:p>
          <a:p>
            <a:pPr marL="201168" lvl="1" indent="0" algn="ctr" rtl="1">
              <a:buNone/>
            </a:pPr>
            <a:endParaRPr lang="ar-SY" sz="2400" u="sng" dirty="0" smtClean="0"/>
          </a:p>
          <a:p>
            <a:pPr marL="201168" lvl="1" indent="0" algn="ctr" rtl="1">
              <a:buNone/>
            </a:pPr>
            <a:r>
              <a:rPr lang="ar-SY" sz="2400" u="sng" dirty="0" smtClean="0"/>
              <a:t>تحتوي </a:t>
            </a:r>
            <a:r>
              <a:rPr lang="ar-SY" sz="2400" u="sng" dirty="0"/>
              <a:t>الأعلاف المالئة كالأتبان والقش والدريس على نسبة عالية </a:t>
            </a:r>
            <a:r>
              <a:rPr lang="ar-SY" sz="2400" u="sng" dirty="0" smtClean="0"/>
              <a:t>من الألياف </a:t>
            </a:r>
            <a:r>
              <a:rPr lang="ar-SY" sz="2400" u="sng" dirty="0"/>
              <a:t>الخام مما يجعل قيمتها الغذائية منخفضة في حين تحوي </a:t>
            </a:r>
            <a:r>
              <a:rPr lang="ar-SY" sz="2400" u="sng" dirty="0" smtClean="0"/>
              <a:t>الأعلاف </a:t>
            </a:r>
            <a:r>
              <a:rPr lang="ar-SY" sz="2400" u="sng" dirty="0"/>
              <a:t>المركزة على نسبة منخفضة </a:t>
            </a:r>
            <a:r>
              <a:rPr lang="ar-SY" sz="2400" u="sng" dirty="0" smtClean="0"/>
              <a:t>جداً </a:t>
            </a:r>
            <a:r>
              <a:rPr lang="ar-SY" sz="2400" u="sng" dirty="0"/>
              <a:t>من </a:t>
            </a:r>
            <a:r>
              <a:rPr lang="ar-SY" sz="2400" u="sng" dirty="0" smtClean="0"/>
              <a:t>الألياف </a:t>
            </a:r>
            <a:r>
              <a:rPr lang="ar-SY" sz="2400" u="sng" dirty="0"/>
              <a:t>الخام</a:t>
            </a:r>
          </a:p>
          <a:p>
            <a:pPr lvl="1" algn="r" rtl="1"/>
            <a:endParaRPr lang="en-GB" dirty="0"/>
          </a:p>
        </p:txBody>
      </p:sp>
    </p:spTree>
    <p:extLst>
      <p:ext uri="{BB962C8B-B14F-4D97-AF65-F5344CB8AC3E}">
        <p14:creationId xmlns:p14="http://schemas.microsoft.com/office/powerpoint/2010/main" val="373508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828800"/>
            <a:ext cx="10353762" cy="3962399"/>
          </a:xfrm>
        </p:spPr>
        <p:txBody>
          <a:bodyPr/>
          <a:lstStyle/>
          <a:p>
            <a:pPr algn="r" rtl="1"/>
            <a:r>
              <a:rPr lang="ar-SY" sz="2800" dirty="0" smtClean="0">
                <a:solidFill>
                  <a:srgbClr val="FF0000"/>
                </a:solidFill>
              </a:rPr>
              <a:t>2- </a:t>
            </a:r>
            <a:r>
              <a:rPr lang="ar-SY" sz="2800" dirty="0">
                <a:solidFill>
                  <a:srgbClr val="FF0000"/>
                </a:solidFill>
              </a:rPr>
              <a:t>البروتين الخام :</a:t>
            </a:r>
          </a:p>
          <a:p>
            <a:pPr algn="r" rtl="1"/>
            <a:r>
              <a:rPr lang="ar-SY" sz="2800" dirty="0" smtClean="0"/>
              <a:t>يعتبر البروتين المصدر الأساسي </a:t>
            </a:r>
            <a:r>
              <a:rPr lang="ar-SY" sz="2800" dirty="0"/>
              <a:t>للحموض </a:t>
            </a:r>
            <a:r>
              <a:rPr lang="ar-SY" sz="2800" dirty="0" smtClean="0"/>
              <a:t>الأمينية </a:t>
            </a:r>
            <a:r>
              <a:rPr lang="ar-SY" sz="2800" dirty="0"/>
              <a:t>اللازمة لجسم </a:t>
            </a:r>
            <a:r>
              <a:rPr lang="ar-SY" sz="2800" dirty="0" smtClean="0"/>
              <a:t>الحيوان.</a:t>
            </a:r>
          </a:p>
          <a:p>
            <a:pPr algn="r" rtl="1"/>
            <a:r>
              <a:rPr lang="ar-SY" sz="2800" dirty="0" smtClean="0"/>
              <a:t>تتراوح </a:t>
            </a:r>
            <a:r>
              <a:rPr lang="ar-SY" sz="2800" dirty="0"/>
              <a:t>نسبة البروتين الخام في نباتات العلف بين (3 – 25%) وذلك تبعا للنوع النباتي ومرحلة تطور النبات و الجزء النباتي الذي يستخدم في العلف </a:t>
            </a:r>
            <a:r>
              <a:rPr lang="ar-SY" sz="2800" dirty="0" smtClean="0"/>
              <a:t>.</a:t>
            </a:r>
          </a:p>
          <a:p>
            <a:pPr algn="r" rtl="1"/>
            <a:endParaRPr lang="ar-SY" sz="2800" dirty="0"/>
          </a:p>
          <a:p>
            <a:pPr algn="r" rtl="1"/>
            <a:r>
              <a:rPr lang="ar-SY" sz="2800" dirty="0"/>
              <a:t>البقوليات العلفية غنية بالبروتين أكثر من النجيليات العلفية وتقل نسبتها في مراحل النمو المتقدمة </a:t>
            </a:r>
            <a:r>
              <a:rPr lang="ar-SY" sz="2800" dirty="0" smtClean="0"/>
              <a:t>(يحتوي دريس </a:t>
            </a:r>
            <a:r>
              <a:rPr lang="ar-SY" sz="2800" dirty="0"/>
              <a:t>الفصة على (15%) بروتين في حين يحتوي دريس النجيليات بالمتوسط على (10%) </a:t>
            </a:r>
            <a:r>
              <a:rPr lang="ar-SY" sz="2800" dirty="0" smtClean="0"/>
              <a:t>بروتين).</a:t>
            </a:r>
            <a:endParaRPr lang="ar-SY" sz="2800" dirty="0"/>
          </a:p>
          <a:p>
            <a:pPr algn="r" rtl="1"/>
            <a:endParaRPr lang="en-GB" dirty="0"/>
          </a:p>
        </p:txBody>
      </p:sp>
    </p:spTree>
    <p:extLst>
      <p:ext uri="{BB962C8B-B14F-4D97-AF65-F5344CB8AC3E}">
        <p14:creationId xmlns:p14="http://schemas.microsoft.com/office/powerpoint/2010/main" val="23978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Y" dirty="0"/>
              <a:t>تعريف المحصول العلفي </a:t>
            </a:r>
            <a:endParaRPr lang="en-GB" dirty="0"/>
          </a:p>
        </p:txBody>
      </p:sp>
      <p:sp>
        <p:nvSpPr>
          <p:cNvPr id="3" name="Content Placeholder 2"/>
          <p:cNvSpPr>
            <a:spLocks noGrp="1"/>
          </p:cNvSpPr>
          <p:nvPr>
            <p:ph idx="1"/>
          </p:nvPr>
        </p:nvSpPr>
        <p:spPr>
          <a:xfrm>
            <a:off x="150124" y="3220871"/>
            <a:ext cx="11627893" cy="2006221"/>
          </a:xfrm>
        </p:spPr>
        <p:txBody>
          <a:bodyPr>
            <a:noAutofit/>
          </a:bodyPr>
          <a:lstStyle/>
          <a:p>
            <a:pPr algn="ctr" rtl="1"/>
            <a:r>
              <a:rPr lang="ar-SY" sz="3200" dirty="0">
                <a:solidFill>
                  <a:srgbClr val="FF0000"/>
                </a:solidFill>
              </a:rPr>
              <a:t>المحصول العلفي </a:t>
            </a:r>
            <a:r>
              <a:rPr lang="ar-SY" sz="3200" dirty="0" smtClean="0"/>
              <a:t>: </a:t>
            </a:r>
          </a:p>
          <a:p>
            <a:pPr algn="ctr" rtl="1"/>
            <a:r>
              <a:rPr lang="ar-SY" sz="3200" dirty="0" smtClean="0"/>
              <a:t>مجموعة </a:t>
            </a:r>
            <a:r>
              <a:rPr lang="ar-SY" sz="3200" dirty="0"/>
              <a:t>النباتات </a:t>
            </a:r>
            <a:r>
              <a:rPr lang="ar-SY" sz="3200" dirty="0" smtClean="0"/>
              <a:t>العشبية </a:t>
            </a:r>
            <a:r>
              <a:rPr lang="ar-SY" sz="3200" dirty="0"/>
              <a:t>التي تزرع على نطاق واسع </a:t>
            </a:r>
            <a:r>
              <a:rPr lang="ar-SY" sz="3200" dirty="0">
                <a:solidFill>
                  <a:srgbClr val="0070C0"/>
                </a:solidFill>
              </a:rPr>
              <a:t>بهدف</a:t>
            </a:r>
            <a:r>
              <a:rPr lang="ar-SY" sz="3200" dirty="0"/>
              <a:t> </a:t>
            </a:r>
            <a:r>
              <a:rPr lang="ar-SY" sz="3200" dirty="0" smtClean="0"/>
              <a:t>استخدامها </a:t>
            </a:r>
            <a:r>
              <a:rPr lang="ar-SY" sz="3200" dirty="0"/>
              <a:t>بصورة رئيسية في تغذية الحيوان </a:t>
            </a:r>
            <a:r>
              <a:rPr lang="ar-SY" sz="3200" dirty="0">
                <a:solidFill>
                  <a:srgbClr val="0070C0"/>
                </a:solidFill>
              </a:rPr>
              <a:t>بصورة علف أخضر </a:t>
            </a:r>
            <a:r>
              <a:rPr lang="ar-SY" sz="3200" dirty="0"/>
              <a:t>أو </a:t>
            </a:r>
            <a:r>
              <a:rPr lang="ar-SY" sz="3200" dirty="0">
                <a:solidFill>
                  <a:srgbClr val="0070C0"/>
                </a:solidFill>
              </a:rPr>
              <a:t>بعد تحضيره وتجهيزه بطرق التحضير المختلفة </a:t>
            </a:r>
            <a:endParaRPr lang="en-GB" sz="3200" dirty="0">
              <a:solidFill>
                <a:srgbClr val="0070C0"/>
              </a:solidFill>
            </a:endParaRPr>
          </a:p>
        </p:txBody>
      </p:sp>
    </p:spTree>
    <p:extLst>
      <p:ext uri="{BB962C8B-B14F-4D97-AF65-F5344CB8AC3E}">
        <p14:creationId xmlns:p14="http://schemas.microsoft.com/office/powerpoint/2010/main" val="2196848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ar-SY" sz="2800" dirty="0" smtClean="0">
                <a:solidFill>
                  <a:srgbClr val="FF0000"/>
                </a:solidFill>
              </a:rPr>
              <a:t>3- </a:t>
            </a:r>
            <a:r>
              <a:rPr lang="ar-SY" sz="2800" dirty="0">
                <a:solidFill>
                  <a:srgbClr val="FF0000"/>
                </a:solidFill>
              </a:rPr>
              <a:t>الدهن الخام :</a:t>
            </a:r>
          </a:p>
          <a:p>
            <a:pPr algn="r" rtl="1"/>
            <a:r>
              <a:rPr lang="ar-SY" sz="2800" dirty="0"/>
              <a:t>يسمى مستخلص </a:t>
            </a:r>
            <a:r>
              <a:rPr lang="ar-SY" sz="2800" dirty="0" smtClean="0"/>
              <a:t>الإيثر</a:t>
            </a:r>
          </a:p>
          <a:p>
            <a:pPr algn="r" rtl="1"/>
            <a:r>
              <a:rPr lang="ar-SY" sz="2800" dirty="0" smtClean="0"/>
              <a:t>يشمل </a:t>
            </a:r>
            <a:r>
              <a:rPr lang="ar-SY" sz="2800" dirty="0"/>
              <a:t>جميع المركبات التي تذوب في </a:t>
            </a:r>
            <a:r>
              <a:rPr lang="ar-SY" sz="2800" dirty="0" smtClean="0"/>
              <a:t>المذيبات </a:t>
            </a:r>
            <a:r>
              <a:rPr lang="ar-SY" sz="2800" dirty="0"/>
              <a:t>العضوية مثل الدهون والزيوت والشموع و الفوسفولبيدات والصبغات وغيرها من المركبات التي لها خواص </a:t>
            </a:r>
            <a:r>
              <a:rPr lang="ar-SY" sz="2800" dirty="0" smtClean="0"/>
              <a:t>الدهون. </a:t>
            </a:r>
          </a:p>
          <a:p>
            <a:pPr algn="r" rtl="1"/>
            <a:endParaRPr lang="ar-SY" sz="2800" dirty="0" smtClean="0"/>
          </a:p>
          <a:p>
            <a:pPr algn="r" rtl="1"/>
            <a:r>
              <a:rPr lang="ar-SY" sz="2800" dirty="0" smtClean="0"/>
              <a:t>يعتبر </a:t>
            </a:r>
            <a:r>
              <a:rPr lang="ar-SY" sz="2800" dirty="0"/>
              <a:t>الدهن مصدر جيد للطاقة في العليقة </a:t>
            </a:r>
            <a:r>
              <a:rPr lang="ar-SY" sz="2800" dirty="0" smtClean="0"/>
              <a:t>(تتراوح </a:t>
            </a:r>
            <a:r>
              <a:rPr lang="ar-SY" sz="2800" dirty="0"/>
              <a:t>نسبة الدهن الخام في الأعلاف الخضراء المجففة على صورة دريس بين </a:t>
            </a:r>
            <a:r>
              <a:rPr lang="ar-SY" sz="2800" dirty="0" smtClean="0"/>
              <a:t>2 </a:t>
            </a:r>
            <a:r>
              <a:rPr lang="ar-SY" sz="2800" dirty="0"/>
              <a:t>– 5</a:t>
            </a:r>
            <a:r>
              <a:rPr lang="ar-SY" sz="2800" dirty="0" smtClean="0"/>
              <a:t>%). </a:t>
            </a:r>
            <a:endParaRPr lang="ar-SY" sz="2800" dirty="0"/>
          </a:p>
          <a:p>
            <a:pPr algn="r" rtl="1"/>
            <a:endParaRPr lang="en-GB" dirty="0"/>
          </a:p>
        </p:txBody>
      </p:sp>
    </p:spTree>
    <p:extLst>
      <p:ext uri="{BB962C8B-B14F-4D97-AF65-F5344CB8AC3E}">
        <p14:creationId xmlns:p14="http://schemas.microsoft.com/office/powerpoint/2010/main" val="31107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883390"/>
            <a:ext cx="10353762" cy="4502895"/>
          </a:xfrm>
        </p:spPr>
        <p:txBody>
          <a:bodyPr>
            <a:normAutofit/>
          </a:bodyPr>
          <a:lstStyle/>
          <a:p>
            <a:pPr algn="r" rtl="1"/>
            <a:r>
              <a:rPr lang="ar-SY" sz="2800" dirty="0" smtClean="0">
                <a:solidFill>
                  <a:srgbClr val="FF0000"/>
                </a:solidFill>
              </a:rPr>
              <a:t>4- </a:t>
            </a:r>
            <a:r>
              <a:rPr lang="ar-SY" sz="2800" dirty="0">
                <a:solidFill>
                  <a:srgbClr val="FF0000"/>
                </a:solidFill>
              </a:rPr>
              <a:t>العناصر المعدنية :</a:t>
            </a:r>
          </a:p>
          <a:p>
            <a:pPr algn="r" rtl="1"/>
            <a:r>
              <a:rPr lang="ar-SY" sz="2800" dirty="0"/>
              <a:t>تحتوي النباتات العلفية على كميات وافرة من العناصر المعدنية الرئيسية مثل الفوسفور </a:t>
            </a:r>
            <a:r>
              <a:rPr lang="ar-SY" sz="2800" dirty="0" smtClean="0"/>
              <a:t>- </a:t>
            </a:r>
            <a:r>
              <a:rPr lang="ar-SY" sz="2800" dirty="0"/>
              <a:t>البوتاسيوم </a:t>
            </a:r>
            <a:r>
              <a:rPr lang="ar-SY" sz="2800" dirty="0" smtClean="0"/>
              <a:t>- الكالسيوم - المغنيزيوم.</a:t>
            </a:r>
          </a:p>
          <a:p>
            <a:pPr algn="r" rtl="1"/>
            <a:endParaRPr lang="ar-SY" sz="2800" dirty="0"/>
          </a:p>
          <a:p>
            <a:pPr algn="r" rtl="1"/>
            <a:r>
              <a:rPr lang="ar-SY" sz="2800" dirty="0" smtClean="0"/>
              <a:t>تختلف </a:t>
            </a:r>
            <a:r>
              <a:rPr lang="ar-SY" sz="2800" dirty="0"/>
              <a:t>نسبة هذه المواد في النباتات </a:t>
            </a:r>
            <a:r>
              <a:rPr lang="ar-SY" sz="2800" dirty="0" smtClean="0"/>
              <a:t>العلفية </a:t>
            </a:r>
            <a:r>
              <a:rPr lang="ar-SY" sz="2800" dirty="0"/>
              <a:t>بحسب درجة خصوبة التربة والنوع النباتي حيث أن البقوليات العلفية أغنى بعنصر الكالسيوم من النجيليات العلفية </a:t>
            </a:r>
            <a:r>
              <a:rPr lang="ar-SY" sz="2800" dirty="0" smtClean="0"/>
              <a:t>بـ 3 - 5 مرات.</a:t>
            </a:r>
          </a:p>
          <a:p>
            <a:pPr algn="r" rtl="1"/>
            <a:endParaRPr lang="ar-SY" dirty="0"/>
          </a:p>
          <a:p>
            <a:pPr algn="r" rtl="1"/>
            <a:endParaRPr lang="en-GB" dirty="0"/>
          </a:p>
        </p:txBody>
      </p:sp>
    </p:spTree>
    <p:extLst>
      <p:ext uri="{BB962C8B-B14F-4D97-AF65-F5344CB8AC3E}">
        <p14:creationId xmlns:p14="http://schemas.microsoft.com/office/powerpoint/2010/main" val="30331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335314"/>
            <a:ext cx="10353762" cy="5050972"/>
          </a:xfrm>
        </p:spPr>
        <p:txBody>
          <a:bodyPr>
            <a:normAutofit/>
          </a:bodyPr>
          <a:lstStyle/>
          <a:p>
            <a:pPr algn="r" rtl="1"/>
            <a:endParaRPr lang="ar-SY" dirty="0"/>
          </a:p>
          <a:p>
            <a:pPr algn="r" rtl="1"/>
            <a:r>
              <a:rPr lang="ar-SY" sz="2800" dirty="0" smtClean="0">
                <a:solidFill>
                  <a:srgbClr val="FF0000"/>
                </a:solidFill>
              </a:rPr>
              <a:t>5- </a:t>
            </a:r>
            <a:r>
              <a:rPr lang="ar-SY" sz="2800" dirty="0">
                <a:solidFill>
                  <a:srgbClr val="FF0000"/>
                </a:solidFill>
              </a:rPr>
              <a:t>الفيتامينات : </a:t>
            </a:r>
          </a:p>
          <a:p>
            <a:pPr algn="r" rtl="1"/>
            <a:r>
              <a:rPr lang="ar-SY" sz="2800" dirty="0"/>
              <a:t>تحتوي النباتات العلفية على عدد كبير من الفيتامينات والهرمونات والأنزيمات الضرورية لكل من </a:t>
            </a:r>
            <a:r>
              <a:rPr lang="ar-SY" sz="2800" dirty="0" smtClean="0"/>
              <a:t>الحيوان</a:t>
            </a:r>
          </a:p>
          <a:p>
            <a:pPr algn="r" rtl="1"/>
            <a:endParaRPr lang="ar-SY" sz="2800" dirty="0"/>
          </a:p>
          <a:p>
            <a:pPr algn="r" rtl="1"/>
            <a:r>
              <a:rPr lang="ar-SY" sz="2800" dirty="0" smtClean="0"/>
              <a:t>ويتوفر </a:t>
            </a:r>
            <a:r>
              <a:rPr lang="ar-SY" sz="2800" dirty="0"/>
              <a:t>في </a:t>
            </a:r>
            <a:r>
              <a:rPr lang="ar-SY" sz="2800" dirty="0" smtClean="0"/>
              <a:t>الأعلاف </a:t>
            </a:r>
            <a:r>
              <a:rPr lang="ar-SY" sz="2800" dirty="0"/>
              <a:t>الخضراء معظم الفيتامينات الضرورية مثل </a:t>
            </a:r>
            <a:r>
              <a:rPr lang="ar-SY" sz="2800" dirty="0" smtClean="0"/>
              <a:t>: </a:t>
            </a:r>
            <a:r>
              <a:rPr lang="en-GB" sz="2800" dirty="0" smtClean="0"/>
              <a:t>A-B-K-E-C</a:t>
            </a:r>
            <a:endParaRPr lang="en-GB" sz="2800" dirty="0"/>
          </a:p>
          <a:p>
            <a:pPr algn="r" rtl="1"/>
            <a:endParaRPr lang="ar-SY" sz="2800" dirty="0" smtClean="0"/>
          </a:p>
          <a:p>
            <a:pPr algn="r" rtl="1"/>
            <a:r>
              <a:rPr lang="ar-SY" sz="2800" dirty="0" smtClean="0"/>
              <a:t>وتختلف </a:t>
            </a:r>
            <a:r>
              <a:rPr lang="ar-SY" sz="2800" dirty="0"/>
              <a:t>كمية الفيتامينات حسب النوع والصنف ومرحلة النضج والعوامل </a:t>
            </a:r>
            <a:r>
              <a:rPr lang="ar-SY" sz="2800" dirty="0" smtClean="0"/>
              <a:t>الجوية.</a:t>
            </a:r>
            <a:endParaRPr lang="ar-SY" sz="2800" dirty="0"/>
          </a:p>
          <a:p>
            <a:pPr algn="r" rtl="1"/>
            <a:endParaRPr lang="en-GB" dirty="0"/>
          </a:p>
        </p:txBody>
      </p:sp>
    </p:spTree>
    <p:extLst>
      <p:ext uri="{BB962C8B-B14F-4D97-AF65-F5344CB8AC3E}">
        <p14:creationId xmlns:p14="http://schemas.microsoft.com/office/powerpoint/2010/main" val="1273869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97280" y="1845733"/>
            <a:ext cx="10462374" cy="4404941"/>
          </a:xfrm>
        </p:spPr>
        <p:txBody>
          <a:bodyPr>
            <a:normAutofit/>
          </a:bodyPr>
          <a:lstStyle/>
          <a:p>
            <a:pPr algn="r" rtl="1"/>
            <a:r>
              <a:rPr lang="ar-SY" sz="2800" dirty="0" smtClean="0">
                <a:solidFill>
                  <a:srgbClr val="FF0000"/>
                </a:solidFill>
              </a:rPr>
              <a:t>6- </a:t>
            </a:r>
            <a:r>
              <a:rPr lang="ar-SY" sz="2800" dirty="0">
                <a:solidFill>
                  <a:srgbClr val="FF0000"/>
                </a:solidFill>
              </a:rPr>
              <a:t>المواد </a:t>
            </a:r>
            <a:r>
              <a:rPr lang="ar-SY" sz="2800" dirty="0" smtClean="0">
                <a:solidFill>
                  <a:srgbClr val="FF0000"/>
                </a:solidFill>
              </a:rPr>
              <a:t>السامة:</a:t>
            </a:r>
            <a:endParaRPr lang="ar-SY" sz="2800" dirty="0">
              <a:solidFill>
                <a:srgbClr val="FF0000"/>
              </a:solidFill>
            </a:endParaRPr>
          </a:p>
          <a:p>
            <a:pPr algn="r" rtl="1"/>
            <a:r>
              <a:rPr lang="ar-SY" sz="2800" dirty="0"/>
              <a:t>تحتوي بعض النباتات العلفية على تراكيز سامة من عنصر السيلينيوم و المنغنيز </a:t>
            </a:r>
            <a:endParaRPr lang="ar-SY" sz="2800" dirty="0" smtClean="0"/>
          </a:p>
          <a:p>
            <a:pPr algn="r" rtl="1"/>
            <a:endParaRPr lang="ar-SY" sz="2800" dirty="0"/>
          </a:p>
          <a:p>
            <a:pPr algn="r" rtl="1"/>
            <a:r>
              <a:rPr lang="ar-SY" sz="2800" dirty="0" smtClean="0"/>
              <a:t>أحيانا </a:t>
            </a:r>
            <a:r>
              <a:rPr lang="ar-SY" sz="2800" dirty="0"/>
              <a:t>تتراكم النترات في أنسجة النبات لدرجة تصبح ضارة بصحة </a:t>
            </a:r>
            <a:r>
              <a:rPr lang="ar-SY" sz="2800" dirty="0" smtClean="0"/>
              <a:t>الحيوان,</a:t>
            </a:r>
          </a:p>
          <a:p>
            <a:pPr algn="r" rtl="1"/>
            <a:endParaRPr lang="ar-SY" sz="2800" dirty="0"/>
          </a:p>
          <a:p>
            <a:pPr algn="r" rtl="1"/>
            <a:r>
              <a:rPr lang="ar-SY" sz="2800" dirty="0" smtClean="0"/>
              <a:t>كما </a:t>
            </a:r>
            <a:r>
              <a:rPr lang="ar-SY" sz="2800" dirty="0"/>
              <a:t>تحتوي النباتات </a:t>
            </a:r>
            <a:r>
              <a:rPr lang="ar-SY" sz="2800" dirty="0" smtClean="0"/>
              <a:t>تراكيز </a:t>
            </a:r>
            <a:r>
              <a:rPr lang="ar-SY" sz="2800" dirty="0"/>
              <a:t>سامة من مادة جليوكوسيدية </a:t>
            </a:r>
            <a:r>
              <a:rPr lang="ar-SY" sz="2800" dirty="0" smtClean="0"/>
              <a:t>تتحلل </a:t>
            </a:r>
            <a:r>
              <a:rPr lang="ar-SY" sz="2800" dirty="0"/>
              <a:t>في جسم الحيوان وتعطي حمض البروسيك السام </a:t>
            </a:r>
            <a:r>
              <a:rPr lang="ar-SY" sz="2800" dirty="0" smtClean="0"/>
              <a:t>جداُ. </a:t>
            </a:r>
            <a:endParaRPr lang="ar-SY" sz="2800" dirty="0"/>
          </a:p>
          <a:p>
            <a:pPr algn="r" rtl="1"/>
            <a:endParaRPr lang="en-GB" dirty="0"/>
          </a:p>
        </p:txBody>
      </p:sp>
    </p:spTree>
    <p:extLst>
      <p:ext uri="{BB962C8B-B14F-4D97-AF65-F5344CB8AC3E}">
        <p14:creationId xmlns:p14="http://schemas.microsoft.com/office/powerpoint/2010/main" val="2369863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solidFill>
                  <a:srgbClr val="FF0000"/>
                </a:solidFill>
              </a:rPr>
              <a:t>العوامل </a:t>
            </a:r>
            <a:r>
              <a:rPr lang="ar-SY" dirty="0">
                <a:solidFill>
                  <a:srgbClr val="FF0000"/>
                </a:solidFill>
              </a:rPr>
              <a:t>التي تؤثر على التركيب الكيميائي </a:t>
            </a:r>
            <a:r>
              <a:rPr lang="ar-SY" dirty="0" smtClean="0">
                <a:solidFill>
                  <a:srgbClr val="FF0000"/>
                </a:solidFill>
              </a:rPr>
              <a:t>للأعلاف </a:t>
            </a:r>
            <a:r>
              <a:rPr lang="ar-SY" dirty="0">
                <a:solidFill>
                  <a:srgbClr val="FF0000"/>
                </a:solidFill>
              </a:rPr>
              <a:t>:</a:t>
            </a:r>
            <a:endParaRPr lang="en-GB" dirty="0">
              <a:solidFill>
                <a:srgbClr val="FF0000"/>
              </a:solidFill>
            </a:endParaRPr>
          </a:p>
        </p:txBody>
      </p:sp>
      <p:sp>
        <p:nvSpPr>
          <p:cNvPr id="3" name="Content Placeholder 2"/>
          <p:cNvSpPr>
            <a:spLocks noGrp="1"/>
          </p:cNvSpPr>
          <p:nvPr>
            <p:ph idx="1"/>
          </p:nvPr>
        </p:nvSpPr>
        <p:spPr>
          <a:xfrm>
            <a:off x="955343" y="2786418"/>
            <a:ext cx="4525563" cy="3766782"/>
          </a:xfrm>
        </p:spPr>
        <p:txBody>
          <a:bodyPr>
            <a:normAutofit/>
          </a:bodyPr>
          <a:lstStyle/>
          <a:p>
            <a:pPr algn="r" rtl="1"/>
            <a:r>
              <a:rPr lang="ar-SY" sz="2400" dirty="0" smtClean="0"/>
              <a:t>- </a:t>
            </a:r>
            <a:r>
              <a:rPr lang="ar-SY" sz="2400" dirty="0"/>
              <a:t>النوع أو الصنف </a:t>
            </a:r>
            <a:r>
              <a:rPr lang="ar-SY" sz="2400" dirty="0" smtClean="0"/>
              <a:t>المزروع</a:t>
            </a:r>
          </a:p>
          <a:p>
            <a:pPr marL="0" indent="0" algn="r" rtl="1">
              <a:buNone/>
            </a:pPr>
            <a:r>
              <a:rPr lang="ar-SY" sz="2400" dirty="0" smtClean="0"/>
              <a:t> - موعد الزراعة </a:t>
            </a:r>
          </a:p>
          <a:p>
            <a:pPr algn="r" rtl="1"/>
            <a:r>
              <a:rPr lang="ar-SY" sz="2400" dirty="0" smtClean="0"/>
              <a:t>- موعد الحصاد</a:t>
            </a:r>
          </a:p>
          <a:p>
            <a:pPr algn="r" rtl="1"/>
            <a:r>
              <a:rPr lang="ar-SY" sz="2400" dirty="0" smtClean="0"/>
              <a:t>- إضافة </a:t>
            </a:r>
            <a:r>
              <a:rPr lang="ar-SY" sz="2400" dirty="0"/>
              <a:t>إلى تأثير ظروف التخزين على القيمة الغذائية للأعلاف </a:t>
            </a:r>
            <a:endParaRPr lang="ar-SY" sz="2400" dirty="0" smtClean="0"/>
          </a:p>
          <a:p>
            <a:pPr algn="r" rtl="1"/>
            <a:r>
              <a:rPr lang="ar-SY" sz="2400" dirty="0" smtClean="0"/>
              <a:t>- أنواع </a:t>
            </a:r>
            <a:r>
              <a:rPr lang="ar-SY" sz="2400" dirty="0"/>
              <a:t>وكميات الأسمدة </a:t>
            </a:r>
            <a:r>
              <a:rPr lang="ar-SY" sz="2400" dirty="0" smtClean="0"/>
              <a:t>المستخدمة</a:t>
            </a:r>
            <a:endParaRPr lang="ar-SY" dirty="0"/>
          </a:p>
          <a:p>
            <a:pPr marL="0" indent="0" algn="r" rtl="1">
              <a:buNone/>
            </a:pPr>
            <a:endParaRPr lang="en-GB" dirty="0"/>
          </a:p>
        </p:txBody>
      </p:sp>
      <p:sp>
        <p:nvSpPr>
          <p:cNvPr id="4" name="Rectangle 3"/>
          <p:cNvSpPr/>
          <p:nvPr/>
        </p:nvSpPr>
        <p:spPr>
          <a:xfrm>
            <a:off x="709685" y="1987687"/>
            <a:ext cx="10557872" cy="461665"/>
          </a:xfrm>
          <a:prstGeom prst="rect">
            <a:avLst/>
          </a:prstGeom>
        </p:spPr>
        <p:txBody>
          <a:bodyPr wrap="square">
            <a:spAutoFit/>
          </a:bodyPr>
          <a:lstStyle/>
          <a:p>
            <a:pPr algn="r" rtl="1"/>
            <a:r>
              <a:rPr lang="ar-SY" sz="2400" dirty="0">
                <a:solidFill>
                  <a:srgbClr val="0070C0"/>
                </a:solidFill>
              </a:rPr>
              <a:t>يتغير التركيب الكيميائي للعلف الواحد من منطقة لأخرى ومن إقليم الى آخر وذلك بتأثير عوامل عديدة أهمها:</a:t>
            </a:r>
          </a:p>
        </p:txBody>
      </p:sp>
      <p:sp>
        <p:nvSpPr>
          <p:cNvPr id="5" name="Content Placeholder 2"/>
          <p:cNvSpPr txBox="1">
            <a:spLocks/>
          </p:cNvSpPr>
          <p:nvPr/>
        </p:nvSpPr>
        <p:spPr>
          <a:xfrm>
            <a:off x="6894394" y="2786418"/>
            <a:ext cx="4525563" cy="37667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rtl="1"/>
            <a:r>
              <a:rPr lang="ar-SY" sz="2400" dirty="0" smtClean="0"/>
              <a:t>- عمر النبات </a:t>
            </a:r>
          </a:p>
          <a:p>
            <a:pPr algn="r" rtl="1"/>
            <a:r>
              <a:rPr lang="ar-SY" sz="2400" dirty="0" smtClean="0"/>
              <a:t>- نوع التربة </a:t>
            </a:r>
          </a:p>
          <a:p>
            <a:pPr algn="r" rtl="1"/>
            <a:r>
              <a:rPr lang="ar-SY" sz="2400" dirty="0" smtClean="0"/>
              <a:t>- معدل الري </a:t>
            </a:r>
          </a:p>
          <a:p>
            <a:pPr algn="r" rtl="1"/>
            <a:r>
              <a:rPr lang="ar-SY" sz="2400" dirty="0" smtClean="0"/>
              <a:t>- العوامل البيئية </a:t>
            </a:r>
          </a:p>
          <a:p>
            <a:pPr algn="r" rtl="1"/>
            <a:r>
              <a:rPr lang="ar-SY" sz="2400" dirty="0" smtClean="0"/>
              <a:t>- وظروف الخدمة الزراعية وغيرها.</a:t>
            </a:r>
          </a:p>
          <a:p>
            <a:pPr algn="r" rtl="1"/>
            <a:endParaRPr lang="ar-SY" dirty="0" smtClean="0"/>
          </a:p>
          <a:p>
            <a:pPr marL="0" indent="0" algn="r" rtl="1">
              <a:buFont typeface="Calibri" panose="020F0502020204030204" pitchFamily="34" charset="0"/>
              <a:buNone/>
            </a:pPr>
            <a:endParaRPr lang="en-GB" dirty="0"/>
          </a:p>
        </p:txBody>
      </p:sp>
    </p:spTree>
    <p:extLst>
      <p:ext uri="{BB962C8B-B14F-4D97-AF65-F5344CB8AC3E}">
        <p14:creationId xmlns:p14="http://schemas.microsoft.com/office/powerpoint/2010/main" val="281220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arn(inVertic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arn(inVertic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arn(inVertic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barn(inVertical)">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096064"/>
            <a:ext cx="10353762" cy="4304736"/>
          </a:xfrm>
        </p:spPr>
        <p:txBody>
          <a:bodyPr>
            <a:normAutofit/>
          </a:bodyPr>
          <a:lstStyle/>
          <a:p>
            <a:pPr algn="r" rtl="1"/>
            <a:r>
              <a:rPr lang="ar-SY" sz="2400" dirty="0" smtClean="0"/>
              <a:t>- تقل </a:t>
            </a:r>
            <a:r>
              <a:rPr lang="ar-SY" sz="2400" dirty="0"/>
              <a:t>القيمة الغذائية للنباتات العلفية مع تقدم عمر النباتات </a:t>
            </a:r>
            <a:r>
              <a:rPr lang="ar-SY" sz="2400" dirty="0" smtClean="0"/>
              <a:t>وانتقاله </a:t>
            </a:r>
            <a:r>
              <a:rPr lang="ar-SY" sz="2400" dirty="0"/>
              <a:t>من طور إ</a:t>
            </a:r>
            <a:r>
              <a:rPr lang="ar-SY" sz="2400" dirty="0" smtClean="0"/>
              <a:t>لى طور</a:t>
            </a:r>
          </a:p>
          <a:p>
            <a:pPr algn="r" rtl="1"/>
            <a:r>
              <a:rPr lang="ar-SY" sz="2400" dirty="0" smtClean="0"/>
              <a:t>- ولكل </a:t>
            </a:r>
            <a:r>
              <a:rPr lang="ar-SY" sz="2400" dirty="0"/>
              <a:t>محصول علفي مرحلة نمو مثلى يجب أن يستخدم </a:t>
            </a:r>
            <a:r>
              <a:rPr lang="ar-SY" sz="2400" dirty="0" smtClean="0"/>
              <a:t>عنده للحصول </a:t>
            </a:r>
            <a:r>
              <a:rPr lang="ar-SY" sz="2400" dirty="0"/>
              <a:t>على أكبر كمية من المواد </a:t>
            </a:r>
            <a:r>
              <a:rPr lang="ar-SY" sz="2400" dirty="0" smtClean="0"/>
              <a:t>الغذائية</a:t>
            </a:r>
          </a:p>
          <a:p>
            <a:pPr algn="r" rtl="1"/>
            <a:r>
              <a:rPr lang="ar-SY" sz="2400" dirty="0" smtClean="0"/>
              <a:t>وغالبا </a:t>
            </a:r>
            <a:r>
              <a:rPr lang="ar-SY" sz="2400" dirty="0"/>
              <a:t>كل ما تقدم النبات في العمر كلما زادت نسبة </a:t>
            </a:r>
            <a:r>
              <a:rPr lang="ar-SY" sz="2400" dirty="0" smtClean="0"/>
              <a:t>الألياف </a:t>
            </a:r>
            <a:r>
              <a:rPr lang="ar-SY" sz="2400" dirty="0"/>
              <a:t>الخام </a:t>
            </a:r>
            <a:r>
              <a:rPr lang="ar-SY" sz="2400" dirty="0" smtClean="0"/>
              <a:t>وانخفضت </a:t>
            </a:r>
            <a:r>
              <a:rPr lang="ar-SY" sz="2400" dirty="0"/>
              <a:t>نسبة البروتين الخام و </a:t>
            </a:r>
            <a:r>
              <a:rPr lang="ar-SY" sz="2400" dirty="0" smtClean="0"/>
              <a:t>الكاروتين.</a:t>
            </a:r>
          </a:p>
          <a:p>
            <a:pPr algn="r" rtl="1"/>
            <a:endParaRPr lang="ar-SY" dirty="0"/>
          </a:p>
          <a:p>
            <a:pPr marL="0" indent="0" algn="r" rtl="1">
              <a:buNone/>
            </a:pPr>
            <a:endParaRPr lang="en-GB" dirty="0"/>
          </a:p>
        </p:txBody>
      </p:sp>
    </p:spTree>
    <p:extLst>
      <p:ext uri="{BB962C8B-B14F-4D97-AF65-F5344CB8AC3E}">
        <p14:creationId xmlns:p14="http://schemas.microsoft.com/office/powerpoint/2010/main" val="4913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67" y="130628"/>
            <a:ext cx="10353761" cy="812801"/>
          </a:xfrm>
        </p:spPr>
        <p:txBody>
          <a:bodyPr/>
          <a:lstStyle/>
          <a:p>
            <a:pPr algn="ctr" rtl="1"/>
            <a:r>
              <a:rPr lang="ar-SY" dirty="0" smtClean="0"/>
              <a:t>طرق </a:t>
            </a:r>
            <a:r>
              <a:rPr lang="ar-SY" dirty="0"/>
              <a:t>تقدير القيمة الغذائية لمواد العلف :</a:t>
            </a:r>
            <a:endParaRPr lang="en-GB" dirty="0"/>
          </a:p>
        </p:txBody>
      </p:sp>
      <p:sp>
        <p:nvSpPr>
          <p:cNvPr id="3" name="Content Placeholder 2"/>
          <p:cNvSpPr>
            <a:spLocks noGrp="1"/>
          </p:cNvSpPr>
          <p:nvPr>
            <p:ph idx="1"/>
          </p:nvPr>
        </p:nvSpPr>
        <p:spPr>
          <a:xfrm>
            <a:off x="243277" y="1265776"/>
            <a:ext cx="11794048" cy="5162319"/>
          </a:xfrm>
        </p:spPr>
        <p:txBody>
          <a:bodyPr>
            <a:noAutofit/>
          </a:bodyPr>
          <a:lstStyle/>
          <a:p>
            <a:pPr algn="ctr" rtl="1"/>
            <a:r>
              <a:rPr lang="ar-SY" sz="2800" dirty="0" smtClean="0">
                <a:solidFill>
                  <a:srgbClr val="00B050"/>
                </a:solidFill>
              </a:rPr>
              <a:t>يجري </a:t>
            </a:r>
            <a:r>
              <a:rPr lang="ar-SY" sz="2800" dirty="0">
                <a:solidFill>
                  <a:srgbClr val="00B050"/>
                </a:solidFill>
              </a:rPr>
              <a:t>تقدير القيمة الغذائية لمواد العلف بعدة طرق نذكر منها : </a:t>
            </a:r>
          </a:p>
          <a:p>
            <a:pPr algn="r" rtl="1"/>
            <a:r>
              <a:rPr lang="ar-SY" sz="2400" b="1" dirty="0">
                <a:solidFill>
                  <a:srgbClr val="0070C0"/>
                </a:solidFill>
              </a:rPr>
              <a:t>1_ التركيب الكيميائي لمحصول العلف :</a:t>
            </a:r>
          </a:p>
          <a:p>
            <a:pPr algn="r" rtl="1"/>
            <a:r>
              <a:rPr lang="ar-SY" sz="2400" dirty="0" smtClean="0">
                <a:solidFill>
                  <a:srgbClr val="FF0000"/>
                </a:solidFill>
              </a:rPr>
              <a:t>آ- </a:t>
            </a:r>
            <a:r>
              <a:rPr lang="ar-SY" sz="2400" dirty="0">
                <a:solidFill>
                  <a:srgbClr val="FF0000"/>
                </a:solidFill>
              </a:rPr>
              <a:t>الكربوهيدرات : </a:t>
            </a:r>
            <a:r>
              <a:rPr lang="ar-SY" sz="2400" dirty="0"/>
              <a:t>بشقيها الالياف الخام والكربوهيدرات </a:t>
            </a:r>
            <a:r>
              <a:rPr lang="ar-SY" sz="2400" dirty="0" smtClean="0"/>
              <a:t>الذائبة</a:t>
            </a:r>
          </a:p>
          <a:p>
            <a:pPr algn="r" rtl="1"/>
            <a:r>
              <a:rPr lang="ar-SY" sz="2400" dirty="0" smtClean="0">
                <a:solidFill>
                  <a:srgbClr val="FF0000"/>
                </a:solidFill>
              </a:rPr>
              <a:t>ب- نسبة البروتين.</a:t>
            </a:r>
            <a:endParaRPr lang="ar-SY" sz="2400" dirty="0"/>
          </a:p>
          <a:p>
            <a:pPr algn="r" rtl="1"/>
            <a:r>
              <a:rPr lang="ar-SY" sz="2400" dirty="0" smtClean="0">
                <a:solidFill>
                  <a:srgbClr val="FF0000"/>
                </a:solidFill>
              </a:rPr>
              <a:t>جـ- الألياف </a:t>
            </a:r>
            <a:r>
              <a:rPr lang="ar-SY" sz="2400" dirty="0">
                <a:solidFill>
                  <a:srgbClr val="FF0000"/>
                </a:solidFill>
              </a:rPr>
              <a:t>الخام </a:t>
            </a:r>
            <a:r>
              <a:rPr lang="ar-SY" sz="2400" dirty="0" smtClean="0">
                <a:solidFill>
                  <a:srgbClr val="FF0000"/>
                </a:solidFill>
              </a:rPr>
              <a:t>: </a:t>
            </a:r>
            <a:r>
              <a:rPr lang="ar-SY" sz="2400" dirty="0" smtClean="0"/>
              <a:t>تحتوي </a:t>
            </a:r>
            <a:r>
              <a:rPr lang="ar-SY" sz="2400" dirty="0"/>
              <a:t>المحاصيل العلف من (3 – 20%) ألياف خام </a:t>
            </a:r>
            <a:r>
              <a:rPr lang="ar-SY" sz="2400" dirty="0" smtClean="0"/>
              <a:t>ويتوقف </a:t>
            </a:r>
            <a:r>
              <a:rPr lang="ar-SY" sz="2400" dirty="0"/>
              <a:t>على </a:t>
            </a:r>
            <a:r>
              <a:rPr lang="ar-SY" sz="2400" dirty="0" smtClean="0"/>
              <a:t>هذه </a:t>
            </a:r>
            <a:r>
              <a:rPr lang="ar-SY" sz="2400" dirty="0"/>
              <a:t>النسبة كيفية </a:t>
            </a:r>
            <a:r>
              <a:rPr lang="ar-SY" sz="2400" dirty="0" smtClean="0"/>
              <a:t>استخدام </a:t>
            </a:r>
            <a:r>
              <a:rPr lang="ar-SY" sz="2400" dirty="0"/>
              <a:t>هذا العلف والفئة الحيوانية التي يقدم </a:t>
            </a:r>
            <a:r>
              <a:rPr lang="ar-SY" sz="2400" dirty="0" smtClean="0"/>
              <a:t>إليها.</a:t>
            </a:r>
            <a:endParaRPr lang="ar-SY" sz="2400" dirty="0"/>
          </a:p>
          <a:p>
            <a:pPr algn="r" rtl="1"/>
            <a:r>
              <a:rPr lang="ar-SY" sz="2400" dirty="0" smtClean="0">
                <a:solidFill>
                  <a:srgbClr val="FF0000"/>
                </a:solidFill>
              </a:rPr>
              <a:t>د- الأملاح </a:t>
            </a:r>
            <a:r>
              <a:rPr lang="ar-SY" sz="2400" dirty="0">
                <a:solidFill>
                  <a:srgbClr val="FF0000"/>
                </a:solidFill>
              </a:rPr>
              <a:t>المعدنية</a:t>
            </a:r>
            <a:r>
              <a:rPr lang="ar-SY" sz="2400" dirty="0" smtClean="0">
                <a:solidFill>
                  <a:srgbClr val="FF0000"/>
                </a:solidFill>
              </a:rPr>
              <a:t>: </a:t>
            </a:r>
            <a:r>
              <a:rPr lang="ar-SY" sz="2400" dirty="0" smtClean="0"/>
              <a:t>تتفاوت نسبتها من محصول </a:t>
            </a:r>
            <a:r>
              <a:rPr lang="ar-SY" sz="2400" dirty="0"/>
              <a:t>علفي </a:t>
            </a:r>
            <a:r>
              <a:rPr lang="ar-SY" sz="2400" dirty="0" smtClean="0"/>
              <a:t>لأخر.</a:t>
            </a:r>
            <a:endParaRPr lang="ar-SY" sz="2400" dirty="0"/>
          </a:p>
          <a:p>
            <a:pPr algn="r" rtl="1"/>
            <a:r>
              <a:rPr lang="ar-SY" sz="2400" dirty="0" smtClean="0">
                <a:solidFill>
                  <a:srgbClr val="FF0000"/>
                </a:solidFill>
              </a:rPr>
              <a:t>هـ- عوامل </a:t>
            </a:r>
            <a:r>
              <a:rPr lang="ar-SY" sz="2400" dirty="0">
                <a:solidFill>
                  <a:srgbClr val="FF0000"/>
                </a:solidFill>
              </a:rPr>
              <a:t>النمو : </a:t>
            </a:r>
            <a:r>
              <a:rPr lang="ar-SY" sz="2400" dirty="0" smtClean="0"/>
              <a:t>محتوى </a:t>
            </a:r>
            <a:r>
              <a:rPr lang="ar-SY" sz="2400" dirty="0"/>
              <a:t>المادة العلفية من الفيتامينات والهرمونات والانزيمات الضرورية يتفاوت من مادة إلى </a:t>
            </a:r>
            <a:r>
              <a:rPr lang="ar-SY" sz="2400" dirty="0" smtClean="0"/>
              <a:t>أخرى </a:t>
            </a:r>
            <a:r>
              <a:rPr lang="ar-SY" sz="2400" dirty="0"/>
              <a:t>ومن طور </a:t>
            </a:r>
            <a:r>
              <a:rPr lang="ar-SY" sz="2400" dirty="0" smtClean="0"/>
              <a:t>إلى آخر.</a:t>
            </a:r>
            <a:endParaRPr lang="ar-SY" sz="2400" dirty="0"/>
          </a:p>
        </p:txBody>
      </p:sp>
    </p:spTree>
    <p:extLst>
      <p:ext uri="{BB962C8B-B14F-4D97-AF65-F5344CB8AC3E}">
        <p14:creationId xmlns:p14="http://schemas.microsoft.com/office/powerpoint/2010/main" val="32504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endParaRPr lang="en-GB" dirty="0"/>
          </a:p>
        </p:txBody>
      </p:sp>
      <p:sp>
        <p:nvSpPr>
          <p:cNvPr id="3" name="Content Placeholder 2"/>
          <p:cNvSpPr>
            <a:spLocks noGrp="1"/>
          </p:cNvSpPr>
          <p:nvPr>
            <p:ph idx="1"/>
          </p:nvPr>
        </p:nvSpPr>
        <p:spPr/>
        <p:txBody>
          <a:bodyPr/>
          <a:lstStyle/>
          <a:p>
            <a:pPr algn="r" rtl="1"/>
            <a:r>
              <a:rPr lang="ar-SY" sz="2800" b="1" dirty="0" smtClean="0">
                <a:solidFill>
                  <a:srgbClr val="0070C0"/>
                </a:solidFill>
              </a:rPr>
              <a:t>2</a:t>
            </a:r>
            <a:r>
              <a:rPr lang="ar-SY" sz="2800" b="1" dirty="0">
                <a:solidFill>
                  <a:srgbClr val="0070C0"/>
                </a:solidFill>
              </a:rPr>
              <a:t>_ معامل الهضم : </a:t>
            </a:r>
          </a:p>
          <a:p>
            <a:pPr algn="r" rtl="1"/>
            <a:r>
              <a:rPr lang="ar-SY" sz="2400" dirty="0"/>
              <a:t>إن عملية هضم المواد الغذائية المختلفة تعطي في نهاية الأمر مواد </a:t>
            </a:r>
            <a:r>
              <a:rPr lang="ar-SY" sz="2400" dirty="0" smtClean="0"/>
              <a:t>قابلة للامتصاص </a:t>
            </a:r>
            <a:r>
              <a:rPr lang="ar-SY" sz="2400" dirty="0"/>
              <a:t>في </a:t>
            </a:r>
            <a:r>
              <a:rPr lang="ar-SY" sz="2400" dirty="0" smtClean="0"/>
              <a:t>مختلف </a:t>
            </a:r>
            <a:r>
              <a:rPr lang="ar-SY" sz="2400" dirty="0"/>
              <a:t>أجزاء الجهاز الهضمي للحيوان , </a:t>
            </a:r>
            <a:endParaRPr lang="ar-SY" sz="2400" dirty="0" smtClean="0"/>
          </a:p>
          <a:p>
            <a:pPr algn="r" rtl="1"/>
            <a:r>
              <a:rPr lang="ar-SY" sz="2400" dirty="0" smtClean="0"/>
              <a:t>وبعد </a:t>
            </a:r>
            <a:r>
              <a:rPr lang="ar-SY" sz="2400" dirty="0"/>
              <a:t>مغادرة الكتلة الغذائية للأمعاء الغليظة تنتهي عملية </a:t>
            </a:r>
            <a:r>
              <a:rPr lang="ar-SY" sz="2400" dirty="0" smtClean="0"/>
              <a:t>الامتصاص وتخرج </a:t>
            </a:r>
            <a:r>
              <a:rPr lang="ar-SY" sz="2400" dirty="0"/>
              <a:t>الفضلات من الجسم على شكل روث </a:t>
            </a:r>
            <a:r>
              <a:rPr lang="ar-SY" sz="2400" dirty="0" smtClean="0"/>
              <a:t>يحتوي مواد </a:t>
            </a:r>
            <a:r>
              <a:rPr lang="ar-SY" sz="2400" dirty="0"/>
              <a:t>غذائية غير مهضومة </a:t>
            </a:r>
            <a:r>
              <a:rPr lang="ar-SY" sz="2400" dirty="0" smtClean="0"/>
              <a:t>(أما </a:t>
            </a:r>
            <a:r>
              <a:rPr lang="ar-SY" sz="2400" dirty="0"/>
              <a:t>عدم هضم هذه المواد فيتعلق بأسباب خاصة بالحيوان أو </a:t>
            </a:r>
            <a:r>
              <a:rPr lang="ar-SY" sz="2400" dirty="0" smtClean="0"/>
              <a:t>التركيب </a:t>
            </a:r>
            <a:r>
              <a:rPr lang="ar-SY" sz="2400" dirty="0"/>
              <a:t>الكيميائي للمادة </a:t>
            </a:r>
            <a:r>
              <a:rPr lang="ar-SY" sz="2400" dirty="0" smtClean="0"/>
              <a:t>الغذائية).</a:t>
            </a:r>
          </a:p>
          <a:p>
            <a:pPr algn="r" rtl="1"/>
            <a:endParaRPr lang="ar-SY" sz="2400" dirty="0"/>
          </a:p>
          <a:p>
            <a:pPr algn="r" rtl="1"/>
            <a:r>
              <a:rPr lang="ar-SY" sz="2400" dirty="0" smtClean="0"/>
              <a:t>ولمعرفة </a:t>
            </a:r>
            <a:r>
              <a:rPr lang="ar-SY" sz="2400" dirty="0"/>
              <a:t>وتقدير المواد الغذائية التي هضمت </a:t>
            </a:r>
            <a:r>
              <a:rPr lang="ar-SY" sz="2400" dirty="0" smtClean="0"/>
              <a:t>وتلك التي </a:t>
            </a:r>
            <a:r>
              <a:rPr lang="ar-SY" sz="2400" dirty="0"/>
              <a:t>خرجت مع الروث لابد من إجراء </a:t>
            </a:r>
            <a:r>
              <a:rPr lang="ar-SY" sz="2400" dirty="0">
                <a:solidFill>
                  <a:srgbClr val="FF0000"/>
                </a:solidFill>
              </a:rPr>
              <a:t>تجربة هضم </a:t>
            </a:r>
            <a:r>
              <a:rPr lang="ar-SY" sz="2400" dirty="0"/>
              <a:t>اذ تقدر بها كمية المادة الغذائية التي تناولها الحيوان والتي خرجت مع الروث بدقة متناهية .</a:t>
            </a:r>
          </a:p>
          <a:p>
            <a:pPr algn="r" rtl="1"/>
            <a:endParaRPr lang="en-GB" dirty="0"/>
          </a:p>
        </p:txBody>
      </p:sp>
    </p:spTree>
    <p:extLst>
      <p:ext uri="{BB962C8B-B14F-4D97-AF65-F5344CB8AC3E}">
        <p14:creationId xmlns:p14="http://schemas.microsoft.com/office/powerpoint/2010/main" val="36213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2365705"/>
            <a:ext cx="11982734" cy="3108543"/>
          </a:xfrm>
          <a:prstGeom prst="rect">
            <a:avLst/>
          </a:prstGeom>
        </p:spPr>
        <p:txBody>
          <a:bodyPr wrap="square">
            <a:spAutoFit/>
          </a:bodyPr>
          <a:lstStyle/>
          <a:p>
            <a:pPr algn="r" rtl="1"/>
            <a:r>
              <a:rPr lang="ar-SY" sz="2800" b="1" dirty="0" smtClean="0">
                <a:solidFill>
                  <a:srgbClr val="C00000"/>
                </a:solidFill>
              </a:rPr>
              <a:t>ويجب التمييز بين نوعين من معامل الهضم : </a:t>
            </a:r>
          </a:p>
          <a:p>
            <a:pPr algn="r" rtl="1"/>
            <a:endParaRPr lang="ar-SY" sz="2800" b="1" dirty="0" smtClean="0"/>
          </a:p>
          <a:p>
            <a:pPr algn="r" rtl="1"/>
            <a:r>
              <a:rPr lang="ar-SY" sz="2800" dirty="0" smtClean="0"/>
              <a:t>- </a:t>
            </a:r>
            <a:r>
              <a:rPr lang="ar-SY" sz="2800" dirty="0" smtClean="0">
                <a:solidFill>
                  <a:srgbClr val="0070C0"/>
                </a:solidFill>
              </a:rPr>
              <a:t>معامل الهضم الظاهري: </a:t>
            </a:r>
            <a:r>
              <a:rPr lang="ar-SY" sz="2800" dirty="0" smtClean="0"/>
              <a:t>وهو يأخذ بعين الاعتبار المادة الغذائية في الروث دون التمييز إذا كان مصدرها العليقة أو الجسم . </a:t>
            </a:r>
          </a:p>
          <a:p>
            <a:pPr algn="r" rtl="1"/>
            <a:endParaRPr lang="ar-SY" sz="2800" dirty="0" smtClean="0"/>
          </a:p>
          <a:p>
            <a:pPr algn="r" rtl="1"/>
            <a:r>
              <a:rPr lang="ar-SY" sz="2800" dirty="0" smtClean="0"/>
              <a:t>- </a:t>
            </a:r>
            <a:r>
              <a:rPr lang="ar-SY" sz="2800" dirty="0" smtClean="0">
                <a:solidFill>
                  <a:srgbClr val="0070C0"/>
                </a:solidFill>
              </a:rPr>
              <a:t>معامل الهضم الحقيقي: </a:t>
            </a:r>
            <a:r>
              <a:rPr lang="ar-SY" sz="2800" dirty="0" smtClean="0"/>
              <a:t>وهو يفصل  المادة الغذائية الموجودة في الروث إذا كانت من الجسم أو من العلف.</a:t>
            </a:r>
            <a:endParaRPr lang="ar-SY" sz="2800" dirty="0"/>
          </a:p>
        </p:txBody>
      </p:sp>
    </p:spTree>
    <p:extLst>
      <p:ext uri="{BB962C8B-B14F-4D97-AF65-F5344CB8AC3E}">
        <p14:creationId xmlns:p14="http://schemas.microsoft.com/office/powerpoint/2010/main" val="18722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22883"/>
          </a:xfrm>
        </p:spPr>
        <p:txBody>
          <a:bodyPr/>
          <a:lstStyle/>
          <a:p>
            <a:pPr algn="ctr"/>
            <a:r>
              <a:rPr lang="ar-SY" dirty="0" smtClean="0"/>
              <a:t>طرق </a:t>
            </a:r>
            <a:r>
              <a:rPr lang="ar-SY" dirty="0"/>
              <a:t>تقدير معامل الهضم :</a:t>
            </a:r>
            <a:endParaRPr lang="en-GB" dirty="0"/>
          </a:p>
        </p:txBody>
      </p:sp>
      <p:pic>
        <p:nvPicPr>
          <p:cNvPr id="4" name="Content Placeholder 3"/>
          <p:cNvPicPr>
            <a:picLocks noGrp="1" noChangeAspect="1"/>
          </p:cNvPicPr>
          <p:nvPr>
            <p:ph idx="1"/>
          </p:nvPr>
        </p:nvPicPr>
        <p:blipFill>
          <a:blip r:embed="rId2"/>
          <a:stretch>
            <a:fillRect/>
          </a:stretch>
        </p:blipFill>
        <p:spPr>
          <a:xfrm>
            <a:off x="106136" y="1801814"/>
            <a:ext cx="11289746" cy="4294185"/>
          </a:xfrm>
          <a:prstGeom prst="rect">
            <a:avLst/>
          </a:prstGeom>
        </p:spPr>
      </p:pic>
    </p:spTree>
    <p:extLst>
      <p:ext uri="{BB962C8B-B14F-4D97-AF65-F5344CB8AC3E}">
        <p14:creationId xmlns:p14="http://schemas.microsoft.com/office/powerpoint/2010/main" val="311229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Y" dirty="0"/>
              <a:t>يتميز المحصول العلفي الجيد بما يلي:</a:t>
            </a:r>
            <a:endParaRPr lang="en-GB" dirty="0"/>
          </a:p>
        </p:txBody>
      </p:sp>
      <p:sp>
        <p:nvSpPr>
          <p:cNvPr id="3" name="Content Placeholder 2"/>
          <p:cNvSpPr>
            <a:spLocks noGrp="1"/>
          </p:cNvSpPr>
          <p:nvPr>
            <p:ph idx="1"/>
          </p:nvPr>
        </p:nvSpPr>
        <p:spPr>
          <a:xfrm>
            <a:off x="913795" y="2096064"/>
            <a:ext cx="10353762" cy="3813418"/>
          </a:xfrm>
        </p:spPr>
        <p:txBody>
          <a:bodyPr>
            <a:normAutofit/>
          </a:bodyPr>
          <a:lstStyle/>
          <a:p>
            <a:pPr marL="514350" indent="-514350" algn="r" rtl="1">
              <a:buFont typeface="+mj-lt"/>
              <a:buAutoNum type="arabicPeriod"/>
            </a:pPr>
            <a:r>
              <a:rPr lang="ar-SY" sz="2800" dirty="0" smtClean="0"/>
              <a:t>القدرة </a:t>
            </a:r>
            <a:r>
              <a:rPr lang="ar-SY" sz="2800" dirty="0"/>
              <a:t>على إنتاج كمية كبيرة من العلف الأخضر المستساغ جيدا من قبل الحيوان .</a:t>
            </a:r>
          </a:p>
          <a:p>
            <a:pPr marL="514350" indent="-514350" algn="r" rtl="1">
              <a:buFont typeface="+mj-lt"/>
              <a:buAutoNum type="arabicPeriod"/>
            </a:pPr>
            <a:r>
              <a:rPr lang="ar-SY" sz="2800" dirty="0" smtClean="0"/>
              <a:t>سهولة </a:t>
            </a:r>
            <a:r>
              <a:rPr lang="ar-SY" sz="2800" dirty="0"/>
              <a:t>الزراعة والقدرة على التكاثر وإعطاء كمية كبيرة من الإنتاج .</a:t>
            </a:r>
          </a:p>
          <a:p>
            <a:pPr marL="514350" indent="-514350" algn="r" rtl="1">
              <a:buFont typeface="+mj-lt"/>
              <a:buAutoNum type="arabicPeriod"/>
            </a:pPr>
            <a:r>
              <a:rPr lang="ar-SY" sz="2800" dirty="0" smtClean="0"/>
              <a:t>القدرة </a:t>
            </a:r>
            <a:r>
              <a:rPr lang="ar-SY" sz="2800" dirty="0"/>
              <a:t>على منافسة الأعشاب الغريبة وقلة </a:t>
            </a:r>
            <a:r>
              <a:rPr lang="ar-SY" sz="2800" dirty="0" smtClean="0"/>
              <a:t>احتياجه </a:t>
            </a:r>
            <a:r>
              <a:rPr lang="ar-SY" sz="2800" dirty="0"/>
              <a:t>للعمليات الزراعية حتى لا تزيد كلفة الإنتاج .</a:t>
            </a:r>
          </a:p>
          <a:p>
            <a:pPr marL="514350" indent="-514350" algn="r" rtl="1">
              <a:buFont typeface="+mj-lt"/>
              <a:buAutoNum type="arabicPeriod"/>
            </a:pPr>
            <a:r>
              <a:rPr lang="ar-SY" sz="2800" dirty="0" smtClean="0"/>
              <a:t>سرعة </a:t>
            </a:r>
            <a:r>
              <a:rPr lang="ar-SY" sz="2800" dirty="0"/>
              <a:t>النمو بعد الحش أو الرعي خاصة بالنسبة للنباتات العلفية المعمرة .</a:t>
            </a:r>
          </a:p>
          <a:p>
            <a:pPr marL="514350" indent="-514350" algn="r" rtl="1">
              <a:buFont typeface="+mj-lt"/>
              <a:buAutoNum type="arabicPeriod"/>
            </a:pPr>
            <a:r>
              <a:rPr lang="ar-SY" sz="2800" dirty="0" smtClean="0"/>
              <a:t>إمكانية </a:t>
            </a:r>
            <a:r>
              <a:rPr lang="ar-SY" sz="2800" dirty="0"/>
              <a:t>ادخاله في الدورات الزراعية المختلفة والقدرة على التأقلم مع الظروف البيئية </a:t>
            </a:r>
            <a:r>
              <a:rPr lang="ar-SY" sz="2800" dirty="0" smtClean="0"/>
              <a:t>المتباينة</a:t>
            </a:r>
            <a:r>
              <a:rPr lang="ar-SY" sz="2800" dirty="0" smtClean="0"/>
              <a:t>.</a:t>
            </a:r>
            <a:r>
              <a:rPr lang="ar-SY" sz="2800" dirty="0" smtClean="0"/>
              <a:t> </a:t>
            </a:r>
            <a:endParaRPr lang="ar-SY" sz="2800" dirty="0"/>
          </a:p>
        </p:txBody>
      </p:sp>
    </p:spTree>
    <p:extLst>
      <p:ext uri="{BB962C8B-B14F-4D97-AF65-F5344CB8AC3E}">
        <p14:creationId xmlns:p14="http://schemas.microsoft.com/office/powerpoint/2010/main" val="234293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1286176"/>
            <a:ext cx="11791665" cy="5571824"/>
          </a:xfrm>
        </p:spPr>
        <p:txBody>
          <a:bodyPr>
            <a:noAutofit/>
          </a:bodyPr>
          <a:lstStyle/>
          <a:p>
            <a:pPr algn="r" rtl="1"/>
            <a:r>
              <a:rPr lang="ar-SY" sz="2800" dirty="0" smtClean="0">
                <a:solidFill>
                  <a:srgbClr val="FF0000"/>
                </a:solidFill>
              </a:rPr>
              <a:t>        تتعلق </a:t>
            </a:r>
            <a:r>
              <a:rPr lang="ar-SY" sz="2800" dirty="0">
                <a:solidFill>
                  <a:srgbClr val="FF0000"/>
                </a:solidFill>
              </a:rPr>
              <a:t>قيمة معامل الهضم بعوامل عديدة أهمها :</a:t>
            </a:r>
          </a:p>
          <a:p>
            <a:pPr algn="r" rtl="1"/>
            <a:r>
              <a:rPr lang="ar-SY" sz="2400" dirty="0">
                <a:solidFill>
                  <a:srgbClr val="0070C0"/>
                </a:solidFill>
              </a:rPr>
              <a:t>آ_ عمر الحيوان </a:t>
            </a:r>
            <a:r>
              <a:rPr lang="ar-SY" sz="2400" dirty="0"/>
              <a:t>: يكون معامل الهضم للمواد الغذائية منخفضا في مرحلة الرضاعة </a:t>
            </a:r>
            <a:r>
              <a:rPr lang="ar-SY" sz="2400" dirty="0" smtClean="0"/>
              <a:t>- </a:t>
            </a:r>
            <a:r>
              <a:rPr lang="ar-SY" sz="2400" dirty="0"/>
              <a:t>يزداد مع تقدم الحيوان بالعمر حتى سن معين </a:t>
            </a:r>
            <a:r>
              <a:rPr lang="ar-SY" sz="2400" dirty="0" smtClean="0"/>
              <a:t>ثم يبدأ يتناقص </a:t>
            </a:r>
            <a:r>
              <a:rPr lang="ar-SY" sz="2400" dirty="0"/>
              <a:t>تدريجيا نظرا لانخفاض الوظائف الفيزيولوجية للحيوان </a:t>
            </a:r>
            <a:r>
              <a:rPr lang="ar-SY" sz="2400" dirty="0" smtClean="0"/>
              <a:t>.</a:t>
            </a:r>
          </a:p>
          <a:p>
            <a:pPr algn="r" rtl="1"/>
            <a:endParaRPr lang="ar-SY" sz="2400" dirty="0"/>
          </a:p>
          <a:p>
            <a:pPr algn="r" rtl="1"/>
            <a:r>
              <a:rPr lang="ar-SY" sz="2400" dirty="0">
                <a:solidFill>
                  <a:srgbClr val="0070C0"/>
                </a:solidFill>
              </a:rPr>
              <a:t>ب_ طبيعة المادة العلفية : </a:t>
            </a:r>
            <a:r>
              <a:rPr lang="ar-SY" sz="2400" dirty="0"/>
              <a:t>الأعلاف الخشنة والجافة ذات معامل هضم </a:t>
            </a:r>
            <a:r>
              <a:rPr lang="ar-SY" sz="2400" dirty="0" smtClean="0"/>
              <a:t>منخفض </a:t>
            </a:r>
            <a:r>
              <a:rPr lang="ar-SY" sz="2400" dirty="0"/>
              <a:t>بالمقارنة مع الأعلاف الخضراء </a:t>
            </a:r>
            <a:r>
              <a:rPr lang="ar-SY" sz="2400" dirty="0" smtClean="0"/>
              <a:t>والرطبة.</a:t>
            </a:r>
          </a:p>
          <a:p>
            <a:pPr algn="r" rtl="1"/>
            <a:endParaRPr lang="ar-SY" sz="2400" dirty="0"/>
          </a:p>
          <a:p>
            <a:pPr algn="r" rtl="1"/>
            <a:r>
              <a:rPr lang="ar-SY" sz="2400" dirty="0">
                <a:solidFill>
                  <a:srgbClr val="0070C0"/>
                </a:solidFill>
              </a:rPr>
              <a:t>جـ_التركيب الكيميائي للعلف : </a:t>
            </a:r>
            <a:r>
              <a:rPr lang="ar-SY" sz="2400" dirty="0"/>
              <a:t>كلما زاد محتوى </a:t>
            </a:r>
            <a:r>
              <a:rPr lang="ar-SY" sz="2400" dirty="0" smtClean="0"/>
              <a:t>العلف </a:t>
            </a:r>
            <a:r>
              <a:rPr lang="ar-SY" sz="2400" dirty="0"/>
              <a:t>من الكربوهيدرات كلما ازداد معامل الهضم شريطة أن تكون كربوهيدرات ذائبة </a:t>
            </a:r>
            <a:r>
              <a:rPr lang="ar-SY" sz="2400" dirty="0">
                <a:solidFill>
                  <a:srgbClr val="00B050"/>
                </a:solidFill>
              </a:rPr>
              <a:t>وعلى العكس </a:t>
            </a:r>
            <a:r>
              <a:rPr lang="ar-SY" sz="2400" dirty="0"/>
              <a:t>نجد أن زيادة المحتوى البروتيني والدهني يخفض معامل الهضم </a:t>
            </a:r>
            <a:r>
              <a:rPr lang="ar-SY" sz="2400" dirty="0" smtClean="0"/>
              <a:t>.</a:t>
            </a:r>
          </a:p>
          <a:p>
            <a:pPr algn="r" rtl="1"/>
            <a:endParaRPr lang="ar-SY" sz="2400" dirty="0" smtClean="0"/>
          </a:p>
          <a:p>
            <a:pPr algn="r" rtl="1"/>
            <a:r>
              <a:rPr lang="ar-SY" sz="2400" dirty="0" smtClean="0"/>
              <a:t> </a:t>
            </a:r>
            <a:r>
              <a:rPr lang="ar-SY" sz="2400" dirty="0">
                <a:solidFill>
                  <a:srgbClr val="0070C0"/>
                </a:solidFill>
              </a:rPr>
              <a:t>د_ كمية العليقة </a:t>
            </a:r>
            <a:r>
              <a:rPr lang="ar-SY" sz="2400" dirty="0"/>
              <a:t>: كلما ازدادت كمية العليقة التي يتناولها الحيوان كلما </a:t>
            </a:r>
            <a:r>
              <a:rPr lang="ar-SY" sz="2400" dirty="0" smtClean="0"/>
              <a:t>انخفض </a:t>
            </a:r>
            <a:r>
              <a:rPr lang="ar-SY" sz="2400" dirty="0"/>
              <a:t>معامل الهضم </a:t>
            </a:r>
            <a:r>
              <a:rPr lang="ar-SY" sz="2400" dirty="0" smtClean="0"/>
              <a:t>.</a:t>
            </a:r>
            <a:endParaRPr lang="ar-SY" sz="2400" dirty="0"/>
          </a:p>
        </p:txBody>
      </p:sp>
    </p:spTree>
    <p:extLst>
      <p:ext uri="{BB962C8B-B14F-4D97-AF65-F5344CB8AC3E}">
        <p14:creationId xmlns:p14="http://schemas.microsoft.com/office/powerpoint/2010/main" val="68315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4540"/>
          </a:xfrm>
        </p:spPr>
        <p:txBody>
          <a:bodyPr>
            <a:normAutofit/>
          </a:bodyPr>
          <a:lstStyle/>
          <a:p>
            <a:pPr algn="ctr" rtl="1"/>
            <a:r>
              <a:rPr lang="ar-SY" sz="3600" dirty="0" smtClean="0"/>
              <a:t>الطريقة الثانية لتقدير </a:t>
            </a:r>
            <a:r>
              <a:rPr lang="ar-SY" sz="3600" dirty="0"/>
              <a:t>معامل الهضم </a:t>
            </a:r>
            <a:endParaRPr lang="en-GB" sz="3600" dirty="0"/>
          </a:p>
        </p:txBody>
      </p:sp>
      <p:sp>
        <p:nvSpPr>
          <p:cNvPr id="3" name="Content Placeholder 2"/>
          <p:cNvSpPr>
            <a:spLocks noGrp="1"/>
          </p:cNvSpPr>
          <p:nvPr>
            <p:ph idx="1"/>
          </p:nvPr>
        </p:nvSpPr>
        <p:spPr>
          <a:xfrm>
            <a:off x="101601" y="1161145"/>
            <a:ext cx="11717360" cy="5226007"/>
          </a:xfrm>
        </p:spPr>
        <p:txBody>
          <a:bodyPr>
            <a:noAutofit/>
          </a:bodyPr>
          <a:lstStyle/>
          <a:p>
            <a:pPr algn="r" rtl="1"/>
            <a:r>
              <a:rPr lang="ar-SY" sz="2800" b="1" dirty="0"/>
              <a:t>2_ طريقة الدليل </a:t>
            </a:r>
            <a:r>
              <a:rPr lang="ar-SY" sz="2800" b="1" dirty="0" smtClean="0"/>
              <a:t>:</a:t>
            </a:r>
          </a:p>
          <a:p>
            <a:pPr algn="r" rtl="1"/>
            <a:r>
              <a:rPr lang="ar-SY" sz="2800" dirty="0">
                <a:solidFill>
                  <a:srgbClr val="0070C0"/>
                </a:solidFill>
              </a:rPr>
              <a:t>وتعتمد هذه الطريقة على </a:t>
            </a:r>
            <a:r>
              <a:rPr lang="ar-SY" sz="2800" dirty="0">
                <a:solidFill>
                  <a:srgbClr val="FF0000"/>
                </a:solidFill>
              </a:rPr>
              <a:t>التغير النسبي </a:t>
            </a:r>
            <a:r>
              <a:rPr lang="ar-SY" sz="2800" dirty="0" smtClean="0">
                <a:solidFill>
                  <a:srgbClr val="FF0000"/>
                </a:solidFill>
              </a:rPr>
              <a:t>بين </a:t>
            </a:r>
            <a:r>
              <a:rPr lang="ar-SY" sz="2800" dirty="0">
                <a:solidFill>
                  <a:srgbClr val="FF0000"/>
                </a:solidFill>
              </a:rPr>
              <a:t>الدليل والمادة الغذائية في </a:t>
            </a:r>
            <a:r>
              <a:rPr lang="ar-SY" sz="2800" u="sng" dirty="0">
                <a:solidFill>
                  <a:srgbClr val="FF0000"/>
                </a:solidFill>
              </a:rPr>
              <a:t>العليقة</a:t>
            </a:r>
            <a:r>
              <a:rPr lang="ar-SY" sz="2800" dirty="0">
                <a:solidFill>
                  <a:srgbClr val="FF0000"/>
                </a:solidFill>
              </a:rPr>
              <a:t> </a:t>
            </a:r>
            <a:r>
              <a:rPr lang="ar-SY" sz="2800" dirty="0" smtClean="0">
                <a:solidFill>
                  <a:srgbClr val="0070C0"/>
                </a:solidFill>
              </a:rPr>
              <a:t>وعلى </a:t>
            </a:r>
            <a:r>
              <a:rPr lang="ar-SY" sz="2800" dirty="0">
                <a:solidFill>
                  <a:srgbClr val="00B050"/>
                </a:solidFill>
              </a:rPr>
              <a:t>تغير النسبة بين الدليل و المادة الغذائية في </a:t>
            </a:r>
            <a:r>
              <a:rPr lang="ar-SY" sz="2800" u="sng" dirty="0" smtClean="0">
                <a:solidFill>
                  <a:srgbClr val="00B050"/>
                </a:solidFill>
              </a:rPr>
              <a:t>الروث</a:t>
            </a:r>
            <a:r>
              <a:rPr lang="ar-SY" sz="2800" dirty="0" smtClean="0">
                <a:solidFill>
                  <a:srgbClr val="0070C0"/>
                </a:solidFill>
              </a:rPr>
              <a:t>. </a:t>
            </a:r>
            <a:endParaRPr lang="ar-SY" sz="2800" dirty="0">
              <a:solidFill>
                <a:srgbClr val="0070C0"/>
              </a:solidFill>
            </a:endParaRPr>
          </a:p>
          <a:p>
            <a:pPr algn="r" rtl="1"/>
            <a:endParaRPr lang="ar-SY" sz="2400" dirty="0" smtClean="0"/>
          </a:p>
          <a:p>
            <a:pPr algn="r" rtl="1"/>
            <a:r>
              <a:rPr lang="ar-SY" sz="2400" dirty="0" smtClean="0"/>
              <a:t>قد </a:t>
            </a:r>
            <a:r>
              <a:rPr lang="ar-SY" sz="2400" dirty="0"/>
              <a:t>تكون تجربة الهضم مكلفة </a:t>
            </a:r>
            <a:r>
              <a:rPr lang="ar-SY" sz="2400" dirty="0" smtClean="0"/>
              <a:t>مادياً </a:t>
            </a:r>
            <a:r>
              <a:rPr lang="ar-SY" sz="2400" dirty="0"/>
              <a:t>وتحتاج لمدة أطول , لذلك لجأ الباحثون الى </a:t>
            </a:r>
            <a:r>
              <a:rPr lang="ar-SY" sz="2400" dirty="0" smtClean="0"/>
              <a:t>استخدام </a:t>
            </a:r>
            <a:r>
              <a:rPr lang="ar-SY" sz="2400" dirty="0"/>
              <a:t>الدليل في تقدير معامل الهضم للمواد الغذائية </a:t>
            </a:r>
            <a:endParaRPr lang="ar-SY" sz="2400" dirty="0" smtClean="0"/>
          </a:p>
          <a:p>
            <a:pPr algn="r" rtl="1"/>
            <a:endParaRPr lang="ar-SY" sz="2400" dirty="0"/>
          </a:p>
          <a:p>
            <a:pPr algn="r" rtl="1"/>
            <a:r>
              <a:rPr lang="ar-SY" sz="2400" dirty="0" smtClean="0"/>
              <a:t>أكثر </a:t>
            </a:r>
            <a:r>
              <a:rPr lang="ar-SY" sz="2400" dirty="0"/>
              <a:t>المواد المستخدمة كدليل لتقدير معامل الهضم هي </a:t>
            </a:r>
            <a:r>
              <a:rPr lang="ar-SY" sz="2400" dirty="0">
                <a:solidFill>
                  <a:srgbClr val="0070C0"/>
                </a:solidFill>
              </a:rPr>
              <a:t>مادة أكسيد الكروم ومادة اللجنين </a:t>
            </a:r>
            <a:r>
              <a:rPr lang="ar-SY" sz="2400" dirty="0"/>
              <a:t>. </a:t>
            </a:r>
            <a:endParaRPr lang="ar-SY" sz="2400" dirty="0" smtClean="0"/>
          </a:p>
          <a:p>
            <a:pPr algn="r" rtl="1"/>
            <a:r>
              <a:rPr lang="ar-SY" sz="2400" dirty="0" smtClean="0"/>
              <a:t>إلاّ أن </a:t>
            </a:r>
            <a:r>
              <a:rPr lang="ar-SY" sz="2400" dirty="0"/>
              <a:t>مادة أوكسيد الكروم أصبحت أكثر </a:t>
            </a:r>
            <a:r>
              <a:rPr lang="ar-SY" sz="2400" dirty="0" smtClean="0"/>
              <a:t>انتشاراً نظراً لملائمتها </a:t>
            </a:r>
            <a:r>
              <a:rPr lang="ar-SY" sz="2400" dirty="0"/>
              <a:t>لكافة أنواع العلائق </a:t>
            </a:r>
            <a:endParaRPr lang="ar-SY" sz="2400" dirty="0" smtClean="0"/>
          </a:p>
          <a:p>
            <a:pPr algn="r" rtl="1"/>
            <a:r>
              <a:rPr lang="ar-SY" sz="2400" dirty="0" smtClean="0"/>
              <a:t>أما </a:t>
            </a:r>
            <a:r>
              <a:rPr lang="ar-SY" sz="2400" dirty="0"/>
              <a:t>اللجنين فهو غير مستساغ من قبل الحيوان ويعطي أخطاء كبيرة عند تقدير معامل الهضم .</a:t>
            </a:r>
          </a:p>
          <a:p>
            <a:pPr algn="r" rtl="1"/>
            <a:endParaRPr lang="en-GB" sz="2400" dirty="0"/>
          </a:p>
        </p:txBody>
      </p:sp>
    </p:spTree>
    <p:extLst>
      <p:ext uri="{BB962C8B-B14F-4D97-AF65-F5344CB8AC3E}">
        <p14:creationId xmlns:p14="http://schemas.microsoft.com/office/powerpoint/2010/main" val="30074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1" y="1161145"/>
            <a:ext cx="11717360" cy="5226007"/>
          </a:xfrm>
        </p:spPr>
        <p:txBody>
          <a:bodyPr>
            <a:noAutofit/>
          </a:bodyPr>
          <a:lstStyle/>
          <a:p>
            <a:pPr algn="ctr" rtl="1"/>
            <a:r>
              <a:rPr lang="ar-SY" sz="3200" b="1" dirty="0" smtClean="0">
                <a:solidFill>
                  <a:srgbClr val="0070C0"/>
                </a:solidFill>
              </a:rPr>
              <a:t>يجب </a:t>
            </a:r>
            <a:r>
              <a:rPr lang="ar-SY" sz="3200" b="1" dirty="0">
                <a:solidFill>
                  <a:srgbClr val="0070C0"/>
                </a:solidFill>
              </a:rPr>
              <a:t>أ</a:t>
            </a:r>
            <a:r>
              <a:rPr lang="ar-SY" sz="3200" b="1" dirty="0" smtClean="0">
                <a:solidFill>
                  <a:srgbClr val="0070C0"/>
                </a:solidFill>
              </a:rPr>
              <a:t>ن </a:t>
            </a:r>
            <a:r>
              <a:rPr lang="ar-SY" sz="3200" b="1" dirty="0">
                <a:solidFill>
                  <a:srgbClr val="0070C0"/>
                </a:solidFill>
              </a:rPr>
              <a:t>تتوفر </a:t>
            </a:r>
            <a:r>
              <a:rPr lang="ar-SY" sz="3200" b="1" dirty="0" smtClean="0">
                <a:solidFill>
                  <a:srgbClr val="0070C0"/>
                </a:solidFill>
              </a:rPr>
              <a:t>بالدليل </a:t>
            </a:r>
            <a:r>
              <a:rPr lang="ar-SY" sz="3200" b="1" dirty="0">
                <a:solidFill>
                  <a:srgbClr val="0070C0"/>
                </a:solidFill>
              </a:rPr>
              <a:t>الشروط التالية :</a:t>
            </a:r>
          </a:p>
          <a:p>
            <a:pPr algn="r" rtl="1"/>
            <a:endParaRPr lang="ar-SY" sz="2800" dirty="0" smtClean="0"/>
          </a:p>
          <a:p>
            <a:pPr marL="514350" indent="-514350" algn="r" rtl="1">
              <a:buFont typeface="+mj-lt"/>
              <a:buAutoNum type="arabicPeriod"/>
            </a:pPr>
            <a:r>
              <a:rPr lang="ar-SY" sz="2800" dirty="0" smtClean="0"/>
              <a:t>أن </a:t>
            </a:r>
            <a:r>
              <a:rPr lang="ar-SY" sz="2800" dirty="0"/>
              <a:t>يكون من مادة غير قابلة للهضم و </a:t>
            </a:r>
            <a:r>
              <a:rPr lang="ar-SY" sz="2800" dirty="0" smtClean="0"/>
              <a:t>الإمتصاص.</a:t>
            </a:r>
          </a:p>
          <a:p>
            <a:pPr marL="514350" indent="-514350" algn="r" rtl="1">
              <a:buFont typeface="+mj-lt"/>
              <a:buAutoNum type="arabicPeriod"/>
            </a:pPr>
            <a:endParaRPr lang="ar-SY" sz="2800" dirty="0"/>
          </a:p>
          <a:p>
            <a:pPr marL="514350" indent="-514350" algn="r" rtl="1">
              <a:buFont typeface="+mj-lt"/>
              <a:buAutoNum type="arabicPeriod"/>
            </a:pPr>
            <a:r>
              <a:rPr lang="ar-SY" sz="2800" dirty="0" smtClean="0"/>
              <a:t>لا </a:t>
            </a:r>
            <a:r>
              <a:rPr lang="ar-SY" sz="2800" dirty="0"/>
              <a:t>يؤثر على العمليات و الوظائف الفيزيولوجية المختلفة في جسم </a:t>
            </a:r>
            <a:r>
              <a:rPr lang="ar-SY" sz="2800" dirty="0" smtClean="0"/>
              <a:t>الحيوان.</a:t>
            </a:r>
          </a:p>
          <a:p>
            <a:pPr marL="514350" indent="-514350" algn="r" rtl="1">
              <a:buFont typeface="+mj-lt"/>
              <a:buAutoNum type="arabicPeriod"/>
            </a:pPr>
            <a:endParaRPr lang="ar-SY" sz="2800" dirty="0"/>
          </a:p>
          <a:p>
            <a:pPr marL="514350" indent="-514350" algn="r" rtl="1">
              <a:buFont typeface="+mj-lt"/>
              <a:buAutoNum type="arabicPeriod"/>
            </a:pPr>
            <a:r>
              <a:rPr lang="ar-SY" sz="2800" dirty="0" smtClean="0"/>
              <a:t>يمكن </a:t>
            </a:r>
            <a:r>
              <a:rPr lang="ar-SY" sz="2800" dirty="0"/>
              <a:t>تقدير </a:t>
            </a:r>
            <a:r>
              <a:rPr lang="ar-SY" sz="2800" dirty="0" smtClean="0"/>
              <a:t>كميته </a:t>
            </a:r>
            <a:r>
              <a:rPr lang="ar-SY" sz="2800" dirty="0"/>
              <a:t>بسهولة في كل من العليقة </a:t>
            </a:r>
            <a:r>
              <a:rPr lang="ar-SY" sz="2800" dirty="0" smtClean="0"/>
              <a:t>والروث.</a:t>
            </a:r>
          </a:p>
          <a:p>
            <a:pPr marL="514350" indent="-514350" algn="r" rtl="1">
              <a:buFont typeface="+mj-lt"/>
              <a:buAutoNum type="arabicPeriod"/>
            </a:pPr>
            <a:endParaRPr lang="ar-SY" sz="2800" dirty="0"/>
          </a:p>
          <a:p>
            <a:pPr marL="514350" indent="-514350" algn="r" rtl="1">
              <a:buFont typeface="+mj-lt"/>
              <a:buAutoNum type="arabicPeriod"/>
            </a:pPr>
            <a:r>
              <a:rPr lang="ar-SY" sz="2800" dirty="0" smtClean="0"/>
              <a:t>سهل </a:t>
            </a:r>
            <a:r>
              <a:rPr lang="ar-SY" sz="2800" dirty="0"/>
              <a:t>الخلط والتجانس مع المادة </a:t>
            </a:r>
            <a:r>
              <a:rPr lang="ar-SY" sz="2800" dirty="0" smtClean="0"/>
              <a:t>العلفية.</a:t>
            </a:r>
            <a:endParaRPr lang="ar-SY" sz="2800" dirty="0"/>
          </a:p>
          <a:p>
            <a:pPr algn="r" rtl="1"/>
            <a:endParaRPr lang="en-GB" sz="2400" dirty="0"/>
          </a:p>
        </p:txBody>
      </p:sp>
    </p:spTree>
    <p:extLst>
      <p:ext uri="{BB962C8B-B14F-4D97-AF65-F5344CB8AC3E}">
        <p14:creationId xmlns:p14="http://schemas.microsoft.com/office/powerpoint/2010/main" val="29166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332" y="286603"/>
            <a:ext cx="5860348" cy="1450757"/>
          </a:xfrm>
        </p:spPr>
        <p:txBody>
          <a:bodyPr>
            <a:normAutofit/>
          </a:bodyPr>
          <a:lstStyle/>
          <a:p>
            <a:pPr algn="ctr" rtl="1"/>
            <a:r>
              <a:rPr lang="ar-SY" sz="3200" dirty="0" smtClean="0">
                <a:solidFill>
                  <a:srgbClr val="0070C0"/>
                </a:solidFill>
              </a:rPr>
              <a:t>يحسب معامل </a:t>
            </a:r>
            <a:r>
              <a:rPr lang="ar-SY" sz="3200" dirty="0">
                <a:solidFill>
                  <a:srgbClr val="0070C0"/>
                </a:solidFill>
              </a:rPr>
              <a:t>الهضم </a:t>
            </a:r>
            <a:r>
              <a:rPr lang="ar-SY" sz="3200" dirty="0" smtClean="0">
                <a:solidFill>
                  <a:srgbClr val="0070C0"/>
                </a:solidFill>
              </a:rPr>
              <a:t>باستخدام الدليل كما يلي:</a:t>
            </a:r>
            <a:endParaRPr lang="en-GB" sz="3200" dirty="0">
              <a:solidFill>
                <a:srgbClr val="0070C0"/>
              </a:solidFill>
            </a:endParaRPr>
          </a:p>
        </p:txBody>
      </p:sp>
      <p:pic>
        <p:nvPicPr>
          <p:cNvPr id="6" name="Picture 5"/>
          <p:cNvPicPr>
            <a:picLocks noChangeAspect="1"/>
          </p:cNvPicPr>
          <p:nvPr/>
        </p:nvPicPr>
        <p:blipFill>
          <a:blip r:embed="rId2"/>
          <a:stretch>
            <a:fillRect/>
          </a:stretch>
        </p:blipFill>
        <p:spPr>
          <a:xfrm>
            <a:off x="110527" y="2491257"/>
            <a:ext cx="11538275" cy="3322689"/>
          </a:xfrm>
          <a:prstGeom prst="rect">
            <a:avLst/>
          </a:prstGeom>
        </p:spPr>
      </p:pic>
    </p:spTree>
    <p:extLst>
      <p:ext uri="{BB962C8B-B14F-4D97-AF65-F5344CB8AC3E}">
        <p14:creationId xmlns:p14="http://schemas.microsoft.com/office/powerpoint/2010/main" val="3688153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Y" dirty="0" smtClean="0">
                <a:solidFill>
                  <a:srgbClr val="FF0000"/>
                </a:solidFill>
              </a:rPr>
              <a:t>3- تقدير </a:t>
            </a:r>
            <a:r>
              <a:rPr lang="ar-SY" dirty="0">
                <a:solidFill>
                  <a:srgbClr val="FF0000"/>
                </a:solidFill>
              </a:rPr>
              <a:t>القيمة الغذائية للبروتين : </a:t>
            </a:r>
            <a:endParaRPr lang="en-GB" dirty="0">
              <a:solidFill>
                <a:srgbClr val="FF0000"/>
              </a:solidFill>
            </a:endParaRPr>
          </a:p>
        </p:txBody>
      </p:sp>
      <p:sp>
        <p:nvSpPr>
          <p:cNvPr id="3" name="Content Placeholder 2"/>
          <p:cNvSpPr>
            <a:spLocks noGrp="1"/>
          </p:cNvSpPr>
          <p:nvPr>
            <p:ph idx="1"/>
          </p:nvPr>
        </p:nvSpPr>
        <p:spPr>
          <a:xfrm>
            <a:off x="95533" y="2169995"/>
            <a:ext cx="11941791" cy="4067032"/>
          </a:xfrm>
        </p:spPr>
        <p:txBody>
          <a:bodyPr>
            <a:normAutofit/>
          </a:bodyPr>
          <a:lstStyle/>
          <a:p>
            <a:pPr algn="r" rtl="1"/>
            <a:r>
              <a:rPr lang="ar-SY" sz="2400" dirty="0" smtClean="0"/>
              <a:t>الناتج النهائي لتحلل البروتين في </a:t>
            </a:r>
            <a:r>
              <a:rPr lang="ar-SY" sz="2400" dirty="0"/>
              <a:t>قناة الهضم </a:t>
            </a:r>
            <a:r>
              <a:rPr lang="ar-SY" sz="2400" dirty="0" smtClean="0"/>
              <a:t>هو </a:t>
            </a:r>
            <a:r>
              <a:rPr lang="ar-SY" sz="2400" dirty="0" smtClean="0">
                <a:solidFill>
                  <a:srgbClr val="002060"/>
                </a:solidFill>
              </a:rPr>
              <a:t>الحموض أمينية </a:t>
            </a:r>
            <a:r>
              <a:rPr lang="ar-SY" sz="2400" dirty="0" smtClean="0"/>
              <a:t>(ضرورية </a:t>
            </a:r>
            <a:r>
              <a:rPr lang="ar-SY" sz="2400" dirty="0"/>
              <a:t>وغير </a:t>
            </a:r>
            <a:r>
              <a:rPr lang="ar-SY" sz="2400" dirty="0" smtClean="0"/>
              <a:t>ضرورية). </a:t>
            </a:r>
          </a:p>
          <a:p>
            <a:pPr algn="r" rtl="1"/>
            <a:r>
              <a:rPr lang="ar-SY" sz="2400" b="1" dirty="0" smtClean="0"/>
              <a:t>عند الحيوانات </a:t>
            </a:r>
            <a:r>
              <a:rPr lang="ar-SY" sz="2400" b="1" dirty="0"/>
              <a:t>من </a:t>
            </a:r>
            <a:r>
              <a:rPr lang="ar-SY" sz="2400" b="1" dirty="0" smtClean="0"/>
              <a:t>ذات </a:t>
            </a:r>
            <a:r>
              <a:rPr lang="ar-SY" sz="2400" b="1" dirty="0"/>
              <a:t>المعدة </a:t>
            </a:r>
            <a:r>
              <a:rPr lang="ar-SY" sz="2400" b="1" dirty="0" smtClean="0"/>
              <a:t>البسيطة: </a:t>
            </a:r>
            <a:r>
              <a:rPr lang="ar-SY" sz="2400" dirty="0" smtClean="0"/>
              <a:t>تعتبر هذه </a:t>
            </a:r>
            <a:r>
              <a:rPr lang="ar-SY" sz="2400" dirty="0"/>
              <a:t>الحموض </a:t>
            </a:r>
            <a:r>
              <a:rPr lang="ar-SY" sz="2400" dirty="0" smtClean="0"/>
              <a:t>هي </a:t>
            </a:r>
            <a:r>
              <a:rPr lang="ar-SY" sz="2400" dirty="0"/>
              <a:t>المصدر الوحيد لبناء أنسجة جسم الحيوان و </a:t>
            </a:r>
            <a:r>
              <a:rPr lang="ar-SY" sz="2400" dirty="0" smtClean="0"/>
              <a:t>منتجاته البروتينية.</a:t>
            </a:r>
          </a:p>
          <a:p>
            <a:pPr algn="r" rtl="1"/>
            <a:r>
              <a:rPr lang="ar-SY" sz="2400" b="1" dirty="0" smtClean="0"/>
              <a:t>أما </a:t>
            </a:r>
            <a:r>
              <a:rPr lang="ar-SY" sz="2400" b="1" dirty="0"/>
              <a:t>بالنسبة </a:t>
            </a:r>
            <a:r>
              <a:rPr lang="ar-SY" sz="2400" b="1" dirty="0" smtClean="0"/>
              <a:t>للمجترات: </a:t>
            </a:r>
            <a:r>
              <a:rPr lang="ar-SY" sz="2400" dirty="0"/>
              <a:t>فهي تستفيد من البروتين الحقيقي ومن </a:t>
            </a:r>
            <a:r>
              <a:rPr lang="ar-SY" sz="2400" dirty="0">
                <a:solidFill>
                  <a:srgbClr val="0070C0"/>
                </a:solidFill>
              </a:rPr>
              <a:t>المواد الآزوتية غير البروتينية </a:t>
            </a:r>
            <a:r>
              <a:rPr lang="ar-SY" sz="2400" dirty="0"/>
              <a:t>الموجودة في العلف </a:t>
            </a:r>
            <a:r>
              <a:rPr lang="ar-SY" sz="2400" dirty="0" smtClean="0"/>
              <a:t>(إذ </a:t>
            </a:r>
            <a:r>
              <a:rPr lang="ar-SY" sz="2400" dirty="0"/>
              <a:t>تتمكن بفعل الكائنات الحية الدقيقة الموجودة </a:t>
            </a:r>
            <a:r>
              <a:rPr lang="ar-SY" sz="2400" dirty="0" smtClean="0"/>
              <a:t>في </a:t>
            </a:r>
            <a:r>
              <a:rPr lang="ar-SY" sz="2400" dirty="0"/>
              <a:t>الكرش من تحويلها </a:t>
            </a:r>
            <a:r>
              <a:rPr lang="ar-SY" sz="2400" dirty="0" smtClean="0"/>
              <a:t>إلى بروتين). </a:t>
            </a:r>
          </a:p>
          <a:p>
            <a:pPr algn="r" rtl="1"/>
            <a:endParaRPr lang="ar-SY" sz="2400" dirty="0" smtClean="0"/>
          </a:p>
          <a:p>
            <a:pPr algn="r" rtl="1"/>
            <a:endParaRPr lang="ar-SY" sz="2400" dirty="0"/>
          </a:p>
          <a:p>
            <a:pPr algn="ctr" rtl="1"/>
            <a:r>
              <a:rPr lang="ar-SY" sz="2400" dirty="0" smtClean="0"/>
              <a:t>لذلك </a:t>
            </a:r>
            <a:r>
              <a:rPr lang="ar-SY" sz="2400" dirty="0"/>
              <a:t>فإن القيمة الغذائية للبروتين تختلف </a:t>
            </a:r>
            <a:r>
              <a:rPr lang="ar-SY" sz="2400" dirty="0" smtClean="0"/>
              <a:t>باختلاف </a:t>
            </a:r>
            <a:r>
              <a:rPr lang="ar-SY" sz="2400" dirty="0"/>
              <a:t>نوع الحيوان وطبيعة </a:t>
            </a:r>
            <a:r>
              <a:rPr lang="ar-SY" sz="2400" dirty="0" smtClean="0"/>
              <a:t>الهضم </a:t>
            </a:r>
            <a:r>
              <a:rPr lang="ar-SY" sz="2400" dirty="0"/>
              <a:t>. </a:t>
            </a:r>
          </a:p>
          <a:p>
            <a:pPr algn="r" rtl="1"/>
            <a:endParaRPr lang="en-GB" sz="2400" dirty="0"/>
          </a:p>
        </p:txBody>
      </p:sp>
      <p:sp>
        <p:nvSpPr>
          <p:cNvPr id="4" name="Down Arrow 3"/>
          <p:cNvSpPr/>
          <p:nvPr/>
        </p:nvSpPr>
        <p:spPr>
          <a:xfrm>
            <a:off x="6250675" y="4299045"/>
            <a:ext cx="341194" cy="1064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55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815" y="409433"/>
            <a:ext cx="10058400" cy="672835"/>
          </a:xfrm>
        </p:spPr>
        <p:txBody>
          <a:bodyPr>
            <a:normAutofit/>
          </a:bodyPr>
          <a:lstStyle/>
          <a:p>
            <a:pPr algn="ctr" rtl="1"/>
            <a:r>
              <a:rPr lang="ar-SY" sz="3200" dirty="0">
                <a:solidFill>
                  <a:srgbClr val="C00000"/>
                </a:solidFill>
              </a:rPr>
              <a:t>وتوجد عدة طرق لتقييم البروتين المستخدم في التغذية وهي :</a:t>
            </a:r>
            <a:endParaRPr lang="en-GB" sz="3200" dirty="0">
              <a:solidFill>
                <a:srgbClr val="C00000"/>
              </a:solidFill>
            </a:endParaRPr>
          </a:p>
        </p:txBody>
      </p:sp>
      <p:sp>
        <p:nvSpPr>
          <p:cNvPr id="5" name="Content Placeholder 4"/>
          <p:cNvSpPr>
            <a:spLocks noGrp="1"/>
          </p:cNvSpPr>
          <p:nvPr>
            <p:ph idx="1"/>
          </p:nvPr>
        </p:nvSpPr>
        <p:spPr>
          <a:xfrm>
            <a:off x="218364" y="1269241"/>
            <a:ext cx="11573302" cy="5049671"/>
          </a:xfrm>
        </p:spPr>
        <p:txBody>
          <a:bodyPr>
            <a:noAutofit/>
          </a:bodyPr>
          <a:lstStyle/>
          <a:p>
            <a:pPr algn="r" rtl="1"/>
            <a:r>
              <a:rPr lang="ar-SY" sz="2800" dirty="0" smtClean="0">
                <a:solidFill>
                  <a:srgbClr val="0070C0"/>
                </a:solidFill>
              </a:rPr>
              <a:t>1- </a:t>
            </a:r>
            <a:r>
              <a:rPr lang="ar-SY" sz="2800" dirty="0">
                <a:solidFill>
                  <a:srgbClr val="0070C0"/>
                </a:solidFill>
              </a:rPr>
              <a:t>حساب البروتين الخام :</a:t>
            </a:r>
          </a:p>
          <a:p>
            <a:pPr algn="r" rtl="1"/>
            <a:r>
              <a:rPr lang="ar-SY" sz="2800" dirty="0"/>
              <a:t>يتم تقدير بروتين العلف بحساب نسبة الآزوت (</a:t>
            </a:r>
            <a:r>
              <a:rPr lang="ar-SY" sz="2800" dirty="0">
                <a:solidFill>
                  <a:srgbClr val="0070C0"/>
                </a:solidFill>
              </a:rPr>
              <a:t>على أساس أن البروتين الخام يحوي </a:t>
            </a:r>
            <a:r>
              <a:rPr lang="ar-SY" sz="2800" dirty="0" smtClean="0">
                <a:solidFill>
                  <a:srgbClr val="0070C0"/>
                </a:solidFill>
              </a:rPr>
              <a:t>16% </a:t>
            </a:r>
            <a:r>
              <a:rPr lang="ar-SY" sz="2800" dirty="0">
                <a:solidFill>
                  <a:srgbClr val="0070C0"/>
                </a:solidFill>
              </a:rPr>
              <a:t>آزوت</a:t>
            </a:r>
            <a:r>
              <a:rPr lang="ar-SY" sz="2800" dirty="0"/>
              <a:t>) دون النظر الى نوعية البروتين او الحيوان الذي يتغذى عليه . </a:t>
            </a:r>
            <a:endParaRPr lang="ar-SY" sz="2800" dirty="0" smtClean="0"/>
          </a:p>
          <a:p>
            <a:pPr algn="r" rtl="1"/>
            <a:endParaRPr lang="ar-SY" sz="2800" dirty="0"/>
          </a:p>
          <a:p>
            <a:pPr algn="r" rtl="1"/>
            <a:r>
              <a:rPr lang="ar-SY" sz="2800" dirty="0" smtClean="0"/>
              <a:t>ويشمل </a:t>
            </a:r>
            <a:r>
              <a:rPr lang="ar-SY" sz="2800" dirty="0"/>
              <a:t>البروتين الخام جميع المركبات الآزوتية التي تدخل في تكوين العلف سواء كانت بروتينات حقيقية أو مركبات آزوتية غير </a:t>
            </a:r>
            <a:r>
              <a:rPr lang="ar-SY" sz="2800" dirty="0" smtClean="0"/>
              <a:t>بروتينية.</a:t>
            </a:r>
          </a:p>
          <a:p>
            <a:pPr algn="r" rtl="1"/>
            <a:endParaRPr lang="ar-SY" sz="2800" dirty="0"/>
          </a:p>
          <a:p>
            <a:pPr algn="r" rtl="1"/>
            <a:r>
              <a:rPr lang="ar-SY" sz="2800" dirty="0"/>
              <a:t>وبما أن متوسط محتوى البروتين الخام في الأعلاف من الآزوت يعادل (16%) فإن معامل تحويل الآزوت الى بروتين 16/100= 6.25   .. ولذلك تحسب كمية البروتين الخام من العلاقة :</a:t>
            </a:r>
          </a:p>
          <a:p>
            <a:pPr algn="ctr" rtl="1"/>
            <a:r>
              <a:rPr lang="ar-SY" sz="2800" dirty="0">
                <a:solidFill>
                  <a:srgbClr val="C00000"/>
                </a:solidFill>
              </a:rPr>
              <a:t>البروتين الخام  =  كمية الآزوت في العليقة × </a:t>
            </a:r>
            <a:r>
              <a:rPr lang="ar-SY" sz="2800" dirty="0" smtClean="0">
                <a:solidFill>
                  <a:srgbClr val="C00000"/>
                </a:solidFill>
              </a:rPr>
              <a:t>6.25</a:t>
            </a:r>
            <a:endParaRPr lang="ar-SY" sz="2800" dirty="0">
              <a:solidFill>
                <a:srgbClr val="C00000"/>
              </a:solidFill>
            </a:endParaRPr>
          </a:p>
          <a:p>
            <a:pPr algn="r" rtl="1"/>
            <a:endParaRPr lang="en-GB" sz="2800" dirty="0"/>
          </a:p>
        </p:txBody>
      </p:sp>
    </p:spTree>
    <p:extLst>
      <p:ext uri="{BB962C8B-B14F-4D97-AF65-F5344CB8AC3E}">
        <p14:creationId xmlns:p14="http://schemas.microsoft.com/office/powerpoint/2010/main" val="2381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barn(inVertical)">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18365" y="1845734"/>
            <a:ext cx="11627892" cy="4023360"/>
          </a:xfrm>
        </p:spPr>
        <p:txBody>
          <a:bodyPr>
            <a:normAutofit/>
          </a:bodyPr>
          <a:lstStyle/>
          <a:p>
            <a:pPr algn="r" rtl="1"/>
            <a:r>
              <a:rPr lang="ar-SY" sz="2800" dirty="0" smtClean="0">
                <a:solidFill>
                  <a:srgbClr val="0070C0"/>
                </a:solidFill>
              </a:rPr>
              <a:t>2- حساب </a:t>
            </a:r>
            <a:r>
              <a:rPr lang="ar-SY" sz="2800" dirty="0">
                <a:solidFill>
                  <a:srgbClr val="0070C0"/>
                </a:solidFill>
              </a:rPr>
              <a:t>البروتين المهضوم :</a:t>
            </a:r>
          </a:p>
          <a:p>
            <a:pPr algn="r" rtl="1"/>
            <a:r>
              <a:rPr lang="ar-SY" sz="2800" dirty="0" smtClean="0"/>
              <a:t>البروتين </a:t>
            </a:r>
            <a:r>
              <a:rPr lang="ar-SY" sz="2800" dirty="0"/>
              <a:t>الداخل الى القناة الهضمية لايتعرض بشكل الكامل للهضم وبالتالي يخرج جزء </a:t>
            </a:r>
            <a:r>
              <a:rPr lang="ar-SY" sz="2800" dirty="0" smtClean="0"/>
              <a:t>منه </a:t>
            </a:r>
            <a:r>
              <a:rPr lang="ar-SY" sz="2800" dirty="0"/>
              <a:t>مع الروث على شكل بروتين غير مهضوم . </a:t>
            </a:r>
            <a:endParaRPr lang="ar-SY" sz="2800" dirty="0" smtClean="0"/>
          </a:p>
          <a:p>
            <a:pPr algn="r" rtl="1"/>
            <a:endParaRPr lang="ar-SY" sz="2800" dirty="0"/>
          </a:p>
          <a:p>
            <a:pPr algn="r" rtl="1"/>
            <a:r>
              <a:rPr lang="ar-SY" sz="2800" dirty="0" smtClean="0"/>
              <a:t>ويقدر </a:t>
            </a:r>
            <a:r>
              <a:rPr lang="ar-SY" sz="2800" dirty="0"/>
              <a:t>البروتين المهضوم بإجراء تجارب على الحيوانات </a:t>
            </a:r>
            <a:r>
              <a:rPr lang="ar-SY" sz="2800" dirty="0" smtClean="0">
                <a:solidFill>
                  <a:srgbClr val="C00000"/>
                </a:solidFill>
              </a:rPr>
              <a:t>ومنه نحسب</a:t>
            </a:r>
            <a:r>
              <a:rPr lang="ar-SY" sz="2800" dirty="0" smtClean="0"/>
              <a:t>: </a:t>
            </a:r>
            <a:endParaRPr lang="ar-SY" sz="2800" dirty="0"/>
          </a:p>
          <a:p>
            <a:pPr algn="r" rtl="1"/>
            <a:endParaRPr lang="ar-SY" sz="2800" dirty="0" smtClean="0"/>
          </a:p>
          <a:p>
            <a:pPr algn="ctr" rtl="1"/>
            <a:r>
              <a:rPr lang="ar-SY" sz="2800" b="1" dirty="0" smtClean="0">
                <a:solidFill>
                  <a:srgbClr val="C00000"/>
                </a:solidFill>
              </a:rPr>
              <a:t>البروتين </a:t>
            </a:r>
            <a:r>
              <a:rPr lang="ar-SY" sz="2800" b="1" dirty="0">
                <a:solidFill>
                  <a:srgbClr val="C00000"/>
                </a:solidFill>
              </a:rPr>
              <a:t>المهضوم </a:t>
            </a:r>
            <a:r>
              <a:rPr lang="ar-SY" sz="2800" b="1" dirty="0" smtClean="0">
                <a:solidFill>
                  <a:srgbClr val="C00000"/>
                </a:solidFill>
              </a:rPr>
              <a:t>= كمية </a:t>
            </a:r>
            <a:r>
              <a:rPr lang="ar-SY" sz="2800" b="1" dirty="0">
                <a:solidFill>
                  <a:srgbClr val="C00000"/>
                </a:solidFill>
              </a:rPr>
              <a:t>البروتين الداخل عن طريق العلف </a:t>
            </a:r>
            <a:r>
              <a:rPr lang="ar-SY" sz="2800" b="1" dirty="0" smtClean="0">
                <a:solidFill>
                  <a:srgbClr val="C00000"/>
                </a:solidFill>
              </a:rPr>
              <a:t>إلى </a:t>
            </a:r>
            <a:r>
              <a:rPr lang="ar-SY" sz="2800" b="1" dirty="0">
                <a:solidFill>
                  <a:srgbClr val="C00000"/>
                </a:solidFill>
              </a:rPr>
              <a:t>الجسم – كمية البروتين في  </a:t>
            </a:r>
            <a:r>
              <a:rPr lang="ar-SY" sz="2800" b="1" dirty="0" smtClean="0">
                <a:solidFill>
                  <a:srgbClr val="C00000"/>
                </a:solidFill>
              </a:rPr>
              <a:t>الروث.</a:t>
            </a:r>
            <a:endParaRPr lang="ar-SY" sz="2800" b="1" dirty="0">
              <a:solidFill>
                <a:srgbClr val="C00000"/>
              </a:solidFill>
            </a:endParaRPr>
          </a:p>
          <a:p>
            <a:pPr algn="r" rtl="1"/>
            <a:endParaRPr lang="en-GB" dirty="0"/>
          </a:p>
        </p:txBody>
      </p:sp>
    </p:spTree>
    <p:extLst>
      <p:ext uri="{BB962C8B-B14F-4D97-AF65-F5344CB8AC3E}">
        <p14:creationId xmlns:p14="http://schemas.microsoft.com/office/powerpoint/2010/main" val="3814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91069" y="1845733"/>
            <a:ext cx="11682483" cy="4377645"/>
          </a:xfrm>
        </p:spPr>
        <p:txBody>
          <a:bodyPr>
            <a:normAutofit lnSpcReduction="10000"/>
          </a:bodyPr>
          <a:lstStyle/>
          <a:p>
            <a:pPr algn="r" rtl="1"/>
            <a:r>
              <a:rPr lang="ar-SY" sz="2800" dirty="0" smtClean="0">
                <a:solidFill>
                  <a:srgbClr val="0070C0"/>
                </a:solidFill>
              </a:rPr>
              <a:t>3- </a:t>
            </a:r>
            <a:r>
              <a:rPr lang="ar-SY" sz="2800" dirty="0">
                <a:solidFill>
                  <a:srgbClr val="0070C0"/>
                </a:solidFill>
              </a:rPr>
              <a:t>حساب ميزان الآزوت :</a:t>
            </a:r>
          </a:p>
          <a:p>
            <a:pPr algn="r" rtl="1"/>
            <a:r>
              <a:rPr lang="ar-SY" sz="2800" dirty="0" smtClean="0">
                <a:solidFill>
                  <a:srgbClr val="C00000"/>
                </a:solidFill>
              </a:rPr>
              <a:t>يقصد بميزان الآزوت</a:t>
            </a:r>
            <a:r>
              <a:rPr lang="ar-SY" sz="2800" dirty="0" smtClean="0"/>
              <a:t>: </a:t>
            </a:r>
            <a:r>
              <a:rPr lang="ar-SY" sz="2800" dirty="0"/>
              <a:t>كمية الآزوت المحتجزة في الجسم من آزوت الغذاء ويحسب من الفرق بين الآزوت الداخل مع الغذاء والآزوت الخارج من الجسم . </a:t>
            </a:r>
            <a:endParaRPr lang="ar-SY" sz="2800" dirty="0" smtClean="0"/>
          </a:p>
          <a:p>
            <a:pPr algn="r" rtl="1"/>
            <a:endParaRPr lang="ar-SY" sz="2800" dirty="0"/>
          </a:p>
          <a:p>
            <a:pPr algn="r" rtl="1"/>
            <a:r>
              <a:rPr lang="ar-SY" sz="2800" dirty="0" smtClean="0"/>
              <a:t>وبما أن </a:t>
            </a:r>
            <a:r>
              <a:rPr lang="ar-SY" sz="2800" dirty="0"/>
              <a:t>المصدر الوحيد لآزوت الجسم هو الغذاء و </a:t>
            </a:r>
            <a:r>
              <a:rPr lang="ar-SY" sz="2800" dirty="0" smtClean="0"/>
              <a:t>يفقد </a:t>
            </a:r>
            <a:r>
              <a:rPr lang="ar-SY" sz="2800" dirty="0"/>
              <a:t>الآزوت من الجسم بصورة </a:t>
            </a:r>
            <a:r>
              <a:rPr lang="ar-SY" sz="2800" dirty="0" smtClean="0"/>
              <a:t>أساسية </a:t>
            </a:r>
            <a:r>
              <a:rPr lang="ar-SY" sz="2800" dirty="0"/>
              <a:t>عن طريق الروث والبول </a:t>
            </a:r>
            <a:r>
              <a:rPr lang="ar-SY" sz="2800" dirty="0" smtClean="0"/>
              <a:t>والإنتاج </a:t>
            </a:r>
            <a:r>
              <a:rPr lang="ar-SY" sz="2800" dirty="0"/>
              <a:t>بالاضافة </a:t>
            </a:r>
            <a:r>
              <a:rPr lang="ar-SY" sz="2800" dirty="0" smtClean="0"/>
              <a:t>لكميات قليلة </a:t>
            </a:r>
            <a:r>
              <a:rPr lang="ar-SY" sz="2800" dirty="0"/>
              <a:t>تفقد مع العرق والشعر والخلايا المتساقطة ويمكن </a:t>
            </a:r>
            <a:r>
              <a:rPr lang="ar-SY" sz="2800" dirty="0" smtClean="0"/>
              <a:t>إهمالها </a:t>
            </a:r>
            <a:r>
              <a:rPr lang="ar-SY" sz="2800" dirty="0"/>
              <a:t>لذلك </a:t>
            </a:r>
            <a:r>
              <a:rPr lang="ar-SY" sz="2800" dirty="0">
                <a:solidFill>
                  <a:srgbClr val="C00000"/>
                </a:solidFill>
              </a:rPr>
              <a:t>يحسب ميزان الازوت من </a:t>
            </a:r>
            <a:r>
              <a:rPr lang="ar-SY" sz="2800" dirty="0" smtClean="0">
                <a:solidFill>
                  <a:srgbClr val="C00000"/>
                </a:solidFill>
              </a:rPr>
              <a:t>العلاقة</a:t>
            </a:r>
            <a:r>
              <a:rPr lang="ar-SY" sz="2800" dirty="0" smtClean="0"/>
              <a:t>:</a:t>
            </a:r>
          </a:p>
          <a:p>
            <a:pPr algn="r" rtl="1"/>
            <a:endParaRPr lang="ar-SY" sz="2800" dirty="0"/>
          </a:p>
          <a:p>
            <a:pPr algn="ctr" rtl="1"/>
            <a:r>
              <a:rPr lang="ar-SY" sz="2800" b="1" dirty="0">
                <a:solidFill>
                  <a:srgbClr val="C00000"/>
                </a:solidFill>
              </a:rPr>
              <a:t>ميزان الآزوت = </a:t>
            </a:r>
            <a:r>
              <a:rPr lang="en-GB" sz="2800" b="1" dirty="0">
                <a:solidFill>
                  <a:srgbClr val="C00000"/>
                </a:solidFill>
              </a:rPr>
              <a:t>N</a:t>
            </a:r>
            <a:r>
              <a:rPr lang="ar-SY" sz="2800" b="1" dirty="0">
                <a:solidFill>
                  <a:srgbClr val="C00000"/>
                </a:solidFill>
              </a:rPr>
              <a:t>الغذاء – ( </a:t>
            </a:r>
            <a:r>
              <a:rPr lang="en-GB" sz="2800" b="1" dirty="0">
                <a:solidFill>
                  <a:srgbClr val="C00000"/>
                </a:solidFill>
              </a:rPr>
              <a:t>N</a:t>
            </a:r>
            <a:r>
              <a:rPr lang="ar-SY" sz="2800" b="1" dirty="0">
                <a:solidFill>
                  <a:srgbClr val="C00000"/>
                </a:solidFill>
              </a:rPr>
              <a:t>الروث + </a:t>
            </a:r>
            <a:r>
              <a:rPr lang="en-GB" sz="2800" b="1" dirty="0">
                <a:solidFill>
                  <a:srgbClr val="C00000"/>
                </a:solidFill>
              </a:rPr>
              <a:t>N</a:t>
            </a:r>
            <a:r>
              <a:rPr lang="ar-SY" sz="2800" b="1" dirty="0">
                <a:solidFill>
                  <a:srgbClr val="C00000"/>
                </a:solidFill>
              </a:rPr>
              <a:t>البول + </a:t>
            </a:r>
            <a:r>
              <a:rPr lang="en-GB" sz="2800" b="1" dirty="0">
                <a:solidFill>
                  <a:srgbClr val="C00000"/>
                </a:solidFill>
              </a:rPr>
              <a:t>N</a:t>
            </a:r>
            <a:r>
              <a:rPr lang="ar-SY" sz="2800" b="1" dirty="0">
                <a:solidFill>
                  <a:srgbClr val="C00000"/>
                </a:solidFill>
              </a:rPr>
              <a:t>الإنتاج )</a:t>
            </a:r>
          </a:p>
          <a:p>
            <a:pPr algn="r" rtl="1"/>
            <a:endParaRPr lang="en-GB" dirty="0"/>
          </a:p>
        </p:txBody>
      </p:sp>
    </p:spTree>
    <p:extLst>
      <p:ext uri="{BB962C8B-B14F-4D97-AF65-F5344CB8AC3E}">
        <p14:creationId xmlns:p14="http://schemas.microsoft.com/office/powerpoint/2010/main" val="18380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4150"/>
            <a:ext cx="10058400" cy="887104"/>
          </a:xfrm>
        </p:spPr>
        <p:txBody>
          <a:bodyPr>
            <a:normAutofit/>
          </a:bodyPr>
          <a:lstStyle/>
          <a:p>
            <a:pPr algn="ctr" rtl="1"/>
            <a:r>
              <a:rPr lang="ar-SY" sz="3200" dirty="0">
                <a:solidFill>
                  <a:srgbClr val="FF0000"/>
                </a:solidFill>
              </a:rPr>
              <a:t>وتوجد ثلاث حالات لميزان الآزوت </a:t>
            </a:r>
            <a:r>
              <a:rPr lang="ar-SY" sz="3200" dirty="0" smtClean="0">
                <a:solidFill>
                  <a:srgbClr val="FF0000"/>
                </a:solidFill>
              </a:rPr>
              <a:t>:</a:t>
            </a:r>
            <a:endParaRPr lang="en-GB" sz="3200" dirty="0">
              <a:solidFill>
                <a:srgbClr val="FF0000"/>
              </a:solidFill>
            </a:endParaRPr>
          </a:p>
        </p:txBody>
      </p:sp>
      <p:sp>
        <p:nvSpPr>
          <p:cNvPr id="3" name="Content Placeholder 2"/>
          <p:cNvSpPr>
            <a:spLocks noGrp="1"/>
          </p:cNvSpPr>
          <p:nvPr>
            <p:ph idx="1"/>
          </p:nvPr>
        </p:nvSpPr>
        <p:spPr>
          <a:xfrm>
            <a:off x="191069" y="1845734"/>
            <a:ext cx="10964611" cy="4023360"/>
          </a:xfrm>
        </p:spPr>
        <p:txBody>
          <a:bodyPr>
            <a:normAutofit/>
          </a:bodyPr>
          <a:lstStyle/>
          <a:p>
            <a:pPr algn="r" rtl="1"/>
            <a:r>
              <a:rPr lang="ar-SY" sz="2800" b="1" dirty="0" smtClean="0">
                <a:solidFill>
                  <a:srgbClr val="00B050"/>
                </a:solidFill>
              </a:rPr>
              <a:t>آ- </a:t>
            </a:r>
            <a:r>
              <a:rPr lang="ar-SY" sz="2800" b="1" dirty="0">
                <a:solidFill>
                  <a:srgbClr val="00B050"/>
                </a:solidFill>
              </a:rPr>
              <a:t>ميزان الآزوت </a:t>
            </a:r>
            <a:r>
              <a:rPr lang="ar-SY" sz="2800" b="1" dirty="0" smtClean="0">
                <a:solidFill>
                  <a:srgbClr val="00B050"/>
                </a:solidFill>
              </a:rPr>
              <a:t>الموجب: </a:t>
            </a:r>
            <a:r>
              <a:rPr lang="ar-SY" sz="2800" dirty="0" smtClean="0"/>
              <a:t>وفيها تكون </a:t>
            </a:r>
            <a:r>
              <a:rPr lang="ar-SY" sz="2800" dirty="0"/>
              <a:t>كمية الآزوت الداخل للجسم مع الغذاء </a:t>
            </a:r>
            <a:r>
              <a:rPr lang="ar-SY" sz="2800" dirty="0">
                <a:solidFill>
                  <a:srgbClr val="FF0000"/>
                </a:solidFill>
              </a:rPr>
              <a:t>أكبر </a:t>
            </a:r>
            <a:r>
              <a:rPr lang="ar-SY" sz="2800" dirty="0"/>
              <a:t>من مجموع كمية الآزوت المفقودة </a:t>
            </a:r>
            <a:r>
              <a:rPr lang="ar-SY" sz="2800" dirty="0" smtClean="0"/>
              <a:t>منه (أي يتبقى </a:t>
            </a:r>
            <a:r>
              <a:rPr lang="ar-SY" sz="2800" dirty="0"/>
              <a:t>جزء من الآزوت الذي </a:t>
            </a:r>
            <a:r>
              <a:rPr lang="ar-SY" sz="2800" dirty="0" smtClean="0"/>
              <a:t>تناوله </a:t>
            </a:r>
            <a:r>
              <a:rPr lang="ar-SY" sz="2800" dirty="0"/>
              <a:t>الحيوان في </a:t>
            </a:r>
            <a:r>
              <a:rPr lang="ar-SY" sz="2800" dirty="0" smtClean="0"/>
              <a:t>الجسم) </a:t>
            </a:r>
          </a:p>
          <a:p>
            <a:pPr algn="r" rtl="1"/>
            <a:r>
              <a:rPr lang="ar-SY" sz="2800" dirty="0" smtClean="0"/>
              <a:t>وهذا </a:t>
            </a:r>
            <a:r>
              <a:rPr lang="ar-SY" sz="2800" dirty="0"/>
              <a:t>يعني </a:t>
            </a:r>
            <a:r>
              <a:rPr lang="ar-SY" sz="2800" dirty="0" smtClean="0"/>
              <a:t>أن </a:t>
            </a:r>
            <a:r>
              <a:rPr lang="ar-SY" sz="2800" dirty="0"/>
              <a:t>الحيوان يقوم ببناء البروتينات ويمكن حساب كميتها بسهولة من خلال ميزان الآزوت إذا </a:t>
            </a:r>
            <a:r>
              <a:rPr lang="ar-SY" sz="2800" dirty="0" smtClean="0"/>
              <a:t>اعتبرنا  </a:t>
            </a:r>
            <a:r>
              <a:rPr lang="ar-SY" sz="2800" dirty="0"/>
              <a:t>أن </a:t>
            </a:r>
            <a:r>
              <a:rPr lang="ar-SY" sz="2800" dirty="0">
                <a:solidFill>
                  <a:srgbClr val="0070C0"/>
                </a:solidFill>
              </a:rPr>
              <a:t>نسبة الآزوت في اللحم الخالي من الدهن (16.6%) </a:t>
            </a:r>
            <a:r>
              <a:rPr lang="ar-SY" sz="2800" dirty="0"/>
              <a:t>وبالتالي :</a:t>
            </a:r>
          </a:p>
          <a:p>
            <a:pPr algn="r" rtl="1"/>
            <a:endParaRPr lang="ar-SY" sz="2800" dirty="0" smtClean="0"/>
          </a:p>
          <a:p>
            <a:pPr algn="r" rtl="1"/>
            <a:r>
              <a:rPr lang="ar-SY" sz="2800" dirty="0" smtClean="0">
                <a:solidFill>
                  <a:srgbClr val="C00000"/>
                </a:solidFill>
              </a:rPr>
              <a:t>كمية </a:t>
            </a:r>
            <a:r>
              <a:rPr lang="ar-SY" sz="2800" dirty="0">
                <a:solidFill>
                  <a:srgbClr val="C00000"/>
                </a:solidFill>
              </a:rPr>
              <a:t>البروتين المبني في الجسم =  كمية الآزوت المحتجزة في جسم الحيوان × 100</a:t>
            </a:r>
          </a:p>
          <a:p>
            <a:pPr algn="r" rtl="1"/>
            <a:r>
              <a:rPr lang="ar-SY" sz="2800" dirty="0">
                <a:solidFill>
                  <a:srgbClr val="C00000"/>
                </a:solidFill>
              </a:rPr>
              <a:t>                                                               16.6</a:t>
            </a:r>
          </a:p>
          <a:p>
            <a:pPr algn="r" rtl="1"/>
            <a:endParaRPr lang="en-GB" sz="2800" dirty="0"/>
          </a:p>
        </p:txBody>
      </p:sp>
      <p:cxnSp>
        <p:nvCxnSpPr>
          <p:cNvPr id="5" name="Straight Connector 4"/>
          <p:cNvCxnSpPr/>
          <p:nvPr/>
        </p:nvCxnSpPr>
        <p:spPr>
          <a:xfrm flipV="1">
            <a:off x="1749081" y="4790363"/>
            <a:ext cx="5415993" cy="175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845734"/>
            <a:ext cx="11546006" cy="4023360"/>
          </a:xfrm>
        </p:spPr>
        <p:txBody>
          <a:bodyPr/>
          <a:lstStyle/>
          <a:p>
            <a:pPr algn="r" rtl="1"/>
            <a:r>
              <a:rPr lang="ar-SY" sz="2800" b="1" dirty="0" smtClean="0">
                <a:solidFill>
                  <a:srgbClr val="00B050"/>
                </a:solidFill>
              </a:rPr>
              <a:t>ب- </a:t>
            </a:r>
            <a:r>
              <a:rPr lang="ar-SY" sz="2800" b="1" dirty="0">
                <a:solidFill>
                  <a:srgbClr val="00B050"/>
                </a:solidFill>
              </a:rPr>
              <a:t>ميزان الآزوت </a:t>
            </a:r>
            <a:r>
              <a:rPr lang="ar-SY" sz="2800" b="1" dirty="0" smtClean="0">
                <a:solidFill>
                  <a:srgbClr val="00B050"/>
                </a:solidFill>
              </a:rPr>
              <a:t>المتعادل: </a:t>
            </a:r>
            <a:r>
              <a:rPr lang="ar-SY" sz="2800" dirty="0"/>
              <a:t>في هذة الحالة </a:t>
            </a:r>
            <a:r>
              <a:rPr lang="ar-SY" sz="2800" dirty="0">
                <a:solidFill>
                  <a:srgbClr val="C00000"/>
                </a:solidFill>
              </a:rPr>
              <a:t>تتساوى</a:t>
            </a:r>
            <a:r>
              <a:rPr lang="ar-SY" sz="2800" dirty="0"/>
              <a:t> كمية الآزوت الداخلة إلى الجسم مع كمية الآزوت المفقودة منه وبالتالي لايحدث </a:t>
            </a:r>
            <a:r>
              <a:rPr lang="ar-SY" sz="2800" dirty="0" smtClean="0"/>
              <a:t>أي </a:t>
            </a:r>
            <a:r>
              <a:rPr lang="ar-SY" sz="2800" dirty="0"/>
              <a:t>بناء </a:t>
            </a:r>
            <a:r>
              <a:rPr lang="ar-SY" sz="2800" dirty="0" smtClean="0"/>
              <a:t>أو </a:t>
            </a:r>
            <a:r>
              <a:rPr lang="ar-SY" sz="2800" dirty="0"/>
              <a:t>هدم للبروتين </a:t>
            </a:r>
            <a:r>
              <a:rPr lang="ar-SY" sz="2800" dirty="0" smtClean="0"/>
              <a:t>.</a:t>
            </a:r>
          </a:p>
          <a:p>
            <a:pPr algn="r" rtl="1"/>
            <a:endParaRPr lang="ar-SY" sz="2800" dirty="0"/>
          </a:p>
          <a:p>
            <a:pPr algn="r" rtl="1"/>
            <a:endParaRPr lang="ar-SY" sz="2800" dirty="0"/>
          </a:p>
          <a:p>
            <a:pPr algn="r" rtl="1"/>
            <a:r>
              <a:rPr lang="ar-SY" sz="2800" b="1" dirty="0" smtClean="0">
                <a:solidFill>
                  <a:srgbClr val="00B050"/>
                </a:solidFill>
              </a:rPr>
              <a:t>جـ- </a:t>
            </a:r>
            <a:r>
              <a:rPr lang="ar-SY" sz="2800" b="1" dirty="0">
                <a:solidFill>
                  <a:srgbClr val="00B050"/>
                </a:solidFill>
              </a:rPr>
              <a:t>ميزان الآزوت </a:t>
            </a:r>
            <a:r>
              <a:rPr lang="ar-SY" sz="2800" b="1" dirty="0" smtClean="0">
                <a:solidFill>
                  <a:srgbClr val="00B050"/>
                </a:solidFill>
              </a:rPr>
              <a:t>السالب: </a:t>
            </a:r>
            <a:r>
              <a:rPr lang="ar-SY" sz="2800" dirty="0" smtClean="0"/>
              <a:t>وفيه </a:t>
            </a:r>
            <a:r>
              <a:rPr lang="ar-SY" sz="2800" dirty="0"/>
              <a:t>تكون كمية الآزوت الداخلة </a:t>
            </a:r>
            <a:r>
              <a:rPr lang="ar-SY" sz="2800" dirty="0" smtClean="0"/>
              <a:t>إلى </a:t>
            </a:r>
            <a:r>
              <a:rPr lang="ar-SY" sz="2800" dirty="0"/>
              <a:t>الجسم </a:t>
            </a:r>
            <a:r>
              <a:rPr lang="ar-SY" sz="2800" dirty="0">
                <a:solidFill>
                  <a:srgbClr val="FF0000"/>
                </a:solidFill>
              </a:rPr>
              <a:t>أقل</a:t>
            </a:r>
            <a:r>
              <a:rPr lang="ar-SY" sz="2800" dirty="0"/>
              <a:t> من كمية الآزوت المفقودة </a:t>
            </a:r>
            <a:r>
              <a:rPr lang="ar-SY" sz="2800" dirty="0" smtClean="0"/>
              <a:t>منه </a:t>
            </a:r>
            <a:r>
              <a:rPr lang="ar-SY" sz="2800" dirty="0"/>
              <a:t>وفي </a:t>
            </a:r>
            <a:r>
              <a:rPr lang="ar-SY" sz="2800" dirty="0" smtClean="0"/>
              <a:t>هذه </a:t>
            </a:r>
            <a:r>
              <a:rPr lang="ar-SY" sz="2800" dirty="0"/>
              <a:t>الحالة يحدث </a:t>
            </a:r>
            <a:r>
              <a:rPr lang="ar-SY" sz="2800" dirty="0">
                <a:solidFill>
                  <a:srgbClr val="C00000"/>
                </a:solidFill>
              </a:rPr>
              <a:t>هدم</a:t>
            </a:r>
            <a:r>
              <a:rPr lang="ar-SY" sz="2800" dirty="0"/>
              <a:t> </a:t>
            </a:r>
            <a:r>
              <a:rPr lang="ar-SY" sz="2800" dirty="0" smtClean="0"/>
              <a:t>لبروتين الجسم إذ </a:t>
            </a:r>
            <a:r>
              <a:rPr lang="ar-SY" sz="2800" dirty="0"/>
              <a:t>يتحرر </a:t>
            </a:r>
            <a:r>
              <a:rPr lang="ar-SY" sz="2800" dirty="0" smtClean="0"/>
              <a:t>أزوت </a:t>
            </a:r>
            <a:r>
              <a:rPr lang="ar-SY" sz="2800" dirty="0"/>
              <a:t>بروتين الجسم ويخرج مع الروث ويكون مصدر الآزوت في الروث هو الجسم وليس الغذاء لذلك يدعى </a:t>
            </a:r>
            <a:r>
              <a:rPr lang="ar-SY" sz="2800" u="sng" dirty="0" smtClean="0">
                <a:solidFill>
                  <a:schemeClr val="tx1"/>
                </a:solidFill>
              </a:rPr>
              <a:t>ب</a:t>
            </a:r>
            <a:r>
              <a:rPr lang="ar-SY" sz="2800" u="sng" dirty="0" smtClean="0">
                <a:solidFill>
                  <a:srgbClr val="C00000"/>
                </a:solidFill>
              </a:rPr>
              <a:t>آزوت </a:t>
            </a:r>
            <a:r>
              <a:rPr lang="ar-SY" sz="2800" u="sng" dirty="0">
                <a:solidFill>
                  <a:srgbClr val="C00000"/>
                </a:solidFill>
              </a:rPr>
              <a:t>التمثيل </a:t>
            </a:r>
            <a:r>
              <a:rPr lang="ar-SY" sz="2800" u="sng" dirty="0" smtClean="0">
                <a:solidFill>
                  <a:srgbClr val="C00000"/>
                </a:solidFill>
              </a:rPr>
              <a:t>الحيوي</a:t>
            </a:r>
            <a:r>
              <a:rPr lang="ar-SY" sz="2800" dirty="0" smtClean="0">
                <a:solidFill>
                  <a:srgbClr val="0070C0"/>
                </a:solidFill>
              </a:rPr>
              <a:t>.</a:t>
            </a:r>
            <a:endParaRPr lang="ar-SY" sz="2800" dirty="0">
              <a:solidFill>
                <a:srgbClr val="0070C0"/>
              </a:solidFill>
            </a:endParaRPr>
          </a:p>
          <a:p>
            <a:pPr algn="r" rtl="1"/>
            <a:endParaRPr lang="en-GB" dirty="0"/>
          </a:p>
        </p:txBody>
      </p:sp>
    </p:spTree>
    <p:extLst>
      <p:ext uri="{BB962C8B-B14F-4D97-AF65-F5344CB8AC3E}">
        <p14:creationId xmlns:p14="http://schemas.microsoft.com/office/powerpoint/2010/main" val="23908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1770743"/>
            <a:ext cx="11559653" cy="4671000"/>
          </a:xfrm>
        </p:spPr>
        <p:txBody>
          <a:bodyPr>
            <a:normAutofit lnSpcReduction="10000"/>
          </a:bodyPr>
          <a:lstStyle/>
          <a:p>
            <a:pPr algn="r" rtl="1"/>
            <a:r>
              <a:rPr lang="ar-SY" sz="2800" dirty="0" smtClean="0"/>
              <a:t>بالرغم </a:t>
            </a:r>
            <a:r>
              <a:rPr lang="ar-SY" sz="2800" dirty="0"/>
              <a:t>من </a:t>
            </a:r>
            <a:r>
              <a:rPr lang="ar-SY" sz="2800" dirty="0" smtClean="0"/>
              <a:t>اتساع </a:t>
            </a:r>
            <a:r>
              <a:rPr lang="ar-SY" sz="2800" dirty="0"/>
              <a:t>مساحة المراعي والمروج الطبيعية </a:t>
            </a:r>
            <a:r>
              <a:rPr lang="ar-SY" sz="2800" dirty="0" smtClean="0"/>
              <a:t>في سوريا فهي </a:t>
            </a:r>
            <a:r>
              <a:rPr lang="ar-SY" sz="2800" dirty="0">
                <a:solidFill>
                  <a:srgbClr val="0070C0"/>
                </a:solidFill>
              </a:rPr>
              <a:t>غير قادرة </a:t>
            </a:r>
            <a:r>
              <a:rPr lang="ar-SY" sz="2800" dirty="0"/>
              <a:t>على تغطية </a:t>
            </a:r>
            <a:r>
              <a:rPr lang="ar-SY" sz="2800" dirty="0" smtClean="0"/>
              <a:t>الاحتياجات </a:t>
            </a:r>
            <a:r>
              <a:rPr lang="ar-SY" sz="2800" dirty="0"/>
              <a:t>العلفية للثروة الحيوانية </a:t>
            </a:r>
            <a:r>
              <a:rPr lang="ar-SY" sz="2800" dirty="0" smtClean="0"/>
              <a:t>بسبب:</a:t>
            </a:r>
          </a:p>
          <a:p>
            <a:pPr algn="r" rtl="1">
              <a:buFont typeface="Wingdings" panose="05000000000000000000" pitchFamily="2" charset="2"/>
              <a:buChar char="§"/>
            </a:pPr>
            <a:r>
              <a:rPr lang="ar-SY" sz="2800" dirty="0" smtClean="0"/>
              <a:t> 	تناقص </a:t>
            </a:r>
            <a:r>
              <a:rPr lang="ar-SY" sz="2800" dirty="0"/>
              <a:t>إنتاجيتها من العلف الناجم عن الرعي الجائر </a:t>
            </a:r>
            <a:r>
              <a:rPr lang="ar-SY" sz="2800" dirty="0" smtClean="0"/>
              <a:t>والجفاف </a:t>
            </a:r>
          </a:p>
          <a:p>
            <a:pPr algn="r" rtl="1">
              <a:buFont typeface="Wingdings" panose="05000000000000000000" pitchFamily="2" charset="2"/>
              <a:buChar char="§"/>
            </a:pPr>
            <a:r>
              <a:rPr lang="ar-SY" sz="2800" dirty="0" smtClean="0"/>
              <a:t> 	والتداخل </a:t>
            </a:r>
            <a:r>
              <a:rPr lang="ar-SY" sz="2800" dirty="0"/>
              <a:t>السلبي من قبل الانسان </a:t>
            </a:r>
            <a:endParaRPr lang="ar-SY" sz="2800" dirty="0" smtClean="0"/>
          </a:p>
          <a:p>
            <a:pPr algn="r" rtl="1"/>
            <a:endParaRPr lang="ar-SY" sz="2400" dirty="0" smtClean="0"/>
          </a:p>
          <a:p>
            <a:pPr algn="r" rtl="1"/>
            <a:endParaRPr lang="ar-SY" sz="2400" dirty="0" smtClean="0"/>
          </a:p>
          <a:p>
            <a:pPr algn="r" rtl="1"/>
            <a:r>
              <a:rPr lang="ar-SY" sz="2800" dirty="0" smtClean="0">
                <a:solidFill>
                  <a:srgbClr val="0070C0"/>
                </a:solidFill>
              </a:rPr>
              <a:t>من </a:t>
            </a:r>
            <a:r>
              <a:rPr lang="ar-SY" sz="2800" dirty="0">
                <a:solidFill>
                  <a:srgbClr val="0070C0"/>
                </a:solidFill>
              </a:rPr>
              <a:t>جهة أخرى فإن </a:t>
            </a:r>
            <a:r>
              <a:rPr lang="ar-SY" sz="2800" dirty="0">
                <a:solidFill>
                  <a:srgbClr val="FF0000"/>
                </a:solidFill>
              </a:rPr>
              <a:t>المساحة المخصصة </a:t>
            </a:r>
            <a:r>
              <a:rPr lang="ar-SY" sz="2800" dirty="0">
                <a:solidFill>
                  <a:srgbClr val="0070C0"/>
                </a:solidFill>
              </a:rPr>
              <a:t>لزراعة المحاصيل العلفية في سورية صغيرة جدا </a:t>
            </a:r>
            <a:r>
              <a:rPr lang="ar-SY" sz="2800" dirty="0" smtClean="0">
                <a:solidFill>
                  <a:srgbClr val="0070C0"/>
                </a:solidFill>
              </a:rPr>
              <a:t>لا </a:t>
            </a:r>
            <a:r>
              <a:rPr lang="ar-SY" sz="2800" dirty="0">
                <a:solidFill>
                  <a:srgbClr val="0070C0"/>
                </a:solidFill>
              </a:rPr>
              <a:t>تتناسب مع أعداد الثروة الحيوانية وإنتاجها مما أسهم في نشوء عجز كبير في الموازنة العلفية انعكس سلباً على المنتجات الحيوانية الغذائية وبالتالي على غذاء المواطن وذلك لقلة هذه المنتجات من جهة وارتفاع أسعارها من جهة </a:t>
            </a:r>
            <a:r>
              <a:rPr lang="ar-SY" sz="2800" dirty="0" smtClean="0">
                <a:solidFill>
                  <a:srgbClr val="0070C0"/>
                </a:solidFill>
              </a:rPr>
              <a:t>أخرى.</a:t>
            </a:r>
            <a:endParaRPr lang="ar-SY" sz="2800" dirty="0">
              <a:solidFill>
                <a:srgbClr val="0070C0"/>
              </a:solidFill>
            </a:endParaRPr>
          </a:p>
          <a:p>
            <a:pPr algn="r" rtl="1"/>
            <a:endParaRPr lang="en-GB" sz="2400" dirty="0"/>
          </a:p>
        </p:txBody>
      </p:sp>
    </p:spTree>
    <p:extLst>
      <p:ext uri="{BB962C8B-B14F-4D97-AF65-F5344CB8AC3E}">
        <p14:creationId xmlns:p14="http://schemas.microsoft.com/office/powerpoint/2010/main" val="11225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519" y="729102"/>
            <a:ext cx="10058400" cy="904847"/>
          </a:xfrm>
        </p:spPr>
        <p:txBody>
          <a:bodyPr>
            <a:normAutofit/>
          </a:bodyPr>
          <a:lstStyle/>
          <a:p>
            <a:pPr algn="r" rtl="1"/>
            <a:r>
              <a:rPr lang="ar-SY" sz="3200" dirty="0" smtClean="0">
                <a:solidFill>
                  <a:srgbClr val="C00000"/>
                </a:solidFill>
              </a:rPr>
              <a:t>4- </a:t>
            </a:r>
            <a:r>
              <a:rPr lang="ar-SY" sz="3200" dirty="0">
                <a:solidFill>
                  <a:srgbClr val="C00000"/>
                </a:solidFill>
              </a:rPr>
              <a:t>حساب القيمة الحيوية للبروتين : </a:t>
            </a:r>
            <a:endParaRPr lang="en-GB" sz="3200" dirty="0">
              <a:solidFill>
                <a:srgbClr val="C00000"/>
              </a:solidFill>
            </a:endParaRPr>
          </a:p>
        </p:txBody>
      </p:sp>
      <p:sp>
        <p:nvSpPr>
          <p:cNvPr id="5" name="Content Placeholder 4"/>
          <p:cNvSpPr>
            <a:spLocks noGrp="1"/>
          </p:cNvSpPr>
          <p:nvPr>
            <p:ph idx="1"/>
          </p:nvPr>
        </p:nvSpPr>
        <p:spPr>
          <a:xfrm>
            <a:off x="122830" y="1737360"/>
            <a:ext cx="11900848" cy="2138604"/>
          </a:xfrm>
        </p:spPr>
        <p:txBody>
          <a:bodyPr>
            <a:noAutofit/>
          </a:bodyPr>
          <a:lstStyle/>
          <a:p>
            <a:pPr algn="r" rtl="1"/>
            <a:r>
              <a:rPr lang="ar-SY" sz="2400" dirty="0" smtClean="0"/>
              <a:t>وهي عبارة عن </a:t>
            </a:r>
            <a:r>
              <a:rPr lang="ar-SY" sz="2400" dirty="0" smtClean="0">
                <a:solidFill>
                  <a:srgbClr val="FF0000"/>
                </a:solidFill>
              </a:rPr>
              <a:t>معامل </a:t>
            </a:r>
            <a:r>
              <a:rPr lang="ar-SY" sz="2400" dirty="0">
                <a:solidFill>
                  <a:srgbClr val="FF0000"/>
                </a:solidFill>
              </a:rPr>
              <a:t>الاستفادة من الآزوت المهضوم </a:t>
            </a:r>
            <a:r>
              <a:rPr lang="ar-SY" sz="2400" dirty="0"/>
              <a:t>في </a:t>
            </a:r>
            <a:r>
              <a:rPr lang="ar-SY" sz="2400" dirty="0" smtClean="0"/>
              <a:t>العليقة. </a:t>
            </a:r>
          </a:p>
          <a:p>
            <a:pPr algn="r" rtl="1"/>
            <a:r>
              <a:rPr lang="ar-SY" sz="2400" dirty="0" smtClean="0"/>
              <a:t>وتتوقف </a:t>
            </a:r>
            <a:r>
              <a:rPr lang="ar-SY" sz="2400" dirty="0"/>
              <a:t>القيمة الحيوية على نوعية الحموض الأمينية الداخلة في تركيب البروتين وعلى نوعية البروتين </a:t>
            </a:r>
            <a:r>
              <a:rPr lang="ar-SY" sz="2400" dirty="0" smtClean="0"/>
              <a:t>بالذات. </a:t>
            </a:r>
          </a:p>
          <a:p>
            <a:pPr algn="ctr" rtl="1"/>
            <a:r>
              <a:rPr lang="ar-SY" sz="2400" dirty="0" smtClean="0"/>
              <a:t>وتعتبر </a:t>
            </a:r>
            <a:r>
              <a:rPr lang="ar-SY" sz="2400" dirty="0"/>
              <a:t>بروتينات اللحم والبيض والدم والسمك والبطاطا وكسبة القطن والخميرة من البروتينات ذات القيمة الحيوية </a:t>
            </a:r>
            <a:r>
              <a:rPr lang="ar-SY" sz="2400" dirty="0" smtClean="0"/>
              <a:t>العالية </a:t>
            </a:r>
          </a:p>
          <a:p>
            <a:pPr algn="ctr" rtl="1"/>
            <a:r>
              <a:rPr lang="ar-SY" sz="2400" dirty="0" smtClean="0">
                <a:solidFill>
                  <a:srgbClr val="C00000"/>
                </a:solidFill>
              </a:rPr>
              <a:t>ويمكن </a:t>
            </a:r>
            <a:r>
              <a:rPr lang="ar-SY" sz="2400" dirty="0">
                <a:solidFill>
                  <a:srgbClr val="C00000"/>
                </a:solidFill>
              </a:rPr>
              <a:t>حساب القيمة الحيوية من </a:t>
            </a:r>
            <a:r>
              <a:rPr lang="ar-SY" sz="2400" dirty="0" smtClean="0">
                <a:solidFill>
                  <a:srgbClr val="C00000"/>
                </a:solidFill>
              </a:rPr>
              <a:t>العلاقة:</a:t>
            </a:r>
            <a:endParaRPr lang="ar-SY" sz="2400" dirty="0">
              <a:solidFill>
                <a:srgbClr val="C00000"/>
              </a:solidFill>
            </a:endParaRPr>
          </a:p>
          <a:p>
            <a:pPr algn="r" rtl="1"/>
            <a:endParaRPr lang="en-GB" sz="2400" dirty="0"/>
          </a:p>
        </p:txBody>
      </p:sp>
      <p:pic>
        <p:nvPicPr>
          <p:cNvPr id="6" name="Picture 5"/>
          <p:cNvPicPr>
            <a:picLocks noChangeAspect="1"/>
          </p:cNvPicPr>
          <p:nvPr/>
        </p:nvPicPr>
        <p:blipFill>
          <a:blip r:embed="rId2"/>
          <a:stretch>
            <a:fillRect/>
          </a:stretch>
        </p:blipFill>
        <p:spPr>
          <a:xfrm>
            <a:off x="408134" y="3979375"/>
            <a:ext cx="10498019" cy="2522586"/>
          </a:xfrm>
          <a:prstGeom prst="rect">
            <a:avLst/>
          </a:prstGeom>
        </p:spPr>
      </p:pic>
    </p:spTree>
    <p:extLst>
      <p:ext uri="{BB962C8B-B14F-4D97-AF65-F5344CB8AC3E}">
        <p14:creationId xmlns:p14="http://schemas.microsoft.com/office/powerpoint/2010/main" val="382833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Y" sz="3600" dirty="0" smtClean="0">
                <a:solidFill>
                  <a:srgbClr val="C00000"/>
                </a:solidFill>
              </a:rPr>
              <a:t>5- </a:t>
            </a:r>
            <a:r>
              <a:rPr lang="ar-SY" sz="3600" dirty="0">
                <a:solidFill>
                  <a:srgbClr val="C00000"/>
                </a:solidFill>
              </a:rPr>
              <a:t>القيمة الصافية للبروتين </a:t>
            </a:r>
            <a:r>
              <a:rPr lang="ar-SY" sz="3600" dirty="0" smtClean="0">
                <a:solidFill>
                  <a:srgbClr val="C00000"/>
                </a:solidFill>
              </a:rPr>
              <a:t>:</a:t>
            </a:r>
            <a:endParaRPr lang="en-GB" sz="3600" dirty="0">
              <a:solidFill>
                <a:srgbClr val="C00000"/>
              </a:solidFill>
            </a:endParaRPr>
          </a:p>
        </p:txBody>
      </p:sp>
      <p:sp>
        <p:nvSpPr>
          <p:cNvPr id="3" name="Content Placeholder 2"/>
          <p:cNvSpPr>
            <a:spLocks noGrp="1"/>
          </p:cNvSpPr>
          <p:nvPr>
            <p:ph idx="1"/>
          </p:nvPr>
        </p:nvSpPr>
        <p:spPr>
          <a:xfrm>
            <a:off x="204717" y="1845734"/>
            <a:ext cx="11368584" cy="4023360"/>
          </a:xfrm>
        </p:spPr>
        <p:txBody>
          <a:bodyPr/>
          <a:lstStyle/>
          <a:p>
            <a:pPr algn="r" rtl="1"/>
            <a:r>
              <a:rPr lang="ar-SY" sz="2800" dirty="0" smtClean="0"/>
              <a:t>وهي </a:t>
            </a:r>
            <a:r>
              <a:rPr lang="ar-SY" sz="2800" dirty="0"/>
              <a:t>تعبر عن </a:t>
            </a:r>
            <a:r>
              <a:rPr lang="ar-SY" sz="2800" dirty="0">
                <a:solidFill>
                  <a:srgbClr val="0070C0"/>
                </a:solidFill>
              </a:rPr>
              <a:t>مدى </a:t>
            </a:r>
            <a:r>
              <a:rPr lang="ar-SY" sz="2800" dirty="0" smtClean="0">
                <a:solidFill>
                  <a:srgbClr val="0070C0"/>
                </a:solidFill>
              </a:rPr>
              <a:t>الاستفادة </a:t>
            </a:r>
            <a:r>
              <a:rPr lang="ar-SY" sz="2800" dirty="0">
                <a:solidFill>
                  <a:srgbClr val="0070C0"/>
                </a:solidFill>
              </a:rPr>
              <a:t>من البروتين الخام </a:t>
            </a:r>
            <a:r>
              <a:rPr lang="ar-SY" sz="2800" dirty="0"/>
              <a:t>في العليقة وتعطي فكرة صحيحة عن </a:t>
            </a:r>
            <a:r>
              <a:rPr lang="ar-SY" sz="2800" dirty="0">
                <a:solidFill>
                  <a:srgbClr val="FF0000"/>
                </a:solidFill>
              </a:rPr>
              <a:t>مقدار ما يستفاد منه </a:t>
            </a:r>
            <a:r>
              <a:rPr lang="ar-SY" sz="2800" dirty="0" smtClean="0">
                <a:solidFill>
                  <a:srgbClr val="FF0000"/>
                </a:solidFill>
              </a:rPr>
              <a:t>فعلاً </a:t>
            </a:r>
            <a:r>
              <a:rPr lang="ar-SY" sz="2800" dirty="0"/>
              <a:t>من </a:t>
            </a:r>
            <a:r>
              <a:rPr lang="ar-SY" sz="2800" dirty="0" smtClean="0"/>
              <a:t>بروتين الغذاء </a:t>
            </a:r>
            <a:r>
              <a:rPr lang="ar-SY" sz="2800" dirty="0"/>
              <a:t>في الجسم .</a:t>
            </a:r>
          </a:p>
          <a:p>
            <a:pPr algn="r" rtl="1"/>
            <a:endParaRPr lang="ar-SY" sz="2800" dirty="0" smtClean="0"/>
          </a:p>
          <a:p>
            <a:pPr algn="ctr" rtl="1"/>
            <a:r>
              <a:rPr lang="ar-SY" sz="2800" dirty="0" smtClean="0">
                <a:solidFill>
                  <a:srgbClr val="C00000"/>
                </a:solidFill>
              </a:rPr>
              <a:t>تحسب </a:t>
            </a:r>
            <a:r>
              <a:rPr lang="ar-SY" sz="2800" dirty="0">
                <a:solidFill>
                  <a:srgbClr val="C00000"/>
                </a:solidFill>
              </a:rPr>
              <a:t>القيمة الصافية من المعادلة : </a:t>
            </a:r>
          </a:p>
          <a:p>
            <a:pPr algn="r" rtl="1"/>
            <a:endParaRPr lang="ar-SY" sz="2800" dirty="0" smtClean="0"/>
          </a:p>
          <a:p>
            <a:pPr algn="ctr" rtl="1"/>
            <a:r>
              <a:rPr lang="ar-SY" sz="2800" b="1" dirty="0" smtClean="0">
                <a:solidFill>
                  <a:srgbClr val="0070C0"/>
                </a:solidFill>
              </a:rPr>
              <a:t>القيم </a:t>
            </a:r>
            <a:r>
              <a:rPr lang="ar-SY" sz="2800" b="1" dirty="0">
                <a:solidFill>
                  <a:srgbClr val="0070C0"/>
                </a:solidFill>
              </a:rPr>
              <a:t>الصافية للبروتين  =  القيمة الحيوية للبروتين × معامل الهضم </a:t>
            </a:r>
          </a:p>
          <a:p>
            <a:pPr algn="r" rtl="1"/>
            <a:endParaRPr lang="en-GB" dirty="0"/>
          </a:p>
        </p:txBody>
      </p:sp>
    </p:spTree>
    <p:extLst>
      <p:ext uri="{BB962C8B-B14F-4D97-AF65-F5344CB8AC3E}">
        <p14:creationId xmlns:p14="http://schemas.microsoft.com/office/powerpoint/2010/main" val="1852536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0"/>
            <a:ext cx="10058400" cy="850256"/>
          </a:xfrm>
        </p:spPr>
        <p:txBody>
          <a:bodyPr>
            <a:normAutofit/>
          </a:bodyPr>
          <a:lstStyle/>
          <a:p>
            <a:pPr algn="r" rtl="1"/>
            <a:r>
              <a:rPr lang="ar-SY" sz="4000" dirty="0" smtClean="0">
                <a:solidFill>
                  <a:srgbClr val="FF0000"/>
                </a:solidFill>
              </a:rPr>
              <a:t>4- </a:t>
            </a:r>
            <a:r>
              <a:rPr lang="ar-SY" sz="4000" dirty="0">
                <a:solidFill>
                  <a:srgbClr val="FF0000"/>
                </a:solidFill>
              </a:rPr>
              <a:t>تقدير قيم الطاقة : </a:t>
            </a:r>
            <a:endParaRPr lang="en-GB" sz="4000" dirty="0">
              <a:solidFill>
                <a:srgbClr val="FF0000"/>
              </a:solidFill>
            </a:endParaRPr>
          </a:p>
        </p:txBody>
      </p:sp>
      <p:sp>
        <p:nvSpPr>
          <p:cNvPr id="3" name="Content Placeholder 2"/>
          <p:cNvSpPr>
            <a:spLocks noGrp="1"/>
          </p:cNvSpPr>
          <p:nvPr>
            <p:ph idx="1"/>
          </p:nvPr>
        </p:nvSpPr>
        <p:spPr>
          <a:xfrm>
            <a:off x="169232" y="850256"/>
            <a:ext cx="11914495" cy="5427714"/>
          </a:xfrm>
        </p:spPr>
        <p:txBody>
          <a:bodyPr>
            <a:noAutofit/>
          </a:bodyPr>
          <a:lstStyle/>
          <a:p>
            <a:pPr algn="r" rtl="1"/>
            <a:r>
              <a:rPr lang="ar-SY" sz="2800" dirty="0" smtClean="0"/>
              <a:t>يستفيد </a:t>
            </a:r>
            <a:r>
              <a:rPr lang="ar-SY" sz="2800" dirty="0"/>
              <a:t>الحيوان من كافة المواد الغذائية المتواجدة في العليقة من </a:t>
            </a:r>
            <a:r>
              <a:rPr lang="ar-SY" sz="2800" dirty="0" smtClean="0"/>
              <a:t>أجل إنتاج </a:t>
            </a:r>
            <a:r>
              <a:rPr lang="ar-SY" sz="2800" dirty="0"/>
              <a:t>الطاقة مباشرة </a:t>
            </a:r>
            <a:r>
              <a:rPr lang="ar-SY" sz="2800" dirty="0" smtClean="0"/>
              <a:t>أو تخزن هذه </a:t>
            </a:r>
            <a:r>
              <a:rPr lang="ar-SY" sz="2800" dirty="0"/>
              <a:t>المواد ليستفاد منها في </a:t>
            </a:r>
            <a:r>
              <a:rPr lang="ar-SY" sz="2800" dirty="0" smtClean="0"/>
              <a:t>إنتاج </a:t>
            </a:r>
            <a:r>
              <a:rPr lang="ar-SY" sz="2800" dirty="0"/>
              <a:t>الطاقة بوقت </a:t>
            </a:r>
            <a:r>
              <a:rPr lang="ar-SY" sz="2800" dirty="0" smtClean="0"/>
              <a:t>لاحق. </a:t>
            </a:r>
          </a:p>
          <a:p>
            <a:pPr algn="ctr" rtl="1"/>
            <a:r>
              <a:rPr lang="ar-SY" sz="2800" dirty="0" smtClean="0">
                <a:solidFill>
                  <a:srgbClr val="C00000"/>
                </a:solidFill>
              </a:rPr>
              <a:t>من </a:t>
            </a:r>
            <a:r>
              <a:rPr lang="ar-SY" sz="2800" dirty="0">
                <a:solidFill>
                  <a:srgbClr val="C00000"/>
                </a:solidFill>
              </a:rPr>
              <a:t>أهم المقاييس المستخدمة في تقدير قيم </a:t>
            </a:r>
            <a:r>
              <a:rPr lang="ar-SY" sz="2800" dirty="0" smtClean="0">
                <a:solidFill>
                  <a:srgbClr val="C00000"/>
                </a:solidFill>
              </a:rPr>
              <a:t>الطاقة: </a:t>
            </a:r>
            <a:endParaRPr lang="ar-SY" sz="2400" dirty="0">
              <a:solidFill>
                <a:srgbClr val="C00000"/>
              </a:solidFill>
            </a:endParaRPr>
          </a:p>
          <a:p>
            <a:pPr algn="r" rtl="1"/>
            <a:r>
              <a:rPr lang="ar-SY" sz="2500" dirty="0" smtClean="0">
                <a:solidFill>
                  <a:srgbClr val="0070C0"/>
                </a:solidFill>
              </a:rPr>
              <a:t>1- </a:t>
            </a:r>
            <a:r>
              <a:rPr lang="ar-SY" sz="2500" dirty="0">
                <a:solidFill>
                  <a:srgbClr val="0070C0"/>
                </a:solidFill>
              </a:rPr>
              <a:t>الطاقة </a:t>
            </a:r>
            <a:r>
              <a:rPr lang="ar-SY" sz="2500" dirty="0" smtClean="0">
                <a:solidFill>
                  <a:srgbClr val="0070C0"/>
                </a:solidFill>
              </a:rPr>
              <a:t>الكلية: </a:t>
            </a:r>
            <a:r>
              <a:rPr lang="ar-SY" sz="2500" dirty="0"/>
              <a:t>وهي الطاقة الناتجة عن أكسدة او </a:t>
            </a:r>
            <a:r>
              <a:rPr lang="ar-SY" sz="2500" dirty="0" smtClean="0"/>
              <a:t>احتراق </a:t>
            </a:r>
            <a:r>
              <a:rPr lang="ar-SY" sz="2500" dirty="0"/>
              <a:t>المادة احتراقا </a:t>
            </a:r>
            <a:r>
              <a:rPr lang="ar-SY" sz="2500" dirty="0" smtClean="0"/>
              <a:t>كلياً </a:t>
            </a:r>
            <a:r>
              <a:rPr lang="ar-SY" sz="2500" dirty="0"/>
              <a:t>. ولا يستطيع الحيوان الاستفادة من الطاقة الكلية بشكل كامل </a:t>
            </a:r>
            <a:r>
              <a:rPr lang="ar-SY" sz="2500" dirty="0" smtClean="0"/>
              <a:t>حيث </a:t>
            </a:r>
            <a:r>
              <a:rPr lang="ar-SY" sz="2500" dirty="0"/>
              <a:t>يخسر </a:t>
            </a:r>
            <a:r>
              <a:rPr lang="ar-SY" sz="2500" dirty="0" smtClean="0"/>
              <a:t>قسماً </a:t>
            </a:r>
            <a:r>
              <a:rPr lang="ar-SY" sz="2500" dirty="0"/>
              <a:t>منها مع </a:t>
            </a:r>
            <a:r>
              <a:rPr lang="ar-SY" sz="2500" dirty="0" smtClean="0"/>
              <a:t>الروث. </a:t>
            </a:r>
          </a:p>
          <a:p>
            <a:pPr algn="r" rtl="1"/>
            <a:r>
              <a:rPr lang="ar-SY" sz="2500" dirty="0" smtClean="0">
                <a:solidFill>
                  <a:srgbClr val="0070C0"/>
                </a:solidFill>
              </a:rPr>
              <a:t>2- </a:t>
            </a:r>
            <a:r>
              <a:rPr lang="ar-SY" sz="2500" dirty="0">
                <a:solidFill>
                  <a:srgbClr val="0070C0"/>
                </a:solidFill>
              </a:rPr>
              <a:t>الطاقة المهضومة : </a:t>
            </a:r>
            <a:r>
              <a:rPr lang="ar-SY" sz="2500" dirty="0"/>
              <a:t>وهي الطاقة المحتجزة في الجسم من العليقة إ</a:t>
            </a:r>
            <a:r>
              <a:rPr lang="ar-SY" sz="2500" dirty="0" smtClean="0"/>
              <a:t>لا أنها </a:t>
            </a:r>
            <a:r>
              <a:rPr lang="ar-SY" sz="2500" dirty="0"/>
              <a:t>لا تعبر عن مدى استفادة الحيوان من الطاقة </a:t>
            </a:r>
            <a:r>
              <a:rPr lang="ar-SY" sz="2500" dirty="0" smtClean="0"/>
              <a:t>لأنه </a:t>
            </a:r>
            <a:r>
              <a:rPr lang="ar-SY" sz="2500" dirty="0"/>
              <a:t>يخسر قسما منها مع البول والغازات خاصة عند </a:t>
            </a:r>
            <a:r>
              <a:rPr lang="ar-SY" sz="2500" dirty="0" smtClean="0"/>
              <a:t>المجترات.</a:t>
            </a:r>
          </a:p>
          <a:p>
            <a:pPr algn="r" rtl="1"/>
            <a:r>
              <a:rPr lang="ar-SY" sz="2500" dirty="0" smtClean="0">
                <a:solidFill>
                  <a:srgbClr val="0070C0"/>
                </a:solidFill>
              </a:rPr>
              <a:t>3- </a:t>
            </a:r>
            <a:r>
              <a:rPr lang="ar-SY" sz="2500" dirty="0">
                <a:solidFill>
                  <a:srgbClr val="0070C0"/>
                </a:solidFill>
              </a:rPr>
              <a:t>الطاقة التمثيلية </a:t>
            </a:r>
            <a:r>
              <a:rPr lang="ar-SY" sz="2500" dirty="0"/>
              <a:t>: وهي الطاقة القابلة للتمثيل في جسم الحيوان اذ يفقد منها </a:t>
            </a:r>
            <a:r>
              <a:rPr lang="ar-SY" sz="2500" dirty="0" smtClean="0"/>
              <a:t>قسماً </a:t>
            </a:r>
            <a:r>
              <a:rPr lang="ar-SY" sz="2500" dirty="0"/>
              <a:t>من الطاقة على شكل طاقة مفقودة </a:t>
            </a:r>
            <a:r>
              <a:rPr lang="ar-SY" sz="2500" dirty="0" smtClean="0"/>
              <a:t>عن طريق السطوح الخارجية.</a:t>
            </a:r>
            <a:endParaRPr lang="ar-SY" sz="2500" dirty="0"/>
          </a:p>
          <a:p>
            <a:pPr algn="r" rtl="1"/>
            <a:r>
              <a:rPr lang="ar-SY" sz="2500" dirty="0" smtClean="0">
                <a:solidFill>
                  <a:srgbClr val="0070C0"/>
                </a:solidFill>
              </a:rPr>
              <a:t>4- </a:t>
            </a:r>
            <a:r>
              <a:rPr lang="ar-SY" sz="2500" dirty="0">
                <a:solidFill>
                  <a:srgbClr val="0070C0"/>
                </a:solidFill>
              </a:rPr>
              <a:t>الطاقة الصافية : </a:t>
            </a:r>
            <a:r>
              <a:rPr lang="ar-SY" sz="2500" dirty="0"/>
              <a:t>وهي الطاقة المتبقية من الطاقة القابلة للتمثيل بعد حسم الطاقة </a:t>
            </a:r>
            <a:r>
              <a:rPr lang="ar-SY" sz="2500" dirty="0" smtClean="0"/>
              <a:t>المفقودة, </a:t>
            </a:r>
            <a:r>
              <a:rPr lang="ar-SY" sz="2500" dirty="0"/>
              <a:t>ويفقد من الطاقة الصافية طاقة مخصصة </a:t>
            </a:r>
            <a:r>
              <a:rPr lang="ar-SY" sz="2500" dirty="0" smtClean="0"/>
              <a:t>للتمثيل الأساسي </a:t>
            </a:r>
            <a:r>
              <a:rPr lang="ar-SY" sz="2500" dirty="0"/>
              <a:t>في الجسم </a:t>
            </a:r>
            <a:r>
              <a:rPr lang="ar-SY" sz="2500" dirty="0" smtClean="0"/>
              <a:t>أو </a:t>
            </a:r>
            <a:r>
              <a:rPr lang="ar-SY" sz="2500" dirty="0"/>
              <a:t>ما يدعى بالطاقة الحافظة وكنلك الطاقة اللازمة للقيام </a:t>
            </a:r>
            <a:r>
              <a:rPr lang="ar-SY" sz="2500" dirty="0" smtClean="0"/>
              <a:t>بالعمل.</a:t>
            </a:r>
          </a:p>
          <a:p>
            <a:pPr algn="r" rtl="1"/>
            <a:endParaRPr lang="ar-SY" sz="2800" dirty="0" smtClean="0"/>
          </a:p>
          <a:p>
            <a:pPr algn="r" rtl="1"/>
            <a:endParaRPr lang="en-GB" sz="2800" dirty="0"/>
          </a:p>
        </p:txBody>
      </p:sp>
    </p:spTree>
    <p:extLst>
      <p:ext uri="{BB962C8B-B14F-4D97-AF65-F5344CB8AC3E}">
        <p14:creationId xmlns:p14="http://schemas.microsoft.com/office/powerpoint/2010/main" val="11868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sz="3200" dirty="0" smtClean="0">
                <a:solidFill>
                  <a:srgbClr val="C00000"/>
                </a:solidFill>
              </a:rPr>
              <a:t>5- ميزان </a:t>
            </a:r>
            <a:r>
              <a:rPr lang="ar-SY" sz="3200" dirty="0">
                <a:solidFill>
                  <a:srgbClr val="C00000"/>
                </a:solidFill>
              </a:rPr>
              <a:t>الطاقة: </a:t>
            </a:r>
            <a:endParaRPr lang="en-GB" dirty="0">
              <a:solidFill>
                <a:srgbClr val="C00000"/>
              </a:solidFill>
            </a:endParaRPr>
          </a:p>
        </p:txBody>
      </p:sp>
      <p:sp>
        <p:nvSpPr>
          <p:cNvPr id="5" name="Content Placeholder 4"/>
          <p:cNvSpPr>
            <a:spLocks noGrp="1"/>
          </p:cNvSpPr>
          <p:nvPr>
            <p:ph idx="1"/>
          </p:nvPr>
        </p:nvSpPr>
        <p:spPr>
          <a:xfrm>
            <a:off x="1097280" y="1845734"/>
            <a:ext cx="10058400" cy="911980"/>
          </a:xfrm>
        </p:spPr>
        <p:txBody>
          <a:bodyPr>
            <a:noAutofit/>
          </a:bodyPr>
          <a:lstStyle/>
          <a:p>
            <a:pPr algn="r" rtl="1"/>
            <a:r>
              <a:rPr lang="ar-SY" sz="2400" dirty="0" smtClean="0"/>
              <a:t>وهوالجزء </a:t>
            </a:r>
            <a:r>
              <a:rPr lang="ar-SY" sz="2400" dirty="0"/>
              <a:t>المتبقي من الطاقة في الجسم والذي </a:t>
            </a:r>
            <a:r>
              <a:rPr lang="ar-SY" sz="2400" dirty="0">
                <a:solidFill>
                  <a:srgbClr val="FF0000"/>
                </a:solidFill>
              </a:rPr>
              <a:t>يستخدم في بناء </a:t>
            </a:r>
            <a:r>
              <a:rPr lang="ar-SY" sz="2400" dirty="0" smtClean="0">
                <a:solidFill>
                  <a:srgbClr val="FF0000"/>
                </a:solidFill>
              </a:rPr>
              <a:t>أنسجة </a:t>
            </a:r>
            <a:r>
              <a:rPr lang="ar-SY" sz="2400" dirty="0">
                <a:solidFill>
                  <a:srgbClr val="FF0000"/>
                </a:solidFill>
              </a:rPr>
              <a:t>الجسم والمنتجات الحيوانية</a:t>
            </a:r>
            <a:r>
              <a:rPr lang="ar-SY" sz="2400" dirty="0"/>
              <a:t> المختلفة .</a:t>
            </a:r>
          </a:p>
          <a:p>
            <a:pPr algn="r" rtl="1"/>
            <a:r>
              <a:rPr lang="ar-SY" sz="2400" dirty="0"/>
              <a:t>ويمكن تمثيل الطاقة في الجسم بالمخطط التالي :</a:t>
            </a:r>
          </a:p>
          <a:p>
            <a:pPr algn="r" rtl="1"/>
            <a:endParaRPr lang="en-GB" sz="2400" dirty="0"/>
          </a:p>
        </p:txBody>
      </p:sp>
      <p:pic>
        <p:nvPicPr>
          <p:cNvPr id="6" name="Picture 5"/>
          <p:cNvPicPr>
            <a:picLocks noChangeAspect="1"/>
          </p:cNvPicPr>
          <p:nvPr/>
        </p:nvPicPr>
        <p:blipFill>
          <a:blip r:embed="rId2"/>
          <a:stretch>
            <a:fillRect/>
          </a:stretch>
        </p:blipFill>
        <p:spPr>
          <a:xfrm>
            <a:off x="1741714" y="3378750"/>
            <a:ext cx="8679543" cy="1947993"/>
          </a:xfrm>
          <a:prstGeom prst="rect">
            <a:avLst/>
          </a:prstGeom>
        </p:spPr>
      </p:pic>
      <p:sp>
        <p:nvSpPr>
          <p:cNvPr id="7" name="Rectangle 6"/>
          <p:cNvSpPr/>
          <p:nvPr/>
        </p:nvSpPr>
        <p:spPr>
          <a:xfrm>
            <a:off x="2220688" y="5442855"/>
            <a:ext cx="9027886" cy="707886"/>
          </a:xfrm>
          <a:prstGeom prst="rect">
            <a:avLst/>
          </a:prstGeom>
        </p:spPr>
        <p:txBody>
          <a:bodyPr wrap="square">
            <a:spAutoFit/>
          </a:bodyPr>
          <a:lstStyle/>
          <a:p>
            <a:pPr algn="ctr"/>
            <a:r>
              <a:rPr lang="ar-SY" sz="2000" dirty="0" smtClean="0"/>
              <a:t>ويمكن القول أن مجموع الطاقة المفقودة والطاقة الحافظة والطاقة المخصصة للعمل تمثل الإنتاج الحراري في جسم الحيوان . </a:t>
            </a:r>
            <a:endParaRPr lang="en-GB" sz="2000" dirty="0"/>
          </a:p>
        </p:txBody>
      </p:sp>
      <p:cxnSp>
        <p:nvCxnSpPr>
          <p:cNvPr id="9" name="Straight Arrow Connector 8"/>
          <p:cNvCxnSpPr/>
          <p:nvPr/>
        </p:nvCxnSpPr>
        <p:spPr>
          <a:xfrm flipV="1">
            <a:off x="2917371" y="2235200"/>
            <a:ext cx="1320800" cy="1143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4"/>
            <a:ext cx="12192000" cy="570396"/>
          </a:xfrm>
        </p:spPr>
        <p:txBody>
          <a:bodyPr>
            <a:normAutofit/>
          </a:bodyPr>
          <a:lstStyle/>
          <a:p>
            <a:pPr algn="ctr" rtl="1"/>
            <a:r>
              <a:rPr lang="ar-SY" sz="2800" dirty="0">
                <a:solidFill>
                  <a:srgbClr val="FF0000"/>
                </a:solidFill>
              </a:rPr>
              <a:t>وتوجد طرق عالمية لتقدير قيم الطاقة للمركبات الغذائية وهي مستخدمة في بلدان عديدة من العالم وأهمها طريقتان :</a:t>
            </a:r>
            <a:endParaRPr lang="en-GB" sz="2800" dirty="0">
              <a:solidFill>
                <a:srgbClr val="FF0000"/>
              </a:solidFill>
            </a:endParaRPr>
          </a:p>
        </p:txBody>
      </p:sp>
      <p:sp>
        <p:nvSpPr>
          <p:cNvPr id="3" name="Content Placeholder 2"/>
          <p:cNvSpPr>
            <a:spLocks noGrp="1"/>
          </p:cNvSpPr>
          <p:nvPr>
            <p:ph idx="1"/>
          </p:nvPr>
        </p:nvSpPr>
        <p:spPr>
          <a:xfrm>
            <a:off x="1097280" y="1323833"/>
            <a:ext cx="10058400" cy="4913193"/>
          </a:xfrm>
        </p:spPr>
        <p:txBody>
          <a:bodyPr/>
          <a:lstStyle/>
          <a:p>
            <a:pPr algn="r" rtl="1"/>
            <a:r>
              <a:rPr lang="ar-SY" sz="2400" dirty="0" smtClean="0">
                <a:solidFill>
                  <a:srgbClr val="0070C0"/>
                </a:solidFill>
              </a:rPr>
              <a:t>1- </a:t>
            </a:r>
            <a:r>
              <a:rPr lang="ar-SY" sz="2400" dirty="0">
                <a:solidFill>
                  <a:srgbClr val="0070C0"/>
                </a:solidFill>
              </a:rPr>
              <a:t>طريقة مجموع المركبات الغذائية المهضومة  </a:t>
            </a:r>
            <a:r>
              <a:rPr lang="en-GB" sz="2400" dirty="0">
                <a:solidFill>
                  <a:srgbClr val="0070C0"/>
                </a:solidFill>
              </a:rPr>
              <a:t>Total Digestible Nutrients   TDN</a:t>
            </a:r>
          </a:p>
          <a:p>
            <a:pPr algn="r" rtl="1"/>
            <a:r>
              <a:rPr lang="ar-SY" sz="2400" dirty="0" smtClean="0"/>
              <a:t>تنص </a:t>
            </a:r>
            <a:r>
              <a:rPr lang="ar-SY" sz="2400" dirty="0"/>
              <a:t>طريقة </a:t>
            </a:r>
            <a:r>
              <a:rPr lang="en-GB" sz="2400" dirty="0"/>
              <a:t>TDN </a:t>
            </a:r>
            <a:r>
              <a:rPr lang="ar-SY" sz="2400" dirty="0"/>
              <a:t>على </a:t>
            </a:r>
            <a:r>
              <a:rPr lang="ar-SY" sz="2400" dirty="0" smtClean="0"/>
              <a:t>أن </a:t>
            </a:r>
            <a:r>
              <a:rPr lang="ar-SY" sz="2400" dirty="0"/>
              <a:t>طاقة (1غ) كربوهيدرات مهضومة تساوي طاقة (1غ) ألياف خام مهضومة وتساوي طاقة (1غ) بروتين وتساوي طاقة ½.25 غ من الدهن </a:t>
            </a:r>
          </a:p>
          <a:p>
            <a:pPr algn="ctr" rtl="1"/>
            <a:r>
              <a:rPr lang="ar-SY" sz="2400" dirty="0" smtClean="0">
                <a:solidFill>
                  <a:srgbClr val="C00000"/>
                </a:solidFill>
              </a:rPr>
              <a:t>أي أن </a:t>
            </a:r>
            <a:r>
              <a:rPr lang="ar-SY" sz="2400" dirty="0">
                <a:solidFill>
                  <a:srgbClr val="C00000"/>
                </a:solidFill>
              </a:rPr>
              <a:t>مجموع </a:t>
            </a:r>
            <a:r>
              <a:rPr lang="ar-SY" sz="2400" dirty="0" smtClean="0">
                <a:solidFill>
                  <a:srgbClr val="C00000"/>
                </a:solidFill>
              </a:rPr>
              <a:t>هذه </a:t>
            </a:r>
            <a:r>
              <a:rPr lang="ar-SY" sz="2400" dirty="0">
                <a:solidFill>
                  <a:srgbClr val="C00000"/>
                </a:solidFill>
              </a:rPr>
              <a:t>المركبات يكون : </a:t>
            </a:r>
          </a:p>
          <a:p>
            <a:pPr algn="r" rtl="1"/>
            <a:endParaRPr lang="en-GB" dirty="0"/>
          </a:p>
        </p:txBody>
      </p:sp>
      <p:pic>
        <p:nvPicPr>
          <p:cNvPr id="4" name="Picture 3"/>
          <p:cNvPicPr>
            <a:picLocks noChangeAspect="1"/>
          </p:cNvPicPr>
          <p:nvPr/>
        </p:nvPicPr>
        <p:blipFill>
          <a:blip r:embed="rId2"/>
          <a:stretch>
            <a:fillRect/>
          </a:stretch>
        </p:blipFill>
        <p:spPr>
          <a:xfrm>
            <a:off x="646904" y="3149593"/>
            <a:ext cx="9948091" cy="988718"/>
          </a:xfrm>
          <a:prstGeom prst="rect">
            <a:avLst/>
          </a:prstGeom>
        </p:spPr>
      </p:pic>
      <p:sp>
        <p:nvSpPr>
          <p:cNvPr id="5" name="Rectangle 4"/>
          <p:cNvSpPr/>
          <p:nvPr/>
        </p:nvSpPr>
        <p:spPr>
          <a:xfrm>
            <a:off x="150125" y="4253109"/>
            <a:ext cx="11723427" cy="1815882"/>
          </a:xfrm>
          <a:prstGeom prst="rect">
            <a:avLst/>
          </a:prstGeom>
        </p:spPr>
        <p:txBody>
          <a:bodyPr wrap="square">
            <a:spAutoFit/>
          </a:bodyPr>
          <a:lstStyle/>
          <a:p>
            <a:pPr algn="r" rtl="1"/>
            <a:r>
              <a:rPr lang="ar-SY" sz="2400" b="1" dirty="0" smtClean="0">
                <a:solidFill>
                  <a:srgbClr val="C00000"/>
                </a:solidFill>
              </a:rPr>
              <a:t>مثال: </a:t>
            </a:r>
            <a:r>
              <a:rPr lang="ar-SY" sz="2400" dirty="0" smtClean="0">
                <a:solidFill>
                  <a:srgbClr val="C00000"/>
                </a:solidFill>
              </a:rPr>
              <a:t>حساب </a:t>
            </a:r>
            <a:r>
              <a:rPr lang="en-GB" sz="2400" dirty="0" smtClean="0">
                <a:solidFill>
                  <a:srgbClr val="C00000"/>
                </a:solidFill>
              </a:rPr>
              <a:t>TDN </a:t>
            </a:r>
            <a:r>
              <a:rPr lang="ar-SY" sz="2400" dirty="0" smtClean="0">
                <a:solidFill>
                  <a:srgbClr val="C00000"/>
                </a:solidFill>
              </a:rPr>
              <a:t> الشعير .</a:t>
            </a:r>
          </a:p>
          <a:p>
            <a:pPr algn="r" rtl="1"/>
            <a:r>
              <a:rPr lang="ar-SY" sz="2200" dirty="0" smtClean="0"/>
              <a:t>يحوي الشعير (12%) بروتين مهضوم – (1.5%) دهن مهضوم – (0.2%) ألياف مهضومة – (65%) كربوهيدرات مهضومة .</a:t>
            </a:r>
          </a:p>
          <a:p>
            <a:pPr algn="r" rtl="1"/>
            <a:endParaRPr lang="ar-SY" sz="2200" dirty="0" smtClean="0"/>
          </a:p>
          <a:p>
            <a:pPr algn="r" rtl="1"/>
            <a:endParaRPr lang="ar-SY" sz="2200" dirty="0"/>
          </a:p>
          <a:p>
            <a:pPr algn="r" rtl="1"/>
            <a:r>
              <a:rPr lang="ar-SY" sz="2200" dirty="0" smtClean="0">
                <a:solidFill>
                  <a:srgbClr val="C00000"/>
                </a:solidFill>
              </a:rPr>
              <a:t>وبالتالي: </a:t>
            </a:r>
            <a:r>
              <a:rPr lang="en-GB" sz="2200" dirty="0" smtClean="0"/>
              <a:t>TDN </a:t>
            </a:r>
            <a:r>
              <a:rPr lang="ar-SY" sz="2200" dirty="0" smtClean="0"/>
              <a:t> الشعير = 12+1.5(2.25)+0.2+65= 80.5 كغ /100كغ شعير</a:t>
            </a:r>
            <a:endParaRPr lang="ar-SY" sz="2200" dirty="0"/>
          </a:p>
        </p:txBody>
      </p:sp>
    </p:spTree>
    <p:extLst>
      <p:ext uri="{BB962C8B-B14F-4D97-AF65-F5344CB8AC3E}">
        <p14:creationId xmlns:p14="http://schemas.microsoft.com/office/powerpoint/2010/main" val="1724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1323198"/>
            <a:ext cx="11709779" cy="4023360"/>
          </a:xfrm>
        </p:spPr>
        <p:txBody>
          <a:bodyPr>
            <a:normAutofit/>
          </a:bodyPr>
          <a:lstStyle/>
          <a:p>
            <a:pPr algn="r" rtl="1"/>
            <a:r>
              <a:rPr lang="ar-SY" sz="3200" dirty="0" smtClean="0">
                <a:solidFill>
                  <a:srgbClr val="C00000"/>
                </a:solidFill>
              </a:rPr>
              <a:t>2- طريقة </a:t>
            </a:r>
            <a:r>
              <a:rPr lang="ar-SY" sz="3200" dirty="0">
                <a:solidFill>
                  <a:srgbClr val="C00000"/>
                </a:solidFill>
              </a:rPr>
              <a:t>معادل </a:t>
            </a:r>
            <a:r>
              <a:rPr lang="ar-SY" sz="3200" dirty="0" smtClean="0">
                <a:solidFill>
                  <a:srgbClr val="C00000"/>
                </a:solidFill>
              </a:rPr>
              <a:t>النشاء </a:t>
            </a:r>
            <a:r>
              <a:rPr lang="ar-SY" sz="3200" dirty="0">
                <a:solidFill>
                  <a:srgbClr val="C00000"/>
                </a:solidFill>
              </a:rPr>
              <a:t>: </a:t>
            </a:r>
          </a:p>
          <a:p>
            <a:pPr algn="r" rtl="1"/>
            <a:r>
              <a:rPr lang="ar-SY" sz="2800" dirty="0"/>
              <a:t>وهي </a:t>
            </a:r>
            <a:r>
              <a:rPr lang="ar-SY" sz="2800" dirty="0" smtClean="0"/>
              <a:t>من </a:t>
            </a:r>
            <a:r>
              <a:rPr lang="ar-SY" sz="2800" dirty="0"/>
              <a:t>أكثر الطرق انتشارا في </a:t>
            </a:r>
            <a:r>
              <a:rPr lang="ar-SY" sz="2800" dirty="0" smtClean="0"/>
              <a:t>العالم</a:t>
            </a:r>
          </a:p>
          <a:p>
            <a:pPr algn="r" rtl="1"/>
            <a:r>
              <a:rPr lang="ar-SY" sz="2800" dirty="0"/>
              <a:t>وهو مقياس يعبر عن قدرة مادة العلف على تكوين الدهن بجسم </a:t>
            </a:r>
            <a:r>
              <a:rPr lang="ar-SY" sz="2800" dirty="0" smtClean="0"/>
              <a:t>الحيوان</a:t>
            </a:r>
            <a:endParaRPr lang="ar-SY" sz="2800" dirty="0"/>
          </a:p>
          <a:p>
            <a:pPr algn="r" rtl="1"/>
            <a:endParaRPr lang="ar-SY" sz="2800" dirty="0" smtClean="0"/>
          </a:p>
          <a:p>
            <a:pPr algn="r" rtl="1"/>
            <a:r>
              <a:rPr lang="ar-SY" sz="2800" b="1" dirty="0" smtClean="0">
                <a:solidFill>
                  <a:srgbClr val="0070C0"/>
                </a:solidFill>
              </a:rPr>
              <a:t>معادل النشا: </a:t>
            </a:r>
            <a:r>
              <a:rPr lang="ar-SY" sz="2800" dirty="0"/>
              <a:t>عبارة </a:t>
            </a:r>
            <a:r>
              <a:rPr lang="ar-SY" sz="2800" dirty="0" smtClean="0"/>
              <a:t>عن عدد </a:t>
            </a:r>
            <a:r>
              <a:rPr lang="ar-SY" sz="2800" dirty="0"/>
              <a:t>كيلوجرامات النشا المهضوم </a:t>
            </a:r>
            <a:r>
              <a:rPr lang="ar-SY" sz="2800" dirty="0" smtClean="0"/>
              <a:t>التي تكوِّن </a:t>
            </a:r>
            <a:r>
              <a:rPr lang="ar-SY" sz="2800" dirty="0"/>
              <a:t>فى جسم حيوان تام النمو نفس كمية الدهن التى تكونها 100 </a:t>
            </a:r>
            <a:r>
              <a:rPr lang="ar-SY" sz="2800" dirty="0" smtClean="0"/>
              <a:t>كغ </a:t>
            </a:r>
            <a:r>
              <a:rPr lang="ar-SY" sz="2800" dirty="0"/>
              <a:t>من مادة العلف بعد سد الاحتياجات </a:t>
            </a:r>
            <a:r>
              <a:rPr lang="ar-SY" sz="2800" dirty="0" smtClean="0"/>
              <a:t>الحافظة.</a:t>
            </a:r>
            <a:endParaRPr lang="ar-SY" sz="2800" dirty="0"/>
          </a:p>
          <a:p>
            <a:pPr algn="r" rtl="1"/>
            <a:endParaRPr lang="ar-SY" sz="2800" dirty="0" smtClean="0"/>
          </a:p>
          <a:p>
            <a:pPr algn="r" rtl="1"/>
            <a:endParaRPr lang="ar-SY" sz="2400" dirty="0"/>
          </a:p>
          <a:p>
            <a:pPr algn="r" rtl="1"/>
            <a:endParaRPr lang="ar-SY" sz="2400" dirty="0"/>
          </a:p>
          <a:p>
            <a:pPr algn="r" rtl="1"/>
            <a:endParaRPr lang="en-GB" sz="2400" dirty="0"/>
          </a:p>
        </p:txBody>
      </p:sp>
    </p:spTree>
    <p:extLst>
      <p:ext uri="{BB962C8B-B14F-4D97-AF65-F5344CB8AC3E}">
        <p14:creationId xmlns:p14="http://schemas.microsoft.com/office/powerpoint/2010/main" val="727491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 y="1323198"/>
            <a:ext cx="11709779" cy="4023360"/>
          </a:xfrm>
        </p:spPr>
        <p:txBody>
          <a:bodyPr/>
          <a:lstStyle/>
          <a:p>
            <a:pPr algn="r" rtl="1"/>
            <a:endParaRPr lang="en-GB" dirty="0"/>
          </a:p>
        </p:txBody>
      </p:sp>
      <p:pic>
        <p:nvPicPr>
          <p:cNvPr id="4" name="Picture 3"/>
          <p:cNvPicPr>
            <a:picLocks noChangeAspect="1"/>
          </p:cNvPicPr>
          <p:nvPr/>
        </p:nvPicPr>
        <p:blipFill>
          <a:blip r:embed="rId2"/>
          <a:stretch>
            <a:fillRect/>
          </a:stretch>
        </p:blipFill>
        <p:spPr>
          <a:xfrm>
            <a:off x="286603" y="2958199"/>
            <a:ext cx="11638071" cy="2388359"/>
          </a:xfrm>
          <a:prstGeom prst="rect">
            <a:avLst/>
          </a:prstGeom>
        </p:spPr>
      </p:pic>
    </p:spTree>
    <p:extLst>
      <p:ext uri="{BB962C8B-B14F-4D97-AF65-F5344CB8AC3E}">
        <p14:creationId xmlns:p14="http://schemas.microsoft.com/office/powerpoint/2010/main" val="39661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2263" y="1845733"/>
            <a:ext cx="10623417" cy="4445885"/>
          </a:xfrm>
        </p:spPr>
        <p:txBody>
          <a:bodyPr>
            <a:normAutofit/>
          </a:bodyPr>
          <a:lstStyle/>
          <a:p>
            <a:pPr algn="r" rtl="1"/>
            <a:r>
              <a:rPr lang="ar-SY" sz="2400" dirty="0" smtClean="0">
                <a:solidFill>
                  <a:srgbClr val="0070C0"/>
                </a:solidFill>
              </a:rPr>
              <a:t>3- </a:t>
            </a:r>
            <a:r>
              <a:rPr lang="ar-SY" sz="2400" dirty="0">
                <a:solidFill>
                  <a:srgbClr val="0070C0"/>
                </a:solidFill>
              </a:rPr>
              <a:t>الوحدات العلفية :</a:t>
            </a:r>
          </a:p>
          <a:p>
            <a:pPr algn="r" rtl="1"/>
            <a:r>
              <a:rPr lang="ar-SY" sz="2400" dirty="0"/>
              <a:t>يستخدم </a:t>
            </a:r>
            <a:r>
              <a:rPr lang="ar-SY" sz="2400" dirty="0" smtClean="0"/>
              <a:t>مصطلح </a:t>
            </a:r>
            <a:r>
              <a:rPr lang="ar-SY" sz="2400" dirty="0"/>
              <a:t>الوحدة العلفية للتعبير عن القيمة الفعلية لطاقة </a:t>
            </a:r>
            <a:r>
              <a:rPr lang="ar-SY" sz="2400" dirty="0" smtClean="0"/>
              <a:t>العلف. </a:t>
            </a:r>
          </a:p>
          <a:p>
            <a:pPr algn="r" rtl="1"/>
            <a:r>
              <a:rPr lang="ar-SY" sz="2400" dirty="0" smtClean="0"/>
              <a:t>وقد </a:t>
            </a:r>
            <a:r>
              <a:rPr lang="ar-SY" sz="2400" dirty="0"/>
              <a:t>عرف في دول مختلفة أشكال مختلفة للوحدات </a:t>
            </a:r>
            <a:r>
              <a:rPr lang="ar-SY" sz="2400" dirty="0" smtClean="0"/>
              <a:t>العلفية, </a:t>
            </a:r>
            <a:r>
              <a:rPr lang="ar-SY" sz="2400" dirty="0"/>
              <a:t>ولكل وحدة حسب الدولة التي تستخدمها قيمة مختلفة عن </a:t>
            </a:r>
            <a:r>
              <a:rPr lang="ar-SY" sz="2400" dirty="0" smtClean="0"/>
              <a:t>الأخرى:</a:t>
            </a:r>
          </a:p>
          <a:p>
            <a:pPr algn="r" rtl="1"/>
            <a:r>
              <a:rPr lang="ar-SY" sz="2400" dirty="0" smtClean="0"/>
              <a:t> </a:t>
            </a:r>
          </a:p>
          <a:p>
            <a:pPr lvl="1" algn="r" rtl="1"/>
            <a:r>
              <a:rPr lang="ar-SY" sz="2400" dirty="0" smtClean="0"/>
              <a:t>وتوجد </a:t>
            </a:r>
            <a:r>
              <a:rPr lang="ar-SY" sz="2400" dirty="0"/>
              <a:t>الوحدة العلفية الروسية </a:t>
            </a:r>
            <a:endParaRPr lang="ar-SY" sz="2400" dirty="0" smtClean="0"/>
          </a:p>
          <a:p>
            <a:pPr lvl="1" algn="r" rtl="1"/>
            <a:r>
              <a:rPr lang="ar-SY" sz="2400" dirty="0" smtClean="0"/>
              <a:t>والوحدة </a:t>
            </a:r>
            <a:r>
              <a:rPr lang="ar-SY" sz="2400" dirty="0"/>
              <a:t>العلفية الألمانية وكلاهما مشتق من طريقة حساب معادل النشا . </a:t>
            </a:r>
            <a:endParaRPr lang="ar-SY" sz="2400" dirty="0" smtClean="0"/>
          </a:p>
          <a:p>
            <a:pPr lvl="1" algn="r" rtl="1"/>
            <a:r>
              <a:rPr lang="ar-SY" sz="2400" dirty="0" smtClean="0"/>
              <a:t>كما </a:t>
            </a:r>
            <a:r>
              <a:rPr lang="ar-SY" sz="2400" dirty="0"/>
              <a:t>تستخدم الوحدة العلفية </a:t>
            </a:r>
            <a:r>
              <a:rPr lang="ar-SY" sz="2400" dirty="0" smtClean="0"/>
              <a:t>الإسكندنافية </a:t>
            </a:r>
            <a:r>
              <a:rPr lang="ar-SY" sz="2400" dirty="0"/>
              <a:t>في شمال أوربا وهي </a:t>
            </a:r>
            <a:r>
              <a:rPr lang="ar-SY" sz="2400" dirty="0">
                <a:solidFill>
                  <a:srgbClr val="FF0000"/>
                </a:solidFill>
              </a:rPr>
              <a:t>تكافئ من حيث قيمتها (1 كغ) شعير </a:t>
            </a:r>
            <a:r>
              <a:rPr lang="ar-SY" sz="2400" dirty="0" smtClean="0"/>
              <a:t>.</a:t>
            </a:r>
            <a:endParaRPr lang="en-GB" sz="2400" dirty="0"/>
          </a:p>
        </p:txBody>
      </p:sp>
    </p:spTree>
    <p:extLst>
      <p:ext uri="{BB962C8B-B14F-4D97-AF65-F5344CB8AC3E}">
        <p14:creationId xmlns:p14="http://schemas.microsoft.com/office/powerpoint/2010/main" val="130543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20201"/>
            <a:ext cx="10058400" cy="1450757"/>
          </a:xfrm>
        </p:spPr>
        <p:txBody>
          <a:bodyPr/>
          <a:lstStyle/>
          <a:p>
            <a:pPr algn="ctr" rtl="1"/>
            <a:r>
              <a:rPr lang="ar-SY" dirty="0" smtClean="0">
                <a:solidFill>
                  <a:schemeClr val="accent2">
                    <a:lumMod val="75000"/>
                  </a:schemeClr>
                </a:solidFill>
              </a:rPr>
              <a:t>انتهت المحاضرة</a:t>
            </a:r>
            <a:endParaRPr lang="en-GB" dirty="0">
              <a:solidFill>
                <a:schemeClr val="accent2">
                  <a:lumMod val="75000"/>
                </a:schemeClr>
              </a:solidFill>
            </a:endParaRPr>
          </a:p>
        </p:txBody>
      </p:sp>
    </p:spTree>
    <p:extLst>
      <p:ext uri="{BB962C8B-B14F-4D97-AF65-F5344CB8AC3E}">
        <p14:creationId xmlns:p14="http://schemas.microsoft.com/office/powerpoint/2010/main" val="2149887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770743"/>
            <a:ext cx="10353762" cy="4671000"/>
          </a:xfrm>
        </p:spPr>
        <p:txBody>
          <a:bodyPr>
            <a:normAutofit/>
          </a:bodyPr>
          <a:lstStyle/>
          <a:p>
            <a:pPr algn="r" rtl="1"/>
            <a:endParaRPr lang="ar-SY" sz="2800" dirty="0" smtClean="0"/>
          </a:p>
          <a:p>
            <a:pPr algn="r" rtl="1"/>
            <a:r>
              <a:rPr lang="ar-SY" sz="2800" dirty="0" smtClean="0"/>
              <a:t>نتيجة </a:t>
            </a:r>
            <a:r>
              <a:rPr lang="ar-SY" sz="2800" dirty="0"/>
              <a:t>تدني الإنتاج العلفي في سورية يتم استيراد بعض الأعلاف من الخارج </a:t>
            </a:r>
            <a:r>
              <a:rPr lang="en-US" sz="2800" dirty="0" smtClean="0"/>
              <a:t>…</a:t>
            </a:r>
            <a:endParaRPr lang="ar-SY" sz="2800" dirty="0"/>
          </a:p>
          <a:p>
            <a:pPr algn="r" rtl="1"/>
            <a:endParaRPr lang="ar-SY" sz="2400" dirty="0" smtClean="0"/>
          </a:p>
          <a:p>
            <a:pPr algn="r" rtl="1"/>
            <a:endParaRPr lang="ar-SY" sz="2400" dirty="0"/>
          </a:p>
          <a:p>
            <a:pPr algn="r" rtl="1"/>
            <a:endParaRPr lang="ar-SY" sz="2400" dirty="0" smtClean="0"/>
          </a:p>
          <a:p>
            <a:pPr algn="r" rtl="1"/>
            <a:endParaRPr lang="en-GB" sz="2400" dirty="0"/>
          </a:p>
        </p:txBody>
      </p:sp>
    </p:spTree>
    <p:extLst>
      <p:ext uri="{BB962C8B-B14F-4D97-AF65-F5344CB8AC3E}">
        <p14:creationId xmlns:p14="http://schemas.microsoft.com/office/powerpoint/2010/main" val="324994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4" y="290286"/>
            <a:ext cx="10886319" cy="6400800"/>
          </a:xfrm>
        </p:spPr>
        <p:txBody>
          <a:bodyPr>
            <a:normAutofit/>
          </a:bodyPr>
          <a:lstStyle/>
          <a:p>
            <a:pPr algn="r" rtl="1"/>
            <a:r>
              <a:rPr lang="ar-SY" sz="2800" dirty="0">
                <a:solidFill>
                  <a:srgbClr val="FF0000"/>
                </a:solidFill>
              </a:rPr>
              <a:t>أمام هذا الواقع لابد من دعم وتطوير القاعدة العلفية في سورية من أجل تأمين المنتجات الحيوانية بأسعار </a:t>
            </a:r>
            <a:r>
              <a:rPr lang="ar-SY" sz="2800" dirty="0" smtClean="0">
                <a:solidFill>
                  <a:srgbClr val="FF0000"/>
                </a:solidFill>
              </a:rPr>
              <a:t>مناسبة </a:t>
            </a:r>
            <a:r>
              <a:rPr lang="ar-SY" sz="2800" dirty="0">
                <a:solidFill>
                  <a:srgbClr val="FF0000"/>
                </a:solidFill>
              </a:rPr>
              <a:t>وذلك من خلال تطبيق الخطوات </a:t>
            </a:r>
            <a:r>
              <a:rPr lang="ar-SY" sz="2800" dirty="0" smtClean="0">
                <a:solidFill>
                  <a:srgbClr val="FF0000"/>
                </a:solidFill>
              </a:rPr>
              <a:t>التالية:</a:t>
            </a:r>
            <a:endParaRPr lang="ar-SY" sz="2800" dirty="0">
              <a:solidFill>
                <a:srgbClr val="FF0000"/>
              </a:solidFill>
            </a:endParaRPr>
          </a:p>
          <a:p>
            <a:pPr algn="r" rtl="1"/>
            <a:r>
              <a:rPr lang="ar-SY" sz="2400" dirty="0" smtClean="0"/>
              <a:t>1- </a:t>
            </a:r>
            <a:r>
              <a:rPr lang="ar-SY" sz="2400" dirty="0"/>
              <a:t>التوسع في زراعة المحاصيل العلفية </a:t>
            </a:r>
            <a:r>
              <a:rPr lang="ar-SY" sz="2400" dirty="0" smtClean="0"/>
              <a:t> مثل محاصيل </a:t>
            </a:r>
            <a:r>
              <a:rPr lang="ar-SY" sz="2400" dirty="0"/>
              <a:t>الحبوب </a:t>
            </a:r>
            <a:r>
              <a:rPr lang="ar-SY" sz="2400" dirty="0" smtClean="0"/>
              <a:t>النجيلية </a:t>
            </a:r>
            <a:r>
              <a:rPr lang="ar-SY" sz="2400" dirty="0"/>
              <a:t>و البقولية </a:t>
            </a:r>
            <a:r>
              <a:rPr lang="ar-SY" sz="2400" dirty="0" smtClean="0"/>
              <a:t>(مثل </a:t>
            </a:r>
            <a:r>
              <a:rPr lang="ar-SY" sz="2400" dirty="0"/>
              <a:t>الشعير </a:t>
            </a:r>
            <a:r>
              <a:rPr lang="ar-SY" sz="2400" dirty="0" smtClean="0"/>
              <a:t>- </a:t>
            </a:r>
            <a:r>
              <a:rPr lang="ar-SY" sz="2400" dirty="0"/>
              <a:t>الشوفان </a:t>
            </a:r>
            <a:r>
              <a:rPr lang="ar-SY" sz="2400" dirty="0" smtClean="0"/>
              <a:t>- </a:t>
            </a:r>
            <a:r>
              <a:rPr lang="ar-SY" sz="2400" dirty="0"/>
              <a:t>الذرة </a:t>
            </a:r>
            <a:r>
              <a:rPr lang="ar-SY" sz="2400" dirty="0" smtClean="0"/>
              <a:t>الصفراء- </a:t>
            </a:r>
            <a:r>
              <a:rPr lang="ar-SY" sz="2400" dirty="0"/>
              <a:t>الذرة الرفيعة </a:t>
            </a:r>
            <a:r>
              <a:rPr lang="ar-SY" sz="2400" dirty="0" smtClean="0"/>
              <a:t>البيضية - الجلبان - </a:t>
            </a:r>
            <a:r>
              <a:rPr lang="ar-SY" sz="2400" dirty="0"/>
              <a:t>الفول العلفي </a:t>
            </a:r>
            <a:r>
              <a:rPr lang="ar-SY" sz="2400" dirty="0" smtClean="0"/>
              <a:t>- </a:t>
            </a:r>
            <a:r>
              <a:rPr lang="ar-SY" sz="2400" dirty="0"/>
              <a:t>البازلاء العلفية </a:t>
            </a:r>
            <a:r>
              <a:rPr lang="ar-SY" sz="2400" dirty="0" smtClean="0"/>
              <a:t>- </a:t>
            </a:r>
            <a:r>
              <a:rPr lang="ar-SY" sz="2400" dirty="0"/>
              <a:t>فول الصويا </a:t>
            </a:r>
            <a:r>
              <a:rPr lang="ar-SY" sz="2400" dirty="0" smtClean="0"/>
              <a:t>وغيرها).</a:t>
            </a:r>
          </a:p>
          <a:p>
            <a:pPr algn="r" rtl="1"/>
            <a:endParaRPr lang="ar-SY" sz="2400" dirty="0"/>
          </a:p>
          <a:p>
            <a:pPr algn="r" rtl="1"/>
            <a:r>
              <a:rPr lang="ar-SY" sz="2400" dirty="0" smtClean="0"/>
              <a:t>2- </a:t>
            </a:r>
            <a:r>
              <a:rPr lang="ar-SY" sz="2400" dirty="0"/>
              <a:t>رفع إنتاجية وحدة المساحة من المحاصيل العلفية عن طريق إتباع الأساليب والطرق الزراعية الحديثة في مجال زراعة وخدمة وحصاد وتخزين المحاصيل </a:t>
            </a:r>
            <a:r>
              <a:rPr lang="ar-SY" sz="2400" dirty="0" smtClean="0"/>
              <a:t>العلفية.</a:t>
            </a:r>
          </a:p>
          <a:p>
            <a:pPr algn="r" rtl="1"/>
            <a:endParaRPr lang="ar-SY" sz="2400" dirty="0"/>
          </a:p>
          <a:p>
            <a:pPr algn="r" rtl="1"/>
            <a:r>
              <a:rPr lang="ar-SY" sz="2400" dirty="0" smtClean="0"/>
              <a:t>3- اعتماد </a:t>
            </a:r>
            <a:r>
              <a:rPr lang="ar-SY" sz="2400" dirty="0"/>
              <a:t>مبدأ الإكتفاء الذاتي في مزارع تربية الحيوان </a:t>
            </a:r>
            <a:r>
              <a:rPr lang="ar-SY" sz="2400" dirty="0" smtClean="0"/>
              <a:t>عن طريق زراعة </a:t>
            </a:r>
            <a:r>
              <a:rPr lang="ar-SY" sz="2400" dirty="0"/>
              <a:t>المحاصيل العلفية في كل مزرعة من مزارع تربية الحيوان من أجل تأمين أعلاف جيدة رخيصة الثمن مما ينعكس </a:t>
            </a:r>
            <a:r>
              <a:rPr lang="ar-SY" sz="2400" dirty="0" smtClean="0"/>
              <a:t>إيجابياً </a:t>
            </a:r>
            <a:r>
              <a:rPr lang="ar-SY" sz="2400" dirty="0"/>
              <a:t>على زيادة </a:t>
            </a:r>
            <a:r>
              <a:rPr lang="ar-SY" sz="2400" dirty="0" smtClean="0"/>
              <a:t>الإنتاج </a:t>
            </a:r>
            <a:r>
              <a:rPr lang="ar-SY" sz="2400" dirty="0"/>
              <a:t>الحيواني </a:t>
            </a:r>
            <a:r>
              <a:rPr lang="ar-SY" sz="2400" dirty="0" smtClean="0"/>
              <a:t>وتوفيره </a:t>
            </a:r>
            <a:r>
              <a:rPr lang="ar-SY" sz="2400" dirty="0"/>
              <a:t>بأسعار مناسبة </a:t>
            </a:r>
            <a:r>
              <a:rPr lang="ar-SY" sz="2400" dirty="0" smtClean="0"/>
              <a:t>.</a:t>
            </a:r>
          </a:p>
          <a:p>
            <a:pPr algn="r" rtl="1"/>
            <a:endParaRPr lang="ar-SY" sz="2400" dirty="0"/>
          </a:p>
          <a:p>
            <a:pPr algn="r" rtl="1"/>
            <a:r>
              <a:rPr lang="ar-SY" sz="2400" dirty="0" smtClean="0"/>
              <a:t>4- </a:t>
            </a:r>
            <a:r>
              <a:rPr lang="ar-SY" sz="2400" dirty="0"/>
              <a:t>الإعتماد على المحاصيل العلفية الأكثر </a:t>
            </a:r>
            <a:r>
              <a:rPr lang="ar-SY" sz="2400" dirty="0" smtClean="0"/>
              <a:t>إنتاجاً والأفضل </a:t>
            </a:r>
            <a:r>
              <a:rPr lang="ar-SY" sz="2400" dirty="0"/>
              <a:t>نوعية </a:t>
            </a:r>
            <a:r>
              <a:rPr lang="ar-SY" sz="2400" dirty="0" smtClean="0"/>
              <a:t>مثل </a:t>
            </a:r>
            <a:r>
              <a:rPr lang="ar-SY" sz="2400" dirty="0"/>
              <a:t>الفصة والبرسيم وفول الصويا </a:t>
            </a:r>
            <a:r>
              <a:rPr lang="ar-SY" sz="2400" dirty="0" smtClean="0"/>
              <a:t>واستخدام </a:t>
            </a:r>
            <a:r>
              <a:rPr lang="ar-SY" sz="2400" dirty="0"/>
              <a:t>الأصناف والهجن العالية الإنتاج مثل هجن الذرة الصفراء والذرة الرفيعة وغيرها </a:t>
            </a:r>
            <a:r>
              <a:rPr lang="ar-SY" sz="2400" dirty="0" smtClean="0"/>
              <a:t>.</a:t>
            </a:r>
            <a:endParaRPr lang="ar-SY" sz="2400" dirty="0"/>
          </a:p>
        </p:txBody>
      </p:sp>
    </p:spTree>
    <p:extLst>
      <p:ext uri="{BB962C8B-B14F-4D97-AF65-F5344CB8AC3E}">
        <p14:creationId xmlns:p14="http://schemas.microsoft.com/office/powerpoint/2010/main" val="33608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4" y="1756229"/>
            <a:ext cx="10886319" cy="4557485"/>
          </a:xfrm>
        </p:spPr>
        <p:txBody>
          <a:bodyPr>
            <a:normAutofit/>
          </a:bodyPr>
          <a:lstStyle/>
          <a:p>
            <a:pPr algn="r" rtl="1"/>
            <a:r>
              <a:rPr lang="ar-SY" sz="2400" dirty="0" smtClean="0"/>
              <a:t>5- </a:t>
            </a:r>
            <a:r>
              <a:rPr lang="ar-SY" sz="2400" dirty="0"/>
              <a:t>الإهتمام بالمراعي والمروج الطبيعية </a:t>
            </a:r>
            <a:r>
              <a:rPr lang="ar-SY" sz="2400" dirty="0" smtClean="0"/>
              <a:t>: تعتبر مصدرا </a:t>
            </a:r>
            <a:r>
              <a:rPr lang="ar-SY" sz="2400" dirty="0"/>
              <a:t>هاما </a:t>
            </a:r>
            <a:r>
              <a:rPr lang="ar-SY" sz="2400" dirty="0" smtClean="0"/>
              <a:t>لإنتاج </a:t>
            </a:r>
            <a:r>
              <a:rPr lang="ar-SY" sz="2400" dirty="0"/>
              <a:t>العلف الحيواني الرخيص الثمن لذلك يجب </a:t>
            </a:r>
            <a:r>
              <a:rPr lang="ar-SY" sz="2400" dirty="0" smtClean="0"/>
              <a:t>الاهتمام </a:t>
            </a:r>
            <a:r>
              <a:rPr lang="ar-SY" sz="2400" dirty="0"/>
              <a:t>بالمراعي الطبيعية </a:t>
            </a:r>
            <a:r>
              <a:rPr lang="ar-SY" sz="2400" dirty="0" smtClean="0"/>
              <a:t>وتحسينها </a:t>
            </a:r>
            <a:r>
              <a:rPr lang="ar-SY" sz="2400" dirty="0"/>
              <a:t>وتنظيم ادارتها وإستزراعها بالشجيرات و النباتات الرعوية المناسبة من أجل تجديد الغطاء النباتي الطبيعي </a:t>
            </a:r>
            <a:r>
              <a:rPr lang="ar-SY" sz="2400" dirty="0" smtClean="0"/>
              <a:t>لهذه </a:t>
            </a:r>
            <a:r>
              <a:rPr lang="ar-SY" sz="2400" dirty="0"/>
              <a:t>المراعي </a:t>
            </a:r>
            <a:r>
              <a:rPr lang="ar-SY" sz="2400" dirty="0" smtClean="0"/>
              <a:t>الشاسعة</a:t>
            </a:r>
            <a:r>
              <a:rPr lang="ar-SY" sz="2400" dirty="0"/>
              <a:t> </a:t>
            </a:r>
            <a:r>
              <a:rPr lang="ar-SY" sz="2400" dirty="0" smtClean="0">
                <a:solidFill>
                  <a:srgbClr val="C00000"/>
                </a:solidFill>
              </a:rPr>
              <a:t>(الرغل أو القطف ..).</a:t>
            </a:r>
          </a:p>
          <a:p>
            <a:pPr algn="r" rtl="1"/>
            <a:endParaRPr lang="ar-SY" sz="2400" dirty="0"/>
          </a:p>
          <a:p>
            <a:pPr algn="r" rtl="1"/>
            <a:r>
              <a:rPr lang="ar-SY" sz="2400" dirty="0" smtClean="0"/>
              <a:t>6- </a:t>
            </a:r>
            <a:r>
              <a:rPr lang="ar-SY" sz="2400" dirty="0"/>
              <a:t>إنتاج بذار المحاصيل العلفية </a:t>
            </a:r>
            <a:r>
              <a:rPr lang="ar-SY" sz="2400" dirty="0" smtClean="0"/>
              <a:t>محلياً</a:t>
            </a:r>
          </a:p>
          <a:p>
            <a:pPr algn="r" rtl="1"/>
            <a:r>
              <a:rPr lang="ar-SY" sz="2400" dirty="0" smtClean="0"/>
              <a:t>7- تصنيع الأعلاف وحفظها : يعتبر من </a:t>
            </a:r>
            <a:r>
              <a:rPr lang="ar-SY" sz="2400" dirty="0"/>
              <a:t>الأمور الهامة </a:t>
            </a:r>
            <a:r>
              <a:rPr lang="ar-SY" sz="2400" dirty="0" smtClean="0"/>
              <a:t>جداً </a:t>
            </a:r>
            <a:r>
              <a:rPr lang="ar-SY" sz="2400" dirty="0"/>
              <a:t>لتوفير العلف على مدار السنة وبلوغ الحد الأقصى </a:t>
            </a:r>
            <a:r>
              <a:rPr lang="ar-SY" sz="2400" dirty="0" smtClean="0"/>
              <a:t>للاستفادة </a:t>
            </a:r>
            <a:r>
              <a:rPr lang="ar-SY" sz="2400" dirty="0"/>
              <a:t>من الأعلاف المنتجة والإقلال من هدرها </a:t>
            </a:r>
            <a:r>
              <a:rPr lang="ar-SY" sz="2400" dirty="0" smtClean="0"/>
              <a:t>.</a:t>
            </a:r>
          </a:p>
          <a:p>
            <a:pPr algn="r" rtl="1"/>
            <a:endParaRPr lang="ar-SY" sz="2400" dirty="0"/>
          </a:p>
          <a:p>
            <a:pPr algn="r" rtl="1"/>
            <a:r>
              <a:rPr lang="ar-SY" sz="2400" dirty="0" smtClean="0"/>
              <a:t>8- </a:t>
            </a:r>
            <a:r>
              <a:rPr lang="ar-SY" sz="2400" dirty="0"/>
              <a:t>تطوير الأبحاث العلمية المتعلقة بانتاج </a:t>
            </a:r>
            <a:r>
              <a:rPr lang="ar-SY" sz="2400" dirty="0" smtClean="0"/>
              <a:t>الأعلاف.</a:t>
            </a:r>
            <a:endParaRPr lang="en-GB" sz="2400" dirty="0"/>
          </a:p>
        </p:txBody>
      </p:sp>
    </p:spTree>
    <p:extLst>
      <p:ext uri="{BB962C8B-B14F-4D97-AF65-F5344CB8AC3E}">
        <p14:creationId xmlns:p14="http://schemas.microsoft.com/office/powerpoint/2010/main" val="8038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88686"/>
            <a:ext cx="10353761" cy="1326321"/>
          </a:xfrm>
        </p:spPr>
        <p:txBody>
          <a:bodyPr/>
          <a:lstStyle/>
          <a:p>
            <a:pPr algn="ctr" rtl="1"/>
            <a:r>
              <a:rPr lang="ar-SY" dirty="0" smtClean="0"/>
              <a:t>طرق استغلال </a:t>
            </a:r>
            <a:r>
              <a:rPr lang="ar-SY" dirty="0"/>
              <a:t>المحاصيل العلفية :</a:t>
            </a:r>
            <a:endParaRPr lang="en-GB" dirty="0"/>
          </a:p>
        </p:txBody>
      </p:sp>
      <p:sp>
        <p:nvSpPr>
          <p:cNvPr id="3" name="Content Placeholder 2"/>
          <p:cNvSpPr>
            <a:spLocks noGrp="1"/>
          </p:cNvSpPr>
          <p:nvPr>
            <p:ph idx="1"/>
          </p:nvPr>
        </p:nvSpPr>
        <p:spPr>
          <a:xfrm>
            <a:off x="913795" y="1727199"/>
            <a:ext cx="10465405" cy="4714543"/>
          </a:xfrm>
        </p:spPr>
        <p:txBody>
          <a:bodyPr>
            <a:noAutofit/>
          </a:bodyPr>
          <a:lstStyle/>
          <a:p>
            <a:pPr marL="0" marR="0" algn="r" rtl="1">
              <a:lnSpc>
                <a:spcPct val="107000"/>
              </a:lnSpc>
              <a:spcBef>
                <a:spcPts val="0"/>
              </a:spcBef>
              <a:spcAft>
                <a:spcPts val="800"/>
              </a:spcAft>
            </a:pPr>
            <a:r>
              <a:rPr lang="ar-SY" sz="2800" dirty="0" smtClean="0">
                <a:solidFill>
                  <a:srgbClr val="FF0000"/>
                </a:solidFill>
                <a:effectLst/>
                <a:latin typeface="Calibri" panose="020F0502020204030204" pitchFamily="34" charset="0"/>
                <a:ea typeface="Calibri" panose="020F0502020204030204" pitchFamily="34" charset="0"/>
              </a:rPr>
              <a:t>1- </a:t>
            </a:r>
            <a:r>
              <a:rPr lang="ar-SY" sz="2800" dirty="0">
                <a:solidFill>
                  <a:srgbClr val="FF0000"/>
                </a:solidFill>
                <a:effectLst/>
                <a:latin typeface="Calibri" panose="020F0502020204030204" pitchFamily="34" charset="0"/>
                <a:ea typeface="Calibri" panose="020F0502020204030204" pitchFamily="34" charset="0"/>
              </a:rPr>
              <a:t>على شكل علف </a:t>
            </a:r>
            <a:r>
              <a:rPr lang="ar-SY" sz="2800" dirty="0" smtClean="0">
                <a:solidFill>
                  <a:srgbClr val="FF0000"/>
                </a:solidFill>
                <a:effectLst/>
                <a:latin typeface="Calibri" panose="020F0502020204030204" pitchFamily="34" charset="0"/>
                <a:ea typeface="Calibri" panose="020F0502020204030204" pitchFamily="34" charset="0"/>
              </a:rPr>
              <a:t>أخضر: </a:t>
            </a:r>
            <a:r>
              <a:rPr lang="ar-SY" sz="2800" dirty="0" smtClean="0">
                <a:effectLst/>
                <a:latin typeface="Calibri" panose="020F0502020204030204" pitchFamily="34" charset="0"/>
                <a:ea typeface="Calibri" panose="020F0502020204030204" pitchFamily="34" charset="0"/>
              </a:rPr>
              <a:t>إما </a:t>
            </a:r>
            <a:r>
              <a:rPr lang="ar-SY" sz="2800" dirty="0">
                <a:effectLst/>
                <a:latin typeface="Calibri" panose="020F0502020204030204" pitchFamily="34" charset="0"/>
                <a:ea typeface="Calibri" panose="020F0502020204030204" pitchFamily="34" charset="0"/>
              </a:rPr>
              <a:t>بطريقة الرعي المباشرة من قبل الحيوانات </a:t>
            </a:r>
            <a:r>
              <a:rPr lang="ar-SY" sz="2800" dirty="0" smtClean="0">
                <a:effectLst/>
                <a:latin typeface="Calibri" panose="020F0502020204030204" pitchFamily="34" charset="0"/>
                <a:ea typeface="Calibri" panose="020F0502020204030204" pitchFamily="34" charset="0"/>
              </a:rPr>
              <a:t>أو </a:t>
            </a:r>
            <a:r>
              <a:rPr lang="ar-SY" sz="2800" dirty="0">
                <a:effectLst/>
                <a:latin typeface="Calibri" panose="020F0502020204030204" pitchFamily="34" charset="0"/>
                <a:ea typeface="Calibri" panose="020F0502020204030204" pitchFamily="34" charset="0"/>
              </a:rPr>
              <a:t>بتقطيع النباتات أو بحشها في مرحلة نمو مناسبة ثم يقدم العلف للحيوانات </a:t>
            </a:r>
            <a:r>
              <a:rPr lang="ar-SY" sz="2800" dirty="0" smtClean="0">
                <a:effectLst/>
                <a:latin typeface="Calibri" panose="020F0502020204030204" pitchFamily="34" charset="0"/>
                <a:ea typeface="Calibri" panose="020F0502020204030204" pitchFamily="34" charset="0"/>
              </a:rPr>
              <a:t>على </a:t>
            </a:r>
            <a:r>
              <a:rPr lang="ar-SY" sz="2800" dirty="0">
                <a:effectLst/>
                <a:latin typeface="Calibri" panose="020F0502020204030204" pitchFamily="34" charset="0"/>
                <a:ea typeface="Calibri" panose="020F0502020204030204" pitchFamily="34" charset="0"/>
              </a:rPr>
              <a:t>شكل مادة علفية خضراء </a:t>
            </a:r>
            <a:r>
              <a:rPr lang="ar-SY" sz="2800" dirty="0" smtClean="0">
                <a:effectLst/>
                <a:latin typeface="Calibri" panose="020F0502020204030204" pitchFamily="34" charset="0"/>
                <a:ea typeface="Calibri" panose="020F0502020204030204" pitchFamily="34" charset="0"/>
              </a:rPr>
              <a:t>.</a:t>
            </a:r>
          </a:p>
          <a:p>
            <a:pPr marL="0" marR="0" algn="r" rtl="1">
              <a:lnSpc>
                <a:spcPct val="107000"/>
              </a:lnSpc>
              <a:spcBef>
                <a:spcPts val="0"/>
              </a:spcBef>
              <a:spcAft>
                <a:spcPts val="800"/>
              </a:spcAft>
            </a:pPr>
            <a:r>
              <a:rPr lang="ar-SY" sz="2800" dirty="0" smtClean="0">
                <a:solidFill>
                  <a:srgbClr val="FF0000"/>
                </a:solidFill>
                <a:effectLst/>
                <a:latin typeface="Calibri" panose="020F0502020204030204" pitchFamily="34" charset="0"/>
                <a:ea typeface="Calibri" panose="020F0502020204030204" pitchFamily="34" charset="0"/>
              </a:rPr>
              <a:t>2- </a:t>
            </a:r>
            <a:r>
              <a:rPr lang="ar-SY" sz="2800" dirty="0">
                <a:solidFill>
                  <a:srgbClr val="FF0000"/>
                </a:solidFill>
                <a:effectLst/>
                <a:latin typeface="Calibri" panose="020F0502020204030204" pitchFamily="34" charset="0"/>
                <a:ea typeface="Calibri" panose="020F0502020204030204" pitchFamily="34" charset="0"/>
              </a:rPr>
              <a:t>على شكل أعلاف مجففة على صورة دريس </a:t>
            </a:r>
            <a:r>
              <a:rPr lang="ar-SY" sz="2800" dirty="0">
                <a:effectLst/>
                <a:latin typeface="Calibri" panose="020F0502020204030204" pitchFamily="34" charset="0"/>
                <a:ea typeface="Calibri" panose="020F0502020204030204" pitchFamily="34" charset="0"/>
              </a:rPr>
              <a:t>: تجفف الأعلاف الخضراء </a:t>
            </a:r>
            <a:r>
              <a:rPr lang="ar-SY" sz="2800" dirty="0" smtClean="0">
                <a:effectLst/>
                <a:latin typeface="Calibri" panose="020F0502020204030204" pitchFamily="34" charset="0"/>
                <a:ea typeface="Calibri" panose="020F0502020204030204" pitchFamily="34" charset="0"/>
              </a:rPr>
              <a:t>طبيعياً أو صناعياً </a:t>
            </a:r>
            <a:r>
              <a:rPr lang="ar-SY" sz="2800" dirty="0">
                <a:effectLst/>
                <a:latin typeface="Calibri" panose="020F0502020204030204" pitchFamily="34" charset="0"/>
                <a:ea typeface="Calibri" panose="020F0502020204030204" pitchFamily="34" charset="0"/>
              </a:rPr>
              <a:t>حتى درجة رطوبة مناسبة (15%) ثم تحفظ في أماكن مناسبة </a:t>
            </a:r>
            <a:r>
              <a:rPr lang="ar-SY" sz="2800" dirty="0" smtClean="0">
                <a:effectLst/>
                <a:latin typeface="Calibri" panose="020F0502020204030204" pitchFamily="34" charset="0"/>
                <a:ea typeface="Calibri" panose="020F0502020204030204" pitchFamily="34" charset="0"/>
              </a:rPr>
              <a:t>.</a:t>
            </a:r>
          </a:p>
          <a:p>
            <a:pPr marL="0" marR="0" algn="r" rtl="1">
              <a:lnSpc>
                <a:spcPct val="107000"/>
              </a:lnSpc>
              <a:spcBef>
                <a:spcPts val="0"/>
              </a:spcBef>
              <a:spcAft>
                <a:spcPts val="800"/>
              </a:spcAft>
            </a:pPr>
            <a:r>
              <a:rPr lang="ar-SY" sz="2800" dirty="0" smtClean="0">
                <a:solidFill>
                  <a:srgbClr val="FF0000"/>
                </a:solidFill>
                <a:effectLst/>
                <a:latin typeface="Calibri" panose="020F0502020204030204" pitchFamily="34" charset="0"/>
                <a:ea typeface="Calibri" panose="020F0502020204030204" pitchFamily="34" charset="0"/>
              </a:rPr>
              <a:t>3- </a:t>
            </a:r>
            <a:r>
              <a:rPr lang="ar-SY" sz="2800" dirty="0">
                <a:solidFill>
                  <a:srgbClr val="FF0000"/>
                </a:solidFill>
                <a:effectLst/>
                <a:latin typeface="Calibri" panose="020F0502020204030204" pitchFamily="34" charset="0"/>
                <a:ea typeface="Calibri" panose="020F0502020204030204" pitchFamily="34" charset="0"/>
              </a:rPr>
              <a:t>على شكل أعلاف محفوظة على صورة سيلاج : </a:t>
            </a:r>
            <a:r>
              <a:rPr lang="ar-SY" sz="2800" dirty="0">
                <a:effectLst/>
                <a:latin typeface="Calibri" panose="020F0502020204030204" pitchFamily="34" charset="0"/>
                <a:ea typeface="Calibri" panose="020F0502020204030204" pitchFamily="34" charset="0"/>
              </a:rPr>
              <a:t>تحفظ الأعلاف الخضراء في ظروف لا هوائية تحدث خلالها تخمرات بكتيرية لاهوائية ينتج عنها حمض اللاكتيك الذي يحفظ العلف من الفساد لمدة طويلة من </a:t>
            </a:r>
            <a:r>
              <a:rPr lang="ar-SY" sz="2800" dirty="0" smtClean="0">
                <a:effectLst/>
                <a:latin typeface="Calibri" panose="020F0502020204030204" pitchFamily="34" charset="0"/>
                <a:ea typeface="Calibri" panose="020F0502020204030204" pitchFamily="34" charset="0"/>
              </a:rPr>
              <a:t>الزمن.</a:t>
            </a:r>
          </a:p>
          <a:p>
            <a:pPr marL="0" marR="0" algn="r" rtl="1">
              <a:lnSpc>
                <a:spcPct val="107000"/>
              </a:lnSpc>
              <a:spcBef>
                <a:spcPts val="0"/>
              </a:spcBef>
              <a:spcAft>
                <a:spcPts val="800"/>
              </a:spcAft>
            </a:pPr>
            <a:r>
              <a:rPr lang="ar-SY" sz="2800" dirty="0" smtClean="0">
                <a:solidFill>
                  <a:srgbClr val="FF0000"/>
                </a:solidFill>
                <a:effectLst/>
                <a:latin typeface="Calibri" panose="020F0502020204030204" pitchFamily="34" charset="0"/>
                <a:ea typeface="Calibri" panose="020F0502020204030204" pitchFamily="34" charset="0"/>
              </a:rPr>
              <a:t>4- </a:t>
            </a:r>
            <a:r>
              <a:rPr lang="ar-SY" sz="2800" dirty="0">
                <a:solidFill>
                  <a:srgbClr val="FF0000"/>
                </a:solidFill>
                <a:effectLst/>
                <a:latin typeface="Calibri" panose="020F0502020204030204" pitchFamily="34" charset="0"/>
                <a:ea typeface="Calibri" panose="020F0502020204030204" pitchFamily="34" charset="0"/>
              </a:rPr>
              <a:t>على شكل إستثمار مزدوج : </a:t>
            </a:r>
            <a:r>
              <a:rPr lang="ar-SY" sz="2800" dirty="0">
                <a:effectLst/>
                <a:latin typeface="Calibri" panose="020F0502020204030204" pitchFamily="34" charset="0"/>
                <a:ea typeface="Calibri" panose="020F0502020204030204" pitchFamily="34" charset="0"/>
              </a:rPr>
              <a:t>حيث يتم رعي الحقل  لفترة من الزمن ثم تحش النباتات العلفية لصناعة الدريس أو السيلاج .</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66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Y" dirty="0" smtClean="0">
                <a:solidFill>
                  <a:srgbClr val="FF0000"/>
                </a:solidFill>
              </a:rPr>
              <a:t>فوائد </a:t>
            </a:r>
            <a:r>
              <a:rPr lang="ar-SY" dirty="0">
                <a:solidFill>
                  <a:srgbClr val="FF0000"/>
                </a:solidFill>
              </a:rPr>
              <a:t>زراعة المحاصيل العلفية :</a:t>
            </a:r>
            <a:endParaRPr lang="en-GB" dirty="0">
              <a:solidFill>
                <a:srgbClr val="FF0000"/>
              </a:solidFill>
            </a:endParaRPr>
          </a:p>
        </p:txBody>
      </p:sp>
      <p:sp>
        <p:nvSpPr>
          <p:cNvPr id="3" name="Content Placeholder 2"/>
          <p:cNvSpPr>
            <a:spLocks noGrp="1"/>
          </p:cNvSpPr>
          <p:nvPr>
            <p:ph idx="1"/>
          </p:nvPr>
        </p:nvSpPr>
        <p:spPr>
          <a:xfrm>
            <a:off x="136478" y="1935921"/>
            <a:ext cx="12055521" cy="4639049"/>
          </a:xfrm>
        </p:spPr>
        <p:txBody>
          <a:bodyPr>
            <a:normAutofit fontScale="92500" lnSpcReduction="10000"/>
          </a:bodyPr>
          <a:lstStyle/>
          <a:p>
            <a:pPr algn="r" rtl="1"/>
            <a:r>
              <a:rPr lang="ar-SY" sz="2800" dirty="0" smtClean="0">
                <a:solidFill>
                  <a:srgbClr val="0070C0"/>
                </a:solidFill>
              </a:rPr>
              <a:t>1- </a:t>
            </a:r>
            <a:r>
              <a:rPr lang="ar-SY" sz="2800" dirty="0">
                <a:solidFill>
                  <a:srgbClr val="0070C0"/>
                </a:solidFill>
              </a:rPr>
              <a:t>تأمين أعلاف خضراء جيدة ورخيصة </a:t>
            </a:r>
            <a:r>
              <a:rPr lang="ar-SY" sz="2800" dirty="0" smtClean="0">
                <a:solidFill>
                  <a:srgbClr val="0070C0"/>
                </a:solidFill>
              </a:rPr>
              <a:t>وبالتالي </a:t>
            </a:r>
            <a:r>
              <a:rPr lang="ar-SY" sz="2800" dirty="0">
                <a:solidFill>
                  <a:srgbClr val="0070C0"/>
                </a:solidFill>
              </a:rPr>
              <a:t>تؤمن </a:t>
            </a:r>
            <a:r>
              <a:rPr lang="ar-SY" sz="2800" dirty="0" smtClean="0">
                <a:solidFill>
                  <a:srgbClr val="0070C0"/>
                </a:solidFill>
              </a:rPr>
              <a:t>استقرار </a:t>
            </a:r>
            <a:r>
              <a:rPr lang="ar-SY" sz="2800" dirty="0">
                <a:solidFill>
                  <a:srgbClr val="0070C0"/>
                </a:solidFill>
              </a:rPr>
              <a:t>في الإنتاج الحيواني وزيادته </a:t>
            </a:r>
            <a:r>
              <a:rPr lang="ar-SY" sz="2800" dirty="0"/>
              <a:t>.</a:t>
            </a:r>
          </a:p>
          <a:p>
            <a:pPr algn="r" rtl="1"/>
            <a:endParaRPr lang="ar-SY" sz="2400" dirty="0"/>
          </a:p>
          <a:p>
            <a:pPr algn="r" rtl="1"/>
            <a:r>
              <a:rPr lang="ar-SY" sz="2800" dirty="0" smtClean="0">
                <a:solidFill>
                  <a:srgbClr val="0070C0"/>
                </a:solidFill>
              </a:rPr>
              <a:t>2- تساهم في تحسين خواص التربة الكيميائية وزيادة خصوبتها: </a:t>
            </a:r>
            <a:r>
              <a:rPr lang="ar-SY" sz="2800" dirty="0" smtClean="0"/>
              <a:t>تضيف </a:t>
            </a:r>
            <a:r>
              <a:rPr lang="ar-SY" sz="2800" dirty="0"/>
              <a:t>المحاصيل العلفية كميات كبيرة من المادة العضوية للتربة عن طريق تحلل المجموع الجذري </a:t>
            </a:r>
            <a:r>
              <a:rPr lang="ar-SY" sz="2800" dirty="0" smtClean="0"/>
              <a:t>وبقايا </a:t>
            </a:r>
            <a:r>
              <a:rPr lang="ar-SY" sz="2800" dirty="0"/>
              <a:t>المحصول العلفي . </a:t>
            </a:r>
            <a:endParaRPr lang="ar-SY" sz="2800" dirty="0" smtClean="0"/>
          </a:p>
          <a:p>
            <a:pPr algn="r" rtl="1"/>
            <a:r>
              <a:rPr lang="ar-SY" sz="2800" dirty="0" smtClean="0"/>
              <a:t>كما </a:t>
            </a:r>
            <a:r>
              <a:rPr lang="ar-SY" sz="2800" dirty="0"/>
              <a:t>أن الحيوان يأخذ من العناصر الغذائية </a:t>
            </a:r>
            <a:r>
              <a:rPr lang="ar-SY" sz="2800" dirty="0" smtClean="0"/>
              <a:t>حوالي </a:t>
            </a:r>
            <a:r>
              <a:rPr lang="ar-SY" sz="2800" dirty="0"/>
              <a:t>(25%) من </a:t>
            </a:r>
            <a:r>
              <a:rPr lang="ar-SY" sz="2800" dirty="0" smtClean="0"/>
              <a:t>الأزوت </a:t>
            </a:r>
            <a:r>
              <a:rPr lang="ar-SY" sz="2800" dirty="0"/>
              <a:t>و (20%) من الفوسفور و (10%) من </a:t>
            </a:r>
            <a:r>
              <a:rPr lang="ar-SY" sz="2800" dirty="0" smtClean="0"/>
              <a:t>البوتاسيوم </a:t>
            </a:r>
            <a:r>
              <a:rPr lang="ar-SY" sz="2800" dirty="0"/>
              <a:t>ويعيد الباقي إ</a:t>
            </a:r>
            <a:r>
              <a:rPr lang="ar-SY" sz="2800" dirty="0" smtClean="0"/>
              <a:t>لى </a:t>
            </a:r>
            <a:r>
              <a:rPr lang="ar-SY" sz="2800" dirty="0"/>
              <a:t>التربة من جديد مع مخلفات الحيوان وهذا يعني أن حوالي (80%) من العناصر الغذائية في العلف الأخضر تعود ثانية </a:t>
            </a:r>
            <a:r>
              <a:rPr lang="ar-SY" sz="2800" dirty="0" smtClean="0"/>
              <a:t>للتربة.</a:t>
            </a:r>
          </a:p>
          <a:p>
            <a:pPr algn="r" rtl="1"/>
            <a:endParaRPr lang="ar-SY" sz="2400" dirty="0"/>
          </a:p>
          <a:p>
            <a:pPr algn="r" rtl="1"/>
            <a:r>
              <a:rPr lang="ar-SY" sz="2800" dirty="0" smtClean="0">
                <a:solidFill>
                  <a:srgbClr val="0070C0"/>
                </a:solidFill>
              </a:rPr>
              <a:t>3- </a:t>
            </a:r>
            <a:r>
              <a:rPr lang="ar-SY" sz="2800" dirty="0">
                <a:solidFill>
                  <a:srgbClr val="0070C0"/>
                </a:solidFill>
              </a:rPr>
              <a:t>تحسين خواص التربة </a:t>
            </a:r>
            <a:r>
              <a:rPr lang="ar-SY" sz="2800" dirty="0" smtClean="0">
                <a:solidFill>
                  <a:srgbClr val="0070C0"/>
                </a:solidFill>
              </a:rPr>
              <a:t>الفيزيائية: </a:t>
            </a:r>
            <a:r>
              <a:rPr lang="ar-SY" sz="2800" dirty="0" smtClean="0"/>
              <a:t>تعمل </a:t>
            </a:r>
            <a:r>
              <a:rPr lang="ar-SY" sz="2800" dirty="0"/>
              <a:t>جذور المحاصيل العلفية وخاصة البقوليات العلفية على تحسين بناء التربة وتحسين عملية الصرف والتهوية وخفض مستوى الماء </a:t>
            </a:r>
            <a:r>
              <a:rPr lang="ar-SY" sz="2800" dirty="0" smtClean="0"/>
              <a:t>الأرضي </a:t>
            </a:r>
            <a:r>
              <a:rPr lang="ar-SY" sz="2800" dirty="0"/>
              <a:t>كما أن جذور النجيليات العلفية تحسن من نفاذية الطبقة السطحية </a:t>
            </a:r>
            <a:r>
              <a:rPr lang="ar-SY" sz="2800" dirty="0" smtClean="0"/>
              <a:t>للتربة</a:t>
            </a:r>
            <a:r>
              <a:rPr lang="ar-SY" sz="2400" dirty="0" smtClean="0"/>
              <a:t>.</a:t>
            </a:r>
            <a:endParaRPr lang="ar-SY" sz="2400" dirty="0"/>
          </a:p>
          <a:p>
            <a:pPr marL="0" indent="0" algn="r" rtl="1">
              <a:buNone/>
            </a:pPr>
            <a:endParaRPr lang="en-GB" sz="2400" dirty="0"/>
          </a:p>
        </p:txBody>
      </p:sp>
    </p:spTree>
    <p:extLst>
      <p:ext uri="{BB962C8B-B14F-4D97-AF65-F5344CB8AC3E}">
        <p14:creationId xmlns:p14="http://schemas.microsoft.com/office/powerpoint/2010/main" val="11288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9604</TotalTime>
  <Words>3091</Words>
  <Application>Microsoft Office PowerPoint</Application>
  <PresentationFormat>مخصص</PresentationFormat>
  <Paragraphs>290</Paragraphs>
  <Slides>48</Slides>
  <Notes>0</Notes>
  <HiddenSlides>0</HiddenSlides>
  <MMClips>0</MMClips>
  <ScaleCrop>false</ScaleCrop>
  <HeadingPairs>
    <vt:vector size="4" baseType="variant">
      <vt:variant>
        <vt:lpstr>نسق</vt:lpstr>
      </vt:variant>
      <vt:variant>
        <vt:i4>1</vt:i4>
      </vt:variant>
      <vt:variant>
        <vt:lpstr>عناوين الشرائح</vt:lpstr>
      </vt:variant>
      <vt:variant>
        <vt:i4>48</vt:i4>
      </vt:variant>
    </vt:vector>
  </HeadingPairs>
  <TitlesOfParts>
    <vt:vector size="49" baseType="lpstr">
      <vt:lpstr>Retrospect</vt:lpstr>
      <vt:lpstr>أهمية محاصيل العلف  وخصائصها العامة</vt:lpstr>
      <vt:lpstr>تعريف المحصول العلفي </vt:lpstr>
      <vt:lpstr>يتميز المحصول العلفي الجيد بما يلي:</vt:lpstr>
      <vt:lpstr>عرض تقديمي في PowerPoint</vt:lpstr>
      <vt:lpstr>عرض تقديمي في PowerPoint</vt:lpstr>
      <vt:lpstr>عرض تقديمي في PowerPoint</vt:lpstr>
      <vt:lpstr>عرض تقديمي في PowerPoint</vt:lpstr>
      <vt:lpstr>طرق استغلال المحاصيل العلفية :</vt:lpstr>
      <vt:lpstr>فوائد زراعة المحاصيل العلفية :</vt:lpstr>
      <vt:lpstr>عرض تقديمي في PowerPoint</vt:lpstr>
      <vt:lpstr>تقسيم المحاصيل العلفية :</vt:lpstr>
      <vt:lpstr>عرض تقديمي في PowerPoint</vt:lpstr>
      <vt:lpstr>تقسيم المحاصيل العلفية :</vt:lpstr>
      <vt:lpstr>تقسيم المحاصيل العلفية :</vt:lpstr>
      <vt:lpstr>تقسيم المحاصيل العلفية :</vt:lpstr>
      <vt:lpstr>تقسيم المحاصيل العلفية :</vt:lpstr>
      <vt:lpstr>التركيب الكيميائي للأعلاف :</vt:lpstr>
      <vt:lpstr>التركيب الكيميائي للأعلاف :</vt:lpstr>
      <vt:lpstr>عرض تقديمي في PowerPoint</vt:lpstr>
      <vt:lpstr>عرض تقديمي في PowerPoint</vt:lpstr>
      <vt:lpstr>عرض تقديمي في PowerPoint</vt:lpstr>
      <vt:lpstr>عرض تقديمي في PowerPoint</vt:lpstr>
      <vt:lpstr>عرض تقديمي في PowerPoint</vt:lpstr>
      <vt:lpstr>العوامل التي تؤثر على التركيب الكيميائي للأعلاف :</vt:lpstr>
      <vt:lpstr>عرض تقديمي في PowerPoint</vt:lpstr>
      <vt:lpstr>طرق تقدير القيمة الغذائية لمواد العلف :</vt:lpstr>
      <vt:lpstr>عرض تقديمي في PowerPoint</vt:lpstr>
      <vt:lpstr>عرض تقديمي في PowerPoint</vt:lpstr>
      <vt:lpstr>طرق تقدير معامل الهضم :</vt:lpstr>
      <vt:lpstr>عرض تقديمي في PowerPoint</vt:lpstr>
      <vt:lpstr>الطريقة الثانية لتقدير معامل الهضم </vt:lpstr>
      <vt:lpstr>عرض تقديمي في PowerPoint</vt:lpstr>
      <vt:lpstr>يحسب معامل الهضم باستخدام الدليل كما يلي:</vt:lpstr>
      <vt:lpstr>3- تقدير القيمة الغذائية للبروتين : </vt:lpstr>
      <vt:lpstr>وتوجد عدة طرق لتقييم البروتين المستخدم في التغذية وهي :</vt:lpstr>
      <vt:lpstr>عرض تقديمي في PowerPoint</vt:lpstr>
      <vt:lpstr>عرض تقديمي في PowerPoint</vt:lpstr>
      <vt:lpstr>وتوجد ثلاث حالات لميزان الآزوت :</vt:lpstr>
      <vt:lpstr>عرض تقديمي في PowerPoint</vt:lpstr>
      <vt:lpstr>4- حساب القيمة الحيوية للبروتين : </vt:lpstr>
      <vt:lpstr>5- القيمة الصافية للبروتين :</vt:lpstr>
      <vt:lpstr>4- تقدير قيم الطاقة : </vt:lpstr>
      <vt:lpstr>5- ميزان الطاقة: </vt:lpstr>
      <vt:lpstr>وتوجد طرق عالمية لتقدير قيم الطاقة للمركبات الغذائية وهي مستخدمة في بلدان عديدة من العالم وأهمها طريقتان :</vt:lpstr>
      <vt:lpstr>عرض تقديمي في PowerPoint</vt:lpstr>
      <vt:lpstr>عرض تقديمي في PowerPoint</vt:lpstr>
      <vt:lpstr>عرض تقديمي في PowerPoint</vt:lpstr>
      <vt:lpstr>انتهت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أهمية محاصيل العلف وخصائصها العامة</dc:title>
  <dc:creator>Majed Moussa</dc:creator>
  <cp:lastModifiedBy>‏‏مستخدم Windows</cp:lastModifiedBy>
  <cp:revision>225</cp:revision>
  <dcterms:created xsi:type="dcterms:W3CDTF">2017-03-10T17:40:01Z</dcterms:created>
  <dcterms:modified xsi:type="dcterms:W3CDTF">2026-03-25T15:12:40Z</dcterms:modified>
</cp:coreProperties>
</file>