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2" r:id="rId4"/>
    <p:sldId id="263" r:id="rId5"/>
    <p:sldId id="258" r:id="rId6"/>
    <p:sldId id="259" r:id="rId7"/>
    <p:sldId id="279" r:id="rId8"/>
    <p:sldId id="261" r:id="rId9"/>
    <p:sldId id="284" r:id="rId10"/>
    <p:sldId id="283" r:id="rId11"/>
    <p:sldId id="267" r:id="rId12"/>
    <p:sldId id="271" r:id="rId13"/>
    <p:sldId id="280" r:id="rId14"/>
    <p:sldId id="270" r:id="rId15"/>
    <p:sldId id="269" r:id="rId16"/>
    <p:sldId id="268" r:id="rId17"/>
    <p:sldId id="281" r:id="rId18"/>
    <p:sldId id="266" r:id="rId19"/>
    <p:sldId id="272" r:id="rId20"/>
    <p:sldId id="264" r:id="rId21"/>
    <p:sldId id="273" r:id="rId22"/>
    <p:sldId id="274" r:id="rId23"/>
    <p:sldId id="265" r:id="rId24"/>
    <p:sldId id="260" r:id="rId25"/>
    <p:sldId id="275" r:id="rId26"/>
    <p:sldId id="276" r:id="rId27"/>
    <p:sldId id="277" r:id="rId28"/>
    <p:sldId id="2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8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C67460AE-01AE-4969-B03F-AE697EB64605}" type="datetimeFigureOut">
              <a:rPr lang="en-GB" smtClean="0"/>
              <a:t>06/05/2026</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DE2A9BA-083B-4C49-88F4-EE7911184FDF}"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706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7460AE-01AE-4969-B03F-AE697EB64605}" type="datetimeFigureOut">
              <a:rPr lang="en-GB" smtClean="0"/>
              <a:t>06/05/2026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2A9BA-083B-4C49-88F4-EE7911184FDF}" type="slidenum">
              <a:rPr lang="en-GB" smtClean="0"/>
              <a:t>‹#›</a:t>
            </a:fld>
            <a:endParaRPr lang="en-GB"/>
          </a:p>
        </p:txBody>
      </p:sp>
    </p:spTree>
    <p:extLst>
      <p:ext uri="{BB962C8B-B14F-4D97-AF65-F5344CB8AC3E}">
        <p14:creationId xmlns:p14="http://schemas.microsoft.com/office/powerpoint/2010/main" val="386502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7460AE-01AE-4969-B03F-AE697EB64605}" type="datetimeFigureOut">
              <a:rPr lang="en-GB" smtClean="0"/>
              <a:t>06/05/2026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2A9BA-083B-4C49-88F4-EE7911184FDF}" type="slidenum">
              <a:rPr lang="en-GB" smtClean="0"/>
              <a:t>‹#›</a:t>
            </a:fld>
            <a:endParaRPr lang="en-GB"/>
          </a:p>
        </p:txBody>
      </p:sp>
    </p:spTree>
    <p:extLst>
      <p:ext uri="{BB962C8B-B14F-4D97-AF65-F5344CB8AC3E}">
        <p14:creationId xmlns:p14="http://schemas.microsoft.com/office/powerpoint/2010/main" val="286622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7460AE-01AE-4969-B03F-AE697EB64605}" type="datetimeFigureOut">
              <a:rPr lang="en-GB" smtClean="0"/>
              <a:t>06/05/2026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E2A9BA-083B-4C49-88F4-EE7911184FDF}" type="slidenum">
              <a:rPr lang="en-GB" smtClean="0"/>
              <a:t>‹#›</a:t>
            </a:fld>
            <a:endParaRPr lang="en-GB"/>
          </a:p>
        </p:txBody>
      </p:sp>
    </p:spTree>
    <p:extLst>
      <p:ext uri="{BB962C8B-B14F-4D97-AF65-F5344CB8AC3E}">
        <p14:creationId xmlns:p14="http://schemas.microsoft.com/office/powerpoint/2010/main" val="473090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67460AE-01AE-4969-B03F-AE697EB64605}" type="datetimeFigureOut">
              <a:rPr lang="en-GB" smtClean="0"/>
              <a:t>06/05/2026</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DE2A9BA-083B-4C49-88F4-EE7911184FDF}"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07614630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7460AE-01AE-4969-B03F-AE697EB64605}" type="datetimeFigureOut">
              <a:rPr lang="en-GB" smtClean="0"/>
              <a:t>06/05/2026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E2A9BA-083B-4C49-88F4-EE7911184FDF}" type="slidenum">
              <a:rPr lang="en-GB" smtClean="0"/>
              <a:t>‹#›</a:t>
            </a:fld>
            <a:endParaRPr lang="en-GB"/>
          </a:p>
        </p:txBody>
      </p:sp>
    </p:spTree>
    <p:extLst>
      <p:ext uri="{BB962C8B-B14F-4D97-AF65-F5344CB8AC3E}">
        <p14:creationId xmlns:p14="http://schemas.microsoft.com/office/powerpoint/2010/main" val="3979217286"/>
      </p:ext>
    </p:extLst>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7460AE-01AE-4969-B03F-AE697EB64605}" type="datetimeFigureOut">
              <a:rPr lang="en-GB" smtClean="0"/>
              <a:t>06/05/2026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E2A9BA-083B-4C49-88F4-EE7911184FDF}" type="slidenum">
              <a:rPr lang="en-GB" smtClean="0"/>
              <a:t>‹#›</a:t>
            </a:fld>
            <a:endParaRPr lang="en-GB"/>
          </a:p>
        </p:txBody>
      </p:sp>
    </p:spTree>
    <p:extLst>
      <p:ext uri="{BB962C8B-B14F-4D97-AF65-F5344CB8AC3E}">
        <p14:creationId xmlns:p14="http://schemas.microsoft.com/office/powerpoint/2010/main" val="3472786716"/>
      </p:ext>
    </p:extLst>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7460AE-01AE-4969-B03F-AE697EB64605}" type="datetimeFigureOut">
              <a:rPr lang="en-GB" smtClean="0"/>
              <a:t>06/05/2026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E2A9BA-083B-4C49-88F4-EE7911184FDF}" type="slidenum">
              <a:rPr lang="en-GB" smtClean="0"/>
              <a:t>‹#›</a:t>
            </a:fld>
            <a:endParaRPr lang="en-GB"/>
          </a:p>
        </p:txBody>
      </p:sp>
    </p:spTree>
    <p:extLst>
      <p:ext uri="{BB962C8B-B14F-4D97-AF65-F5344CB8AC3E}">
        <p14:creationId xmlns:p14="http://schemas.microsoft.com/office/powerpoint/2010/main" val="3325359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460AE-01AE-4969-B03F-AE697EB64605}" type="datetimeFigureOut">
              <a:rPr lang="en-GB" smtClean="0"/>
              <a:t>06/05/2026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E2A9BA-083B-4C49-88F4-EE7911184FDF}" type="slidenum">
              <a:rPr lang="en-GB" smtClean="0"/>
              <a:t>‹#›</a:t>
            </a:fld>
            <a:endParaRPr lang="en-GB"/>
          </a:p>
        </p:txBody>
      </p:sp>
    </p:spTree>
    <p:extLst>
      <p:ext uri="{BB962C8B-B14F-4D97-AF65-F5344CB8AC3E}">
        <p14:creationId xmlns:p14="http://schemas.microsoft.com/office/powerpoint/2010/main" val="3435659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C67460AE-01AE-4969-B03F-AE697EB64605}" type="datetimeFigureOut">
              <a:rPr lang="en-GB" smtClean="0"/>
              <a:t>06/05/2026</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3DE2A9BA-083B-4C49-88F4-EE7911184FDF}"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24974079"/>
      </p:ext>
    </p:extLst>
  </p:cSld>
  <p:clrMapOvr>
    <a:masterClrMapping/>
  </p:clrMapOvr>
  <p:extLst mod="1">
    <p:ext uri="{DCECCB84-F9BA-43D5-87BE-67443E8EF086}">
      <p15:sldGuideLst xmlns=""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C67460AE-01AE-4969-B03F-AE697EB64605}" type="datetimeFigureOut">
              <a:rPr lang="en-GB" smtClean="0"/>
              <a:t>06/05/2026</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3DE2A9BA-083B-4C49-88F4-EE7911184FDF}" type="slidenum">
              <a:rPr lang="en-GB" smtClean="0"/>
              <a:t>‹#›</a:t>
            </a:fld>
            <a:endParaRPr lang="en-GB"/>
          </a:p>
        </p:txBody>
      </p:sp>
    </p:spTree>
    <p:extLst>
      <p:ext uri="{BB962C8B-B14F-4D97-AF65-F5344CB8AC3E}">
        <p14:creationId xmlns:p14="http://schemas.microsoft.com/office/powerpoint/2010/main" val="417534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67460AE-01AE-4969-B03F-AE697EB64605}" type="datetimeFigureOut">
              <a:rPr lang="en-GB" smtClean="0"/>
              <a:t>06/05/2026</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DE2A9BA-083B-4C49-88F4-EE7911184FDF}"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8215043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7451" y="678903"/>
            <a:ext cx="10318418" cy="1248032"/>
          </a:xfrm>
        </p:spPr>
        <p:txBody>
          <a:bodyPr/>
          <a:lstStyle/>
          <a:p>
            <a:r>
              <a:rPr lang="ar-SY" sz="6000" b="1" dirty="0" smtClean="0"/>
              <a:t>مساحيق الأعلاف الخضراء</a:t>
            </a:r>
            <a:endParaRPr lang="en-GB" sz="6000" b="1" dirty="0"/>
          </a:p>
        </p:txBody>
      </p:sp>
      <p:sp>
        <p:nvSpPr>
          <p:cNvPr id="3" name="Subtitle 2"/>
          <p:cNvSpPr>
            <a:spLocks noGrp="1"/>
          </p:cNvSpPr>
          <p:nvPr>
            <p:ph type="subTitle" idx="1"/>
          </p:nvPr>
        </p:nvSpPr>
        <p:spPr>
          <a:xfrm>
            <a:off x="1679380" y="4743241"/>
            <a:ext cx="9144000" cy="667512"/>
          </a:xfrm>
        </p:spPr>
        <p:txBody>
          <a:bodyPr>
            <a:normAutofit lnSpcReduction="10000"/>
          </a:bodyPr>
          <a:lstStyle/>
          <a:p>
            <a:r>
              <a:rPr lang="ar-SY" sz="4000" dirty="0" smtClean="0">
                <a:solidFill>
                  <a:schemeClr val="tx1"/>
                </a:solidFill>
              </a:rPr>
              <a:t>د. ماجد موسى</a:t>
            </a:r>
            <a:endParaRPr lang="en-GB" sz="4000" dirty="0">
              <a:solidFill>
                <a:schemeClr val="tx1"/>
              </a:solidFill>
            </a:endParaRPr>
          </a:p>
        </p:txBody>
      </p:sp>
      <p:pic>
        <p:nvPicPr>
          <p:cNvPr id="4" name="Picture 3"/>
          <p:cNvPicPr>
            <a:picLocks noChangeAspect="1"/>
          </p:cNvPicPr>
          <p:nvPr/>
        </p:nvPicPr>
        <p:blipFill>
          <a:blip r:embed="rId2"/>
          <a:stretch>
            <a:fillRect/>
          </a:stretch>
        </p:blipFill>
        <p:spPr>
          <a:xfrm>
            <a:off x="4162566" y="1811248"/>
            <a:ext cx="4026089" cy="2931993"/>
          </a:xfrm>
          <a:prstGeom prst="rect">
            <a:avLst/>
          </a:prstGeom>
        </p:spPr>
      </p:pic>
    </p:spTree>
    <p:extLst>
      <p:ext uri="{BB962C8B-B14F-4D97-AF65-F5344CB8AC3E}">
        <p14:creationId xmlns:p14="http://schemas.microsoft.com/office/powerpoint/2010/main" val="4264150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752" y="573206"/>
            <a:ext cx="10803568" cy="2129051"/>
          </a:xfrm>
        </p:spPr>
        <p:txBody>
          <a:bodyPr>
            <a:normAutofit/>
          </a:bodyPr>
          <a:lstStyle/>
          <a:p>
            <a:pPr algn="r" rtl="1"/>
            <a:r>
              <a:rPr lang="ar-SY" sz="2400" dirty="0" smtClean="0">
                <a:solidFill>
                  <a:schemeClr val="tx1"/>
                </a:solidFill>
              </a:rPr>
              <a:t>أو </a:t>
            </a:r>
            <a:r>
              <a:rPr lang="ar-SY" sz="2400" dirty="0">
                <a:solidFill>
                  <a:schemeClr val="tx1"/>
                </a:solidFill>
              </a:rPr>
              <a:t>استخدام آلات الحش والتقطيع في نفس الوقت، حيث تكون مجهزة بحيث تنتقل النباتات عبر آلة الحش إلى التقطيع مباشرة حيث تُقطّع النباتات إلى أجزاء صغيرة (3 – 5 سم) ثم يُرفع المسحوق الناتج على اسطوانة بواسطة ضغط الهواء إلى عربة النقل </a:t>
            </a:r>
            <a:r>
              <a:rPr lang="ar-SY" sz="2400" dirty="0" smtClean="0">
                <a:solidFill>
                  <a:schemeClr val="tx1"/>
                </a:solidFill>
              </a:rPr>
              <a:t>(</a:t>
            </a:r>
            <a:r>
              <a:rPr lang="ar-SY" sz="2400" dirty="0" smtClean="0">
                <a:solidFill>
                  <a:srgbClr val="00B050"/>
                </a:solidFill>
              </a:rPr>
              <a:t>بهذه </a:t>
            </a:r>
            <a:r>
              <a:rPr lang="ar-SY" sz="2400" dirty="0">
                <a:solidFill>
                  <a:srgbClr val="00B050"/>
                </a:solidFill>
              </a:rPr>
              <a:t>الطريقة يجري حش النباتات على ارتفاع 6 - 8 سم عن سطح الأرض وتنقل فوراً دون أن تلامس التربة مما يضمن خلو المسحوق من </a:t>
            </a:r>
            <a:r>
              <a:rPr lang="ar-SY" sz="2400" dirty="0" smtClean="0">
                <a:solidFill>
                  <a:srgbClr val="00B050"/>
                </a:solidFill>
              </a:rPr>
              <a:t>الأتربة</a:t>
            </a:r>
            <a:r>
              <a:rPr lang="ar-SY" sz="2400" dirty="0" smtClean="0">
                <a:solidFill>
                  <a:schemeClr val="tx1"/>
                </a:solidFill>
              </a:rPr>
              <a:t>). </a:t>
            </a:r>
            <a:endParaRPr lang="ar-SY" sz="2400" dirty="0">
              <a:solidFill>
                <a:schemeClr val="tx1"/>
              </a:solidFill>
            </a:endParaRPr>
          </a:p>
          <a:p>
            <a:pPr algn="r" rtl="1"/>
            <a:endParaRPr lang="en-GB" sz="2800" dirty="0">
              <a:solidFill>
                <a:schemeClr val="tx1"/>
              </a:solidFill>
            </a:endParaRPr>
          </a:p>
        </p:txBody>
      </p:sp>
      <p:pic>
        <p:nvPicPr>
          <p:cNvPr id="4" name="Picture 3"/>
          <p:cNvPicPr>
            <a:picLocks noChangeAspect="1"/>
          </p:cNvPicPr>
          <p:nvPr/>
        </p:nvPicPr>
        <p:blipFill>
          <a:blip r:embed="rId2"/>
          <a:stretch>
            <a:fillRect/>
          </a:stretch>
        </p:blipFill>
        <p:spPr>
          <a:xfrm>
            <a:off x="2661314" y="2456965"/>
            <a:ext cx="6755642" cy="4428331"/>
          </a:xfrm>
          <a:prstGeom prst="rect">
            <a:avLst/>
          </a:prstGeom>
        </p:spPr>
      </p:pic>
    </p:spTree>
    <p:extLst>
      <p:ext uri="{BB962C8B-B14F-4D97-AF65-F5344CB8AC3E}">
        <p14:creationId xmlns:p14="http://schemas.microsoft.com/office/powerpoint/2010/main" val="168799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endParaRPr lang="en-GB" dirty="0"/>
          </a:p>
        </p:txBody>
      </p:sp>
      <p:sp>
        <p:nvSpPr>
          <p:cNvPr id="3" name="Content Placeholder 2"/>
          <p:cNvSpPr>
            <a:spLocks noGrp="1"/>
          </p:cNvSpPr>
          <p:nvPr>
            <p:ph idx="1"/>
          </p:nvPr>
        </p:nvSpPr>
        <p:spPr/>
        <p:txBody>
          <a:bodyPr>
            <a:normAutofit/>
          </a:bodyPr>
          <a:lstStyle/>
          <a:p>
            <a:pPr marL="0" indent="0" algn="r" rtl="1">
              <a:buNone/>
            </a:pPr>
            <a:r>
              <a:rPr lang="ar-SY" sz="3200" b="1" dirty="0">
                <a:solidFill>
                  <a:srgbClr val="FF0000"/>
                </a:solidFill>
              </a:rPr>
              <a:t>2- نقل العلف:</a:t>
            </a:r>
          </a:p>
          <a:p>
            <a:pPr algn="r" rtl="1"/>
            <a:endParaRPr lang="ar-SY" sz="2800" dirty="0" smtClean="0">
              <a:solidFill>
                <a:schemeClr val="tx1"/>
              </a:solidFill>
            </a:endParaRPr>
          </a:p>
          <a:p>
            <a:pPr algn="r" rtl="1"/>
            <a:r>
              <a:rPr lang="ar-SY" sz="2800" dirty="0" smtClean="0">
                <a:solidFill>
                  <a:schemeClr val="tx1"/>
                </a:solidFill>
              </a:rPr>
              <a:t>يجري </a:t>
            </a:r>
            <a:r>
              <a:rPr lang="ar-SY" sz="2800" dirty="0">
                <a:solidFill>
                  <a:schemeClr val="tx1"/>
                </a:solidFill>
              </a:rPr>
              <a:t>عادةً بواسطة عربات خاصة سعتها 4 م</a:t>
            </a:r>
            <a:r>
              <a:rPr lang="ar-SY" sz="2400" dirty="0">
                <a:solidFill>
                  <a:schemeClr val="tx1"/>
                </a:solidFill>
              </a:rPr>
              <a:t>3</a:t>
            </a:r>
            <a:r>
              <a:rPr lang="ar-SY" sz="2800" dirty="0">
                <a:solidFill>
                  <a:schemeClr val="tx1"/>
                </a:solidFill>
              </a:rPr>
              <a:t> أو مقطورات ينقل بها العلف إلى مركز التجفيف حيث يفرغ في خزان التغذية الذي يؤدي إلى فرن التجفيف وقبل تفريغ محتوى العربة يجري وزنها على ميزان أرضي خاص لوزن العربات يزن حتى 10 طن. </a:t>
            </a:r>
          </a:p>
          <a:p>
            <a:pPr algn="r" rtl="1"/>
            <a:endParaRPr lang="en-GB" sz="3600" dirty="0"/>
          </a:p>
        </p:txBody>
      </p:sp>
    </p:spTree>
    <p:extLst>
      <p:ext uri="{BB962C8B-B14F-4D97-AF65-F5344CB8AC3E}">
        <p14:creationId xmlns:p14="http://schemas.microsoft.com/office/powerpoint/2010/main" val="1141297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259308"/>
            <a:ext cx="10178322" cy="6496336"/>
          </a:xfrm>
        </p:spPr>
        <p:txBody>
          <a:bodyPr>
            <a:normAutofit fontScale="92500" lnSpcReduction="10000"/>
          </a:bodyPr>
          <a:lstStyle/>
          <a:p>
            <a:pPr marL="0" indent="0" algn="r" rtl="1">
              <a:buNone/>
            </a:pPr>
            <a:r>
              <a:rPr lang="ar-SY" sz="3400" b="1" dirty="0">
                <a:solidFill>
                  <a:srgbClr val="FF0000"/>
                </a:solidFill>
              </a:rPr>
              <a:t>3- تجفيف العلف</a:t>
            </a:r>
            <a:r>
              <a:rPr lang="ar-SY" sz="3400" b="1" dirty="0" smtClean="0">
                <a:solidFill>
                  <a:srgbClr val="FF0000"/>
                </a:solidFill>
              </a:rPr>
              <a:t>:</a:t>
            </a:r>
          </a:p>
          <a:p>
            <a:pPr marL="0" indent="0" algn="r" rtl="1">
              <a:buNone/>
            </a:pPr>
            <a:endParaRPr lang="ar-SY" sz="3400" b="1" dirty="0" smtClean="0">
              <a:solidFill>
                <a:srgbClr val="00B050"/>
              </a:solidFill>
            </a:endParaRPr>
          </a:p>
          <a:p>
            <a:pPr marL="0" indent="0" algn="r" rtl="1">
              <a:buNone/>
            </a:pPr>
            <a:r>
              <a:rPr lang="ar-SY" sz="3400" b="1" dirty="0" smtClean="0">
                <a:solidFill>
                  <a:srgbClr val="00B050"/>
                </a:solidFill>
              </a:rPr>
              <a:t>تقطيع العلف: </a:t>
            </a:r>
            <a:endParaRPr lang="ar-SY" sz="3400" b="1" dirty="0">
              <a:solidFill>
                <a:srgbClr val="00B050"/>
              </a:solidFill>
            </a:endParaRPr>
          </a:p>
          <a:p>
            <a:pPr lvl="1" algn="r" rtl="1"/>
            <a:r>
              <a:rPr lang="ar-SY" sz="2600" dirty="0" smtClean="0">
                <a:solidFill>
                  <a:schemeClr val="tx1"/>
                </a:solidFill>
              </a:rPr>
              <a:t>إمّا يتم تقطيع </a:t>
            </a:r>
            <a:r>
              <a:rPr lang="ar-SY" sz="2600" dirty="0">
                <a:solidFill>
                  <a:schemeClr val="tx1"/>
                </a:solidFill>
              </a:rPr>
              <a:t>العلف </a:t>
            </a:r>
            <a:r>
              <a:rPr lang="ar-SY" sz="2600" dirty="0" smtClean="0">
                <a:solidFill>
                  <a:schemeClr val="tx1"/>
                </a:solidFill>
              </a:rPr>
              <a:t>بعد </a:t>
            </a:r>
            <a:r>
              <a:rPr lang="ar-SY" sz="2600" dirty="0">
                <a:solidFill>
                  <a:schemeClr val="tx1"/>
                </a:solidFill>
              </a:rPr>
              <a:t>الحش مباشرة </a:t>
            </a:r>
            <a:endParaRPr lang="ar-SY" sz="2600" dirty="0" smtClean="0">
              <a:solidFill>
                <a:schemeClr val="tx1"/>
              </a:solidFill>
            </a:endParaRPr>
          </a:p>
          <a:p>
            <a:pPr lvl="1" algn="r" rtl="1"/>
            <a:r>
              <a:rPr lang="ar-SY" sz="2600" dirty="0" smtClean="0">
                <a:solidFill>
                  <a:schemeClr val="tx1"/>
                </a:solidFill>
              </a:rPr>
              <a:t>أو يكون </a:t>
            </a:r>
            <a:r>
              <a:rPr lang="ar-SY" sz="2600" dirty="0">
                <a:solidFill>
                  <a:schemeClr val="tx1"/>
                </a:solidFill>
              </a:rPr>
              <a:t>مركز التجفيف </a:t>
            </a:r>
            <a:r>
              <a:rPr lang="ar-SY" sz="2600" dirty="0" smtClean="0">
                <a:solidFill>
                  <a:schemeClr val="tx1"/>
                </a:solidFill>
              </a:rPr>
              <a:t>مزوداً </a:t>
            </a:r>
            <a:r>
              <a:rPr lang="ar-SY" sz="2600" dirty="0">
                <a:solidFill>
                  <a:schemeClr val="tx1"/>
                </a:solidFill>
              </a:rPr>
              <a:t>بآلات لتقطيع العلف قبل </a:t>
            </a:r>
            <a:r>
              <a:rPr lang="ar-SY" sz="2600" dirty="0" smtClean="0">
                <a:solidFill>
                  <a:schemeClr val="tx1"/>
                </a:solidFill>
              </a:rPr>
              <a:t>تجفيفه.</a:t>
            </a:r>
          </a:p>
          <a:p>
            <a:pPr lvl="1" algn="r" rtl="1"/>
            <a:endParaRPr lang="ar-SY" sz="2600" dirty="0">
              <a:solidFill>
                <a:schemeClr val="tx1"/>
              </a:solidFill>
            </a:endParaRPr>
          </a:p>
          <a:p>
            <a:pPr marL="457200" lvl="1" indent="0" algn="r" rtl="1">
              <a:buNone/>
            </a:pPr>
            <a:r>
              <a:rPr lang="ar-SY" sz="2600" dirty="0" smtClean="0">
                <a:solidFill>
                  <a:schemeClr val="tx1"/>
                </a:solidFill>
              </a:rPr>
              <a:t> </a:t>
            </a:r>
          </a:p>
          <a:p>
            <a:pPr algn="r" rtl="1"/>
            <a:r>
              <a:rPr lang="ar-SY" sz="2800" dirty="0" smtClean="0">
                <a:solidFill>
                  <a:schemeClr val="tx1"/>
                </a:solidFill>
              </a:rPr>
              <a:t>ينقل </a:t>
            </a:r>
            <a:r>
              <a:rPr lang="ar-SY" sz="2800" dirty="0">
                <a:solidFill>
                  <a:schemeClr val="tx1"/>
                </a:solidFill>
              </a:rPr>
              <a:t>العلف بعد تقطيعه بواسطة ضغط الهواء أو على سير خاص إلى خزان التلقيم الذي يلقم المجفف بالعلف بمقنن ثابت الوزن والحجم, </a:t>
            </a:r>
            <a:endParaRPr lang="ar-SY" sz="2800" dirty="0" smtClean="0">
              <a:solidFill>
                <a:schemeClr val="tx1"/>
              </a:solidFill>
            </a:endParaRPr>
          </a:p>
          <a:p>
            <a:pPr algn="r" rtl="1"/>
            <a:endParaRPr lang="ar-SY" sz="2800" dirty="0" smtClean="0">
              <a:solidFill>
                <a:schemeClr val="tx1"/>
              </a:solidFill>
            </a:endParaRPr>
          </a:p>
          <a:p>
            <a:pPr algn="r" rtl="1"/>
            <a:r>
              <a:rPr lang="ar-SY" sz="2800" dirty="0" smtClean="0">
                <a:solidFill>
                  <a:schemeClr val="tx1"/>
                </a:solidFill>
              </a:rPr>
              <a:t>فعند </a:t>
            </a:r>
            <a:r>
              <a:rPr lang="ar-SY" sz="2800" dirty="0">
                <a:solidFill>
                  <a:schemeClr val="tx1"/>
                </a:solidFill>
              </a:rPr>
              <a:t>دخول العلف الأخضر المقطّع إلى المجفف يتعرض إلى درجة حرارة عالية تختلف باختلاف نموذج التجفيف حيث تتراوح بين 425˚م وحتى 1200˚م </a:t>
            </a:r>
            <a:r>
              <a:rPr lang="ar-SY" sz="2800" dirty="0" smtClean="0">
                <a:solidFill>
                  <a:schemeClr val="tx1"/>
                </a:solidFill>
              </a:rPr>
              <a:t>(بالمتوسط </a:t>
            </a:r>
            <a:r>
              <a:rPr lang="ar-SY" sz="2800" dirty="0">
                <a:solidFill>
                  <a:schemeClr val="tx1"/>
                </a:solidFill>
              </a:rPr>
              <a:t>800 - 1000˚</a:t>
            </a:r>
            <a:r>
              <a:rPr lang="ar-SY" sz="2800" dirty="0" smtClean="0">
                <a:solidFill>
                  <a:schemeClr val="tx1"/>
                </a:solidFill>
              </a:rPr>
              <a:t>م)</a:t>
            </a:r>
          </a:p>
          <a:p>
            <a:pPr algn="r" rtl="1"/>
            <a:endParaRPr lang="en-GB" sz="3200" dirty="0"/>
          </a:p>
        </p:txBody>
      </p:sp>
    </p:spTree>
    <p:extLst>
      <p:ext uri="{BB962C8B-B14F-4D97-AF65-F5344CB8AC3E}">
        <p14:creationId xmlns:p14="http://schemas.microsoft.com/office/powerpoint/2010/main" val="98271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arn(inVertical)">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barn(inVertical)">
                                      <p:cBhvr>
                                        <p:cTn id="2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259308"/>
            <a:ext cx="10178322" cy="6496336"/>
          </a:xfrm>
        </p:spPr>
        <p:txBody>
          <a:bodyPr>
            <a:normAutofit/>
          </a:bodyPr>
          <a:lstStyle/>
          <a:p>
            <a:pPr algn="r" rtl="1"/>
            <a:r>
              <a:rPr lang="ar-SY" sz="2800" dirty="0" smtClean="0">
                <a:solidFill>
                  <a:schemeClr val="tx1"/>
                </a:solidFill>
              </a:rPr>
              <a:t>عادة </a:t>
            </a:r>
            <a:r>
              <a:rPr lang="ar-SY" sz="2800" dirty="0">
                <a:solidFill>
                  <a:schemeClr val="tx1"/>
                </a:solidFill>
              </a:rPr>
              <a:t>تختلف </a:t>
            </a:r>
            <a:r>
              <a:rPr lang="ar-SY" sz="2800" dirty="0" smtClean="0">
                <a:solidFill>
                  <a:schemeClr val="tx1"/>
                </a:solidFill>
              </a:rPr>
              <a:t>مدة </a:t>
            </a:r>
            <a:r>
              <a:rPr lang="ar-SY" sz="2800" dirty="0">
                <a:solidFill>
                  <a:schemeClr val="tx1"/>
                </a:solidFill>
              </a:rPr>
              <a:t>تعرض العلف للحرارة باختلاف </a:t>
            </a:r>
            <a:r>
              <a:rPr lang="ar-SY" sz="2800" dirty="0" smtClean="0">
                <a:solidFill>
                  <a:schemeClr val="tx1"/>
                </a:solidFill>
              </a:rPr>
              <a:t>درجة الحرارة </a:t>
            </a:r>
            <a:r>
              <a:rPr lang="ar-SY" sz="2800" dirty="0">
                <a:solidFill>
                  <a:schemeClr val="tx1"/>
                </a:solidFill>
              </a:rPr>
              <a:t>(5 ثوان حتى 40 دقيقة) وفي جميع الحالات تتعرض المادة داخل المجفف لعملية تقليب مستمرة للمساعدة في التخلص من الرطوبة. </a:t>
            </a:r>
            <a:endParaRPr lang="ar-SY" sz="2800" dirty="0" smtClean="0">
              <a:solidFill>
                <a:schemeClr val="tx1"/>
              </a:solidFill>
            </a:endParaRPr>
          </a:p>
          <a:p>
            <a:pPr marL="0" indent="0" algn="r" rtl="1">
              <a:buNone/>
            </a:pPr>
            <a:r>
              <a:rPr lang="ar-SY" sz="2800" dirty="0" smtClean="0">
                <a:solidFill>
                  <a:schemeClr val="tx1"/>
                </a:solidFill>
              </a:rPr>
              <a:t> </a:t>
            </a:r>
            <a:endParaRPr lang="ar-SY" sz="2800" dirty="0">
              <a:solidFill>
                <a:schemeClr val="tx1"/>
              </a:solidFill>
            </a:endParaRPr>
          </a:p>
          <a:p>
            <a:pPr algn="r" rtl="1"/>
            <a:r>
              <a:rPr lang="ar-SY" sz="2800" dirty="0">
                <a:solidFill>
                  <a:schemeClr val="tx1"/>
                </a:solidFill>
              </a:rPr>
              <a:t>إنّ الحرارة العالية مع </a:t>
            </a:r>
            <a:r>
              <a:rPr lang="ar-SY" sz="2800" u="sng" dirty="0">
                <a:solidFill>
                  <a:srgbClr val="00B050"/>
                </a:solidFill>
              </a:rPr>
              <a:t>وجود الرطوبة </a:t>
            </a:r>
            <a:r>
              <a:rPr lang="ar-SY" sz="2800" dirty="0">
                <a:solidFill>
                  <a:schemeClr val="tx1"/>
                </a:solidFill>
              </a:rPr>
              <a:t>تسبب تعريض المادة لما يشبه الطبخ فتسوء نوعية </a:t>
            </a:r>
            <a:r>
              <a:rPr lang="ar-SY" sz="2800" dirty="0" smtClean="0">
                <a:solidFill>
                  <a:schemeClr val="tx1"/>
                </a:solidFill>
              </a:rPr>
              <a:t>المسحوق لذا </a:t>
            </a:r>
            <a:r>
              <a:rPr lang="ar-SY" sz="2800" dirty="0">
                <a:solidFill>
                  <a:schemeClr val="tx1"/>
                </a:solidFill>
              </a:rPr>
              <a:t>أثناء التجفيف </a:t>
            </a:r>
            <a:r>
              <a:rPr lang="ar-SY" sz="2800" dirty="0" smtClean="0">
                <a:solidFill>
                  <a:schemeClr val="tx1"/>
                </a:solidFill>
              </a:rPr>
              <a:t>تخفض </a:t>
            </a:r>
            <a:r>
              <a:rPr lang="ar-SY" sz="2800" dirty="0">
                <a:solidFill>
                  <a:schemeClr val="tx1"/>
                </a:solidFill>
              </a:rPr>
              <a:t>نسبة الرطوبة في المسحوق الناتج إلى (10 – 12%) ويستهلك عادة تبخير ليتر واحد من ماء العلف حوالي 850 - 1000 كيلو كالوري عندما تكون درجة حرارة التجفيف حوالي 800 –1000˚م </a:t>
            </a:r>
            <a:endParaRPr lang="ar-SY" sz="2800" dirty="0" smtClean="0">
              <a:solidFill>
                <a:schemeClr val="tx1"/>
              </a:solidFill>
            </a:endParaRPr>
          </a:p>
          <a:p>
            <a:pPr marL="0" indent="0" algn="r" rtl="1">
              <a:buNone/>
            </a:pPr>
            <a:endParaRPr lang="ar-SY" sz="2800" dirty="0" smtClean="0">
              <a:solidFill>
                <a:schemeClr val="tx1"/>
              </a:solidFill>
            </a:endParaRPr>
          </a:p>
          <a:p>
            <a:pPr algn="r" rtl="1"/>
            <a:r>
              <a:rPr lang="ar-SY" sz="2800" dirty="0" smtClean="0">
                <a:solidFill>
                  <a:schemeClr val="tx1"/>
                </a:solidFill>
              </a:rPr>
              <a:t>يستخدم </a:t>
            </a:r>
            <a:r>
              <a:rPr lang="ar-SY" sz="2800" dirty="0">
                <a:solidFill>
                  <a:schemeClr val="tx1"/>
                </a:solidFill>
              </a:rPr>
              <a:t>كمصدر لطاقة التجفيف أي من مصادر الطاقة المتوفرة كالمازوت والكاز والغاز والكهرباء وذلك حسب تصميم ألة التجفيف.</a:t>
            </a:r>
          </a:p>
          <a:p>
            <a:pPr algn="r" rtl="1"/>
            <a:endParaRPr lang="en-GB" sz="3200" dirty="0"/>
          </a:p>
        </p:txBody>
      </p:sp>
    </p:spTree>
    <p:extLst>
      <p:ext uri="{BB962C8B-B14F-4D97-AF65-F5344CB8AC3E}">
        <p14:creationId xmlns:p14="http://schemas.microsoft.com/office/powerpoint/2010/main" val="413974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endParaRPr lang="en-GB" dirty="0"/>
          </a:p>
        </p:txBody>
      </p:sp>
      <p:sp>
        <p:nvSpPr>
          <p:cNvPr id="3" name="Content Placeholder 2"/>
          <p:cNvSpPr>
            <a:spLocks noGrp="1"/>
          </p:cNvSpPr>
          <p:nvPr>
            <p:ph idx="1"/>
          </p:nvPr>
        </p:nvSpPr>
        <p:spPr>
          <a:xfrm>
            <a:off x="1251678" y="2047165"/>
            <a:ext cx="10178322" cy="4421874"/>
          </a:xfrm>
        </p:spPr>
        <p:txBody>
          <a:bodyPr>
            <a:normAutofit/>
          </a:bodyPr>
          <a:lstStyle/>
          <a:p>
            <a:pPr marL="0" indent="0" algn="r" rtl="1">
              <a:buNone/>
            </a:pPr>
            <a:r>
              <a:rPr lang="ar-SY" sz="3200" dirty="0">
                <a:solidFill>
                  <a:srgbClr val="FF0000"/>
                </a:solidFill>
              </a:rPr>
              <a:t>4- طحن الناتج:</a:t>
            </a:r>
          </a:p>
          <a:p>
            <a:pPr algn="r" rtl="1"/>
            <a:r>
              <a:rPr lang="ar-SY" sz="2800" dirty="0" smtClean="0">
                <a:solidFill>
                  <a:schemeClr val="tx1"/>
                </a:solidFill>
              </a:rPr>
              <a:t>بعد </a:t>
            </a:r>
            <a:r>
              <a:rPr lang="ar-SY" sz="2800" dirty="0">
                <a:solidFill>
                  <a:schemeClr val="tx1"/>
                </a:solidFill>
              </a:rPr>
              <a:t>استخلاص الرطوبة الزائدة وتمام تجفيف وتبريد المادة </a:t>
            </a:r>
            <a:r>
              <a:rPr lang="ar-SY" sz="2800" dirty="0" smtClean="0">
                <a:solidFill>
                  <a:schemeClr val="tx1"/>
                </a:solidFill>
              </a:rPr>
              <a:t>العلفية في </a:t>
            </a:r>
            <a:r>
              <a:rPr lang="ar-SY" sz="2800" dirty="0">
                <a:solidFill>
                  <a:schemeClr val="tx1"/>
                </a:solidFill>
              </a:rPr>
              <a:t>خزان خاص </a:t>
            </a:r>
            <a:r>
              <a:rPr lang="ar-SY" sz="2800" dirty="0" smtClean="0">
                <a:solidFill>
                  <a:schemeClr val="tx1"/>
                </a:solidFill>
              </a:rPr>
              <a:t>تنقل </a:t>
            </a:r>
            <a:r>
              <a:rPr lang="ar-SY" sz="2800" dirty="0">
                <a:solidFill>
                  <a:schemeClr val="tx1"/>
                </a:solidFill>
              </a:rPr>
              <a:t>آلياً إلى مطحنة خاصة يجري فيها طحن المادة إلى الدرجة المطلوبة من النعومة وبحسب الغرض الذي يستخدم المسحوق من أجله, </a:t>
            </a:r>
            <a:endParaRPr lang="ar-SY" sz="2800" dirty="0" smtClean="0">
              <a:solidFill>
                <a:schemeClr val="tx1"/>
              </a:solidFill>
            </a:endParaRPr>
          </a:p>
          <a:p>
            <a:pPr algn="r" rtl="1"/>
            <a:endParaRPr lang="ar-SY" sz="2800" dirty="0">
              <a:solidFill>
                <a:schemeClr val="tx1"/>
              </a:solidFill>
            </a:endParaRPr>
          </a:p>
          <a:p>
            <a:pPr algn="r" rtl="1"/>
            <a:r>
              <a:rPr lang="ar-SY" sz="2800" dirty="0" smtClean="0">
                <a:solidFill>
                  <a:schemeClr val="tx1"/>
                </a:solidFill>
              </a:rPr>
              <a:t>يمكن </a:t>
            </a:r>
            <a:r>
              <a:rPr lang="ar-SY" sz="2800" dirty="0">
                <a:solidFill>
                  <a:schemeClr val="tx1"/>
                </a:solidFill>
              </a:rPr>
              <a:t>أثناء عملية الطحن أو بعدها إضافة بعض المواد المكملة إلى المسحوق مثل الدهون أو مضادات الأكسدة أو غيرها بحسب خطة التغذية ونوع الحيوانات التي ستغذى على المسحوق. </a:t>
            </a:r>
          </a:p>
          <a:p>
            <a:pPr algn="r" rtl="1"/>
            <a:endParaRPr lang="en-GB" sz="2400" dirty="0">
              <a:solidFill>
                <a:schemeClr val="tx1"/>
              </a:solidFill>
            </a:endParaRPr>
          </a:p>
        </p:txBody>
      </p:sp>
    </p:spTree>
    <p:extLst>
      <p:ext uri="{BB962C8B-B14F-4D97-AF65-F5344CB8AC3E}">
        <p14:creationId xmlns:p14="http://schemas.microsoft.com/office/powerpoint/2010/main" val="401536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endParaRPr lang="en-GB" dirty="0"/>
          </a:p>
        </p:txBody>
      </p:sp>
      <p:sp>
        <p:nvSpPr>
          <p:cNvPr id="3" name="Content Placeholder 2"/>
          <p:cNvSpPr>
            <a:spLocks noGrp="1"/>
          </p:cNvSpPr>
          <p:nvPr>
            <p:ph idx="1"/>
          </p:nvPr>
        </p:nvSpPr>
        <p:spPr/>
        <p:txBody>
          <a:bodyPr>
            <a:noAutofit/>
          </a:bodyPr>
          <a:lstStyle/>
          <a:p>
            <a:pPr marL="0" indent="0" algn="r" rtl="1">
              <a:buNone/>
            </a:pPr>
            <a:r>
              <a:rPr lang="ar-SY" sz="3200" dirty="0">
                <a:solidFill>
                  <a:srgbClr val="FF0000"/>
                </a:solidFill>
              </a:rPr>
              <a:t>5- تعبئة الناتج:</a:t>
            </a:r>
          </a:p>
          <a:p>
            <a:pPr algn="r" rtl="1"/>
            <a:r>
              <a:rPr lang="ar-SY" sz="2800" dirty="0">
                <a:solidFill>
                  <a:schemeClr val="tx1"/>
                </a:solidFill>
              </a:rPr>
              <a:t>تتم عملية تعبئة المسحوق آلياً بعد طحنه في أكياس من الورق أو الكتان موحدة المواصفات وبوزن ثابت بواسطة ميزان آلي. </a:t>
            </a:r>
          </a:p>
          <a:p>
            <a:pPr algn="r" rtl="1"/>
            <a:r>
              <a:rPr lang="ar-SY" sz="2800" dirty="0">
                <a:solidFill>
                  <a:schemeClr val="tx1"/>
                </a:solidFill>
              </a:rPr>
              <a:t>تنقل بعد ذلك الأكياس آلياً على سير ناقل خاص، حيث تجري خياطتها آلياً بواسطة آلة خياطة خاصة لهذا الغرض. </a:t>
            </a:r>
          </a:p>
          <a:p>
            <a:pPr algn="r" rtl="1"/>
            <a:r>
              <a:rPr lang="ar-SY" sz="2800" dirty="0">
                <a:solidFill>
                  <a:schemeClr val="tx1"/>
                </a:solidFill>
              </a:rPr>
              <a:t>وقد يجري تصنيع المسحوق على صورة علف محبب مباشرة بعد طحنه مما يساعد على حفظ مكوناته الغذائية ويقلل حجمه إلى حوالي 60% من الحجم الأولي مما يخفف من مصاريف تخزينه.</a:t>
            </a:r>
          </a:p>
          <a:p>
            <a:pPr algn="r" rtl="1"/>
            <a:endParaRPr lang="en-GB" sz="2400" dirty="0">
              <a:solidFill>
                <a:schemeClr val="tx1"/>
              </a:solidFill>
            </a:endParaRPr>
          </a:p>
        </p:txBody>
      </p:sp>
    </p:spTree>
    <p:extLst>
      <p:ext uri="{BB962C8B-B14F-4D97-AF65-F5344CB8AC3E}">
        <p14:creationId xmlns:p14="http://schemas.microsoft.com/office/powerpoint/2010/main" val="123274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272955"/>
            <a:ext cx="10178322" cy="6585045"/>
          </a:xfrm>
        </p:spPr>
        <p:txBody>
          <a:bodyPr>
            <a:normAutofit/>
          </a:bodyPr>
          <a:lstStyle/>
          <a:p>
            <a:pPr marL="0" indent="0" algn="r" rtl="1">
              <a:buNone/>
            </a:pPr>
            <a:r>
              <a:rPr lang="ar-SY" sz="3200" b="1" dirty="0">
                <a:solidFill>
                  <a:srgbClr val="FF0000"/>
                </a:solidFill>
              </a:rPr>
              <a:t>6- تخزين المسحوق و استخدامه</a:t>
            </a:r>
            <a:r>
              <a:rPr lang="ar-SY" sz="3200" b="1" dirty="0" smtClean="0">
                <a:solidFill>
                  <a:srgbClr val="FF0000"/>
                </a:solidFill>
              </a:rPr>
              <a:t>:</a:t>
            </a:r>
          </a:p>
          <a:p>
            <a:pPr marL="0" indent="0" algn="r" rtl="1">
              <a:buNone/>
            </a:pPr>
            <a:endParaRPr lang="ar-SY" sz="3200" b="1" dirty="0">
              <a:solidFill>
                <a:srgbClr val="FF0000"/>
              </a:solidFill>
            </a:endParaRPr>
          </a:p>
          <a:p>
            <a:pPr algn="r" rtl="1"/>
            <a:r>
              <a:rPr lang="ar-SY" sz="2800" dirty="0">
                <a:solidFill>
                  <a:schemeClr val="tx1"/>
                </a:solidFill>
              </a:rPr>
              <a:t>يعتمد مبدأ تخزين مسحوق العلف الأخضر على الإقلال في الفاقد من المواد الغذائية الهامة خلال فترة التخزين قدر الإمكان كالكاروتين وغيرها</a:t>
            </a:r>
            <a:r>
              <a:rPr lang="ar-SY" sz="2800" dirty="0" smtClean="0">
                <a:solidFill>
                  <a:schemeClr val="tx1"/>
                </a:solidFill>
              </a:rPr>
              <a:t>.</a:t>
            </a:r>
          </a:p>
          <a:p>
            <a:pPr algn="r" rtl="1"/>
            <a:endParaRPr lang="ar-SY" sz="2800" dirty="0">
              <a:solidFill>
                <a:schemeClr val="tx1"/>
              </a:solidFill>
            </a:endParaRPr>
          </a:p>
          <a:p>
            <a:pPr algn="r" rtl="1"/>
            <a:r>
              <a:rPr lang="ar-SY" sz="2800" dirty="0">
                <a:solidFill>
                  <a:schemeClr val="tx1"/>
                </a:solidFill>
              </a:rPr>
              <a:t>يجري تخزين هذه المادة معبأةً في أكياس مصنوعة من الورق أو الكتان أو الخيش وقد وجد أن أفضل أنواع الأكياس هي الأكياس الورقية ثم أكياس الكتان ثم الخيش. </a:t>
            </a:r>
            <a:endParaRPr lang="ar-SY" sz="2800" dirty="0" smtClean="0">
              <a:solidFill>
                <a:schemeClr val="tx1"/>
              </a:solidFill>
            </a:endParaRPr>
          </a:p>
          <a:p>
            <a:pPr algn="r" rtl="1"/>
            <a:endParaRPr lang="ar-SY" sz="2800" dirty="0">
              <a:solidFill>
                <a:schemeClr val="tx1"/>
              </a:solidFill>
            </a:endParaRPr>
          </a:p>
          <a:p>
            <a:pPr algn="r" rtl="1"/>
            <a:r>
              <a:rPr lang="ar-SY" sz="2800" dirty="0">
                <a:solidFill>
                  <a:schemeClr val="tx1"/>
                </a:solidFill>
              </a:rPr>
              <a:t>كما يمكن تخزين المسحوق بدون تعبئة على شكل كومة (دكمة) في المخزن مباشرة </a:t>
            </a:r>
            <a:r>
              <a:rPr lang="ar-SY" sz="2800" dirty="0" smtClean="0">
                <a:solidFill>
                  <a:schemeClr val="tx1"/>
                </a:solidFill>
              </a:rPr>
              <a:t>(وهذه </a:t>
            </a:r>
            <a:r>
              <a:rPr lang="ar-SY" sz="2800" dirty="0">
                <a:solidFill>
                  <a:schemeClr val="tx1"/>
                </a:solidFill>
              </a:rPr>
              <a:t>أسوء طرق </a:t>
            </a:r>
            <a:r>
              <a:rPr lang="ar-SY" sz="2800" dirty="0" smtClean="0">
                <a:solidFill>
                  <a:schemeClr val="tx1"/>
                </a:solidFill>
              </a:rPr>
              <a:t>التخزين).</a:t>
            </a:r>
            <a:endParaRPr lang="ar-SY" sz="2800" dirty="0">
              <a:solidFill>
                <a:schemeClr val="tx1"/>
              </a:solidFill>
            </a:endParaRPr>
          </a:p>
          <a:p>
            <a:pPr algn="r" rtl="1"/>
            <a:endParaRPr lang="en-GB" sz="2400" dirty="0">
              <a:solidFill>
                <a:schemeClr val="tx1"/>
              </a:solidFill>
            </a:endParaRPr>
          </a:p>
        </p:txBody>
      </p:sp>
    </p:spTree>
    <p:extLst>
      <p:ext uri="{BB962C8B-B14F-4D97-AF65-F5344CB8AC3E}">
        <p14:creationId xmlns:p14="http://schemas.microsoft.com/office/powerpoint/2010/main" val="361886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1296537"/>
            <a:ext cx="10178322" cy="5561463"/>
          </a:xfrm>
        </p:spPr>
        <p:txBody>
          <a:bodyPr>
            <a:normAutofit/>
          </a:bodyPr>
          <a:lstStyle/>
          <a:p>
            <a:pPr algn="r" rtl="1"/>
            <a:r>
              <a:rPr lang="ar-SY" sz="2800" dirty="0" smtClean="0">
                <a:solidFill>
                  <a:schemeClr val="tx1"/>
                </a:solidFill>
              </a:rPr>
              <a:t>من </a:t>
            </a:r>
            <a:r>
              <a:rPr lang="ar-SY" sz="2800" dirty="0">
                <a:solidFill>
                  <a:schemeClr val="tx1"/>
                </a:solidFill>
              </a:rPr>
              <a:t>المعروف أنّ درجة الحرارة بعد التعبئة تكون مرتفعة نسبياً, بين 35 – 40 م˚ ولذلك تترك الأكياس 2 – 3 أيام حتى تنخفض درجة حرارتها ثم تنقل إلى المخزن</a:t>
            </a:r>
            <a:r>
              <a:rPr lang="ar-SY" sz="2800" dirty="0" smtClean="0">
                <a:solidFill>
                  <a:schemeClr val="tx1"/>
                </a:solidFill>
              </a:rPr>
              <a:t>.</a:t>
            </a:r>
          </a:p>
          <a:p>
            <a:pPr algn="r" rtl="1"/>
            <a:endParaRPr lang="ar-SY" sz="2800" dirty="0">
              <a:solidFill>
                <a:schemeClr val="tx1"/>
              </a:solidFill>
            </a:endParaRPr>
          </a:p>
          <a:p>
            <a:pPr algn="r" rtl="1"/>
            <a:r>
              <a:rPr lang="ar-SY" sz="2800" dirty="0">
                <a:solidFill>
                  <a:schemeClr val="tx1"/>
                </a:solidFill>
              </a:rPr>
              <a:t>أفضل درجة تخزين لمسحوق العلف الأخضر المنتج تكون على درجة حرارة 2 – 4 م˚ ونسبة الرطوبة الجوية 65 – 80 % على أن لاتزيد نسبة الرطوبة في المسحوق عن 12 – 14%. </a:t>
            </a:r>
            <a:endParaRPr lang="ar-SY" sz="2800" dirty="0" smtClean="0">
              <a:solidFill>
                <a:schemeClr val="tx1"/>
              </a:solidFill>
            </a:endParaRPr>
          </a:p>
          <a:p>
            <a:pPr algn="r" rtl="1"/>
            <a:endParaRPr lang="ar-SY" sz="2800" dirty="0">
              <a:solidFill>
                <a:schemeClr val="tx1"/>
              </a:solidFill>
            </a:endParaRPr>
          </a:p>
          <a:p>
            <a:pPr algn="r" rtl="1"/>
            <a:r>
              <a:rPr lang="ar-SY" sz="2800" dirty="0">
                <a:solidFill>
                  <a:schemeClr val="tx1"/>
                </a:solidFill>
              </a:rPr>
              <a:t> تعتبر مساحيق الأعلاف الخضراء المجففة من أهم مكونات </a:t>
            </a:r>
            <a:r>
              <a:rPr lang="ar-SY" sz="2800" dirty="0" smtClean="0">
                <a:solidFill>
                  <a:schemeClr val="tx1"/>
                </a:solidFill>
              </a:rPr>
              <a:t>التي </a:t>
            </a:r>
            <a:r>
              <a:rPr lang="ar-SY" sz="2800" dirty="0">
                <a:solidFill>
                  <a:schemeClr val="tx1"/>
                </a:solidFill>
              </a:rPr>
              <a:t>تستخدم في تغذية الحيوان، لذلك فإنّ تصنيعها على هذا الشكل يسهّل عملية التخزين </a:t>
            </a:r>
            <a:r>
              <a:rPr lang="ar-SY" sz="2800" dirty="0">
                <a:solidFill>
                  <a:srgbClr val="00B050"/>
                </a:solidFill>
              </a:rPr>
              <a:t>الأعلاف المحببة </a:t>
            </a:r>
            <a:r>
              <a:rPr lang="ar-SY" sz="2800" dirty="0" smtClean="0">
                <a:solidFill>
                  <a:schemeClr val="tx1"/>
                </a:solidFill>
              </a:rPr>
              <a:t>وعملية </a:t>
            </a:r>
            <a:r>
              <a:rPr lang="ar-SY" sz="2800" dirty="0">
                <a:solidFill>
                  <a:schemeClr val="tx1"/>
                </a:solidFill>
              </a:rPr>
              <a:t>الاستخدام في التغذية في آن واحد.</a:t>
            </a:r>
          </a:p>
          <a:p>
            <a:pPr algn="r" rtl="1"/>
            <a:endParaRPr lang="en-GB" sz="2400" dirty="0">
              <a:solidFill>
                <a:schemeClr val="tx1"/>
              </a:solidFill>
            </a:endParaRPr>
          </a:p>
        </p:txBody>
      </p:sp>
    </p:spTree>
    <p:extLst>
      <p:ext uri="{BB962C8B-B14F-4D97-AF65-F5344CB8AC3E}">
        <p14:creationId xmlns:p14="http://schemas.microsoft.com/office/powerpoint/2010/main" val="228009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996039"/>
          </a:xfrm>
        </p:spPr>
        <p:txBody>
          <a:bodyPr>
            <a:normAutofit fontScale="90000"/>
          </a:bodyPr>
          <a:lstStyle/>
          <a:p>
            <a:pPr algn="ctr" rtl="1"/>
            <a:r>
              <a:rPr lang="ar-SY" sz="4000" dirty="0">
                <a:solidFill>
                  <a:srgbClr val="0070C0"/>
                </a:solidFill>
              </a:rPr>
              <a:t>استعمالات مساحيق الأعلاف الخضراء في التغذية:</a:t>
            </a:r>
            <a:br>
              <a:rPr lang="ar-SY" sz="4000" dirty="0">
                <a:solidFill>
                  <a:srgbClr val="0070C0"/>
                </a:solidFill>
              </a:rPr>
            </a:br>
            <a:endParaRPr lang="en-GB" sz="4000" dirty="0">
              <a:solidFill>
                <a:srgbClr val="0070C0"/>
              </a:solidFill>
            </a:endParaRPr>
          </a:p>
        </p:txBody>
      </p:sp>
      <p:sp>
        <p:nvSpPr>
          <p:cNvPr id="3" name="Content Placeholder 2"/>
          <p:cNvSpPr>
            <a:spLocks noGrp="1"/>
          </p:cNvSpPr>
          <p:nvPr>
            <p:ph idx="1"/>
          </p:nvPr>
        </p:nvSpPr>
        <p:spPr>
          <a:xfrm>
            <a:off x="1251678" y="1160061"/>
            <a:ext cx="10178322" cy="5199796"/>
          </a:xfrm>
        </p:spPr>
        <p:txBody>
          <a:bodyPr>
            <a:noAutofit/>
          </a:bodyPr>
          <a:lstStyle/>
          <a:p>
            <a:pPr algn="r" rtl="1"/>
            <a:r>
              <a:rPr lang="ar-SY" sz="2800" dirty="0" smtClean="0">
                <a:solidFill>
                  <a:schemeClr val="tx1"/>
                </a:solidFill>
              </a:rPr>
              <a:t>مازال </a:t>
            </a:r>
            <a:r>
              <a:rPr lang="ar-SY" sz="2800" dirty="0">
                <a:solidFill>
                  <a:schemeClr val="tx1"/>
                </a:solidFill>
              </a:rPr>
              <a:t>إنتاج مساحيق الأعلاف الخضراء محدوداً نسبياً، لذا فإنّ استخدامها في التغذية بشكل خاص ما زال يقتصر على تغذية الدواجن والخنازير والعجول في المراحل الأولى من العمر حيث تعطى لهذه الحيوانات مع العلف المصنع وبنسب تختلف من حيوان إلى </a:t>
            </a:r>
            <a:r>
              <a:rPr lang="ar-SY" sz="2800" dirty="0" smtClean="0">
                <a:solidFill>
                  <a:schemeClr val="tx1"/>
                </a:solidFill>
              </a:rPr>
              <a:t>آخر</a:t>
            </a:r>
          </a:p>
          <a:p>
            <a:pPr algn="r" rtl="1"/>
            <a:endParaRPr lang="ar-SY" sz="2800" dirty="0">
              <a:solidFill>
                <a:schemeClr val="tx1"/>
              </a:solidFill>
            </a:endParaRPr>
          </a:p>
          <a:p>
            <a:pPr algn="r" rtl="1"/>
            <a:r>
              <a:rPr lang="ar-SY" sz="2800" dirty="0" smtClean="0">
                <a:solidFill>
                  <a:schemeClr val="tx1"/>
                </a:solidFill>
              </a:rPr>
              <a:t>في </a:t>
            </a:r>
            <a:r>
              <a:rPr lang="ar-SY" sz="2800" dirty="0">
                <a:solidFill>
                  <a:schemeClr val="tx1"/>
                </a:solidFill>
              </a:rPr>
              <a:t>تغذية الأبقار يمكن استخدامها بنسبة 10% من العليقة </a:t>
            </a:r>
            <a:endParaRPr lang="ar-SY" sz="2800" dirty="0" smtClean="0">
              <a:solidFill>
                <a:schemeClr val="tx1"/>
              </a:solidFill>
            </a:endParaRPr>
          </a:p>
          <a:p>
            <a:pPr algn="r" rtl="1"/>
            <a:r>
              <a:rPr lang="ar-SY" sz="2800" dirty="0" smtClean="0">
                <a:solidFill>
                  <a:schemeClr val="tx1"/>
                </a:solidFill>
              </a:rPr>
              <a:t>في </a:t>
            </a:r>
            <a:r>
              <a:rPr lang="ar-SY" sz="2800" dirty="0">
                <a:solidFill>
                  <a:schemeClr val="tx1"/>
                </a:solidFill>
              </a:rPr>
              <a:t>تغذية الصيصان بحدود 5% </a:t>
            </a:r>
            <a:endParaRPr lang="ar-SY" sz="2800" dirty="0" smtClean="0">
              <a:solidFill>
                <a:schemeClr val="tx1"/>
              </a:solidFill>
            </a:endParaRPr>
          </a:p>
          <a:p>
            <a:pPr algn="r" rtl="1"/>
            <a:r>
              <a:rPr lang="ar-SY" sz="2800" dirty="0" smtClean="0">
                <a:solidFill>
                  <a:schemeClr val="tx1"/>
                </a:solidFill>
              </a:rPr>
              <a:t>في تغذية الدجاج </a:t>
            </a:r>
            <a:r>
              <a:rPr lang="ar-SY" sz="2800" dirty="0">
                <a:solidFill>
                  <a:schemeClr val="tx1"/>
                </a:solidFill>
              </a:rPr>
              <a:t>البياض 5 – 10% </a:t>
            </a:r>
            <a:endParaRPr lang="ar-SY" sz="2800" dirty="0" smtClean="0">
              <a:solidFill>
                <a:schemeClr val="tx1"/>
              </a:solidFill>
            </a:endParaRPr>
          </a:p>
          <a:p>
            <a:pPr algn="r" rtl="1"/>
            <a:r>
              <a:rPr lang="ar-SY" sz="2800" dirty="0" smtClean="0">
                <a:solidFill>
                  <a:schemeClr val="tx1"/>
                </a:solidFill>
              </a:rPr>
              <a:t>أما عند الدجاج </a:t>
            </a:r>
            <a:r>
              <a:rPr lang="ar-SY" sz="2800" dirty="0">
                <a:solidFill>
                  <a:schemeClr val="tx1"/>
                </a:solidFill>
              </a:rPr>
              <a:t>الرومي </a:t>
            </a:r>
            <a:r>
              <a:rPr lang="ar-SY" sz="2800" dirty="0" smtClean="0">
                <a:solidFill>
                  <a:schemeClr val="tx1"/>
                </a:solidFill>
              </a:rPr>
              <a:t>فحتى </a:t>
            </a:r>
            <a:r>
              <a:rPr lang="ar-SY" sz="2800" dirty="0">
                <a:solidFill>
                  <a:schemeClr val="tx1"/>
                </a:solidFill>
              </a:rPr>
              <a:t>35% </a:t>
            </a:r>
            <a:endParaRPr lang="ar-SY" sz="2800" dirty="0" smtClean="0">
              <a:solidFill>
                <a:schemeClr val="tx1"/>
              </a:solidFill>
            </a:endParaRPr>
          </a:p>
          <a:p>
            <a:pPr algn="r" rtl="1"/>
            <a:r>
              <a:rPr lang="ar-SY" sz="2800" dirty="0" smtClean="0">
                <a:solidFill>
                  <a:schemeClr val="tx1"/>
                </a:solidFill>
              </a:rPr>
              <a:t>أمّا </a:t>
            </a:r>
            <a:r>
              <a:rPr lang="ar-SY" sz="2800" dirty="0">
                <a:solidFill>
                  <a:schemeClr val="tx1"/>
                </a:solidFill>
              </a:rPr>
              <a:t>في تغذية الأرانب فيمكن أن تشكل حتى 50% من العليقة. </a:t>
            </a:r>
          </a:p>
          <a:p>
            <a:pPr marL="0" indent="0" algn="r" rtl="1">
              <a:buNone/>
            </a:pPr>
            <a:endParaRPr lang="en-GB" sz="2800" dirty="0">
              <a:solidFill>
                <a:schemeClr val="tx1"/>
              </a:solidFill>
            </a:endParaRPr>
          </a:p>
        </p:txBody>
      </p:sp>
    </p:spTree>
    <p:extLst>
      <p:ext uri="{BB962C8B-B14F-4D97-AF65-F5344CB8AC3E}">
        <p14:creationId xmlns:p14="http://schemas.microsoft.com/office/powerpoint/2010/main" val="115890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2347415"/>
            <a:ext cx="10178322" cy="4230806"/>
          </a:xfrm>
        </p:spPr>
        <p:txBody>
          <a:bodyPr>
            <a:noAutofit/>
          </a:bodyPr>
          <a:lstStyle/>
          <a:p>
            <a:pPr algn="r" rtl="1"/>
            <a:r>
              <a:rPr lang="ar-SY" sz="2800" dirty="0" smtClean="0">
                <a:solidFill>
                  <a:schemeClr val="tx1"/>
                </a:solidFill>
              </a:rPr>
              <a:t>لابد </a:t>
            </a:r>
            <a:r>
              <a:rPr lang="ar-SY" sz="2800" dirty="0">
                <a:solidFill>
                  <a:schemeClr val="tx1"/>
                </a:solidFill>
              </a:rPr>
              <a:t>من التنويه إلى ضرورة ترطيب الخلطة العلفية إذا أضيفت لها مساحيق الأعلاف الخضراء</a:t>
            </a:r>
            <a:r>
              <a:rPr lang="ar-SY" sz="2800" dirty="0" smtClean="0">
                <a:solidFill>
                  <a:schemeClr val="tx1"/>
                </a:solidFill>
              </a:rPr>
              <a:t>.</a:t>
            </a:r>
          </a:p>
          <a:p>
            <a:pPr marL="0" indent="0" algn="r" rtl="1">
              <a:buNone/>
            </a:pPr>
            <a:endParaRPr lang="ar-SY" sz="2800" dirty="0">
              <a:solidFill>
                <a:schemeClr val="tx1"/>
              </a:solidFill>
            </a:endParaRPr>
          </a:p>
          <a:p>
            <a:pPr algn="r" rtl="1"/>
            <a:r>
              <a:rPr lang="ar-SY" sz="2800" dirty="0">
                <a:solidFill>
                  <a:schemeClr val="tx1"/>
                </a:solidFill>
              </a:rPr>
              <a:t>كما يجب الحذر من الإفراط في استخدام مسحوق العلف الأخضر في </a:t>
            </a:r>
            <a:r>
              <a:rPr lang="ar-SY" sz="2800" u="sng" dirty="0">
                <a:solidFill>
                  <a:srgbClr val="00B050"/>
                </a:solidFill>
              </a:rPr>
              <a:t>تغذية الصيصان </a:t>
            </a:r>
            <a:r>
              <a:rPr lang="ar-SY" sz="2800" dirty="0">
                <a:solidFill>
                  <a:schemeClr val="tx1"/>
                </a:solidFill>
              </a:rPr>
              <a:t>حيث وجد أنّ زيادة نسبته في علائق الصيصان تسبب انخفاض معدل النمو عندها ويرجع ذلك إلى وجود مادة الصابونين وكذلك ارتفاع نسبة الألياف عن النسبة المقبولة الممكن إضافتها إلى علائق الصيصان.</a:t>
            </a:r>
          </a:p>
          <a:p>
            <a:pPr algn="r" rtl="1"/>
            <a:endParaRPr lang="en-GB" sz="2800" dirty="0">
              <a:solidFill>
                <a:schemeClr val="tx1"/>
              </a:solidFill>
            </a:endParaRPr>
          </a:p>
        </p:txBody>
      </p:sp>
    </p:spTree>
    <p:extLst>
      <p:ext uri="{BB962C8B-B14F-4D97-AF65-F5344CB8AC3E}">
        <p14:creationId xmlns:p14="http://schemas.microsoft.com/office/powerpoint/2010/main" val="92225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Y" dirty="0" smtClean="0"/>
              <a:t>الغرض </a:t>
            </a:r>
            <a:r>
              <a:rPr lang="ar-SY" dirty="0"/>
              <a:t>من إنتاج مساحيق الأعلاف </a:t>
            </a:r>
            <a:r>
              <a:rPr lang="ar-SY" dirty="0" smtClean="0"/>
              <a:t>الخضراء</a:t>
            </a:r>
            <a:endParaRPr lang="en-GB" dirty="0"/>
          </a:p>
        </p:txBody>
      </p:sp>
      <p:sp>
        <p:nvSpPr>
          <p:cNvPr id="3" name="Content Placeholder 2"/>
          <p:cNvSpPr>
            <a:spLocks noGrp="1"/>
          </p:cNvSpPr>
          <p:nvPr>
            <p:ph idx="1"/>
          </p:nvPr>
        </p:nvSpPr>
        <p:spPr>
          <a:xfrm>
            <a:off x="1251678" y="2081284"/>
            <a:ext cx="10178322" cy="4415050"/>
          </a:xfrm>
        </p:spPr>
        <p:txBody>
          <a:bodyPr>
            <a:noAutofit/>
          </a:bodyPr>
          <a:lstStyle/>
          <a:p>
            <a:pPr algn="r" rtl="1"/>
            <a:r>
              <a:rPr lang="ar-SY" sz="3200" dirty="0">
                <a:solidFill>
                  <a:schemeClr val="tx1"/>
                </a:solidFill>
              </a:rPr>
              <a:t>خلال تخزين الأعلاف الخضراء بالطرق المختلفة التي مرت معنا كالسيلاج والدريس يحصل فيها </a:t>
            </a:r>
            <a:r>
              <a:rPr lang="ar-SY" sz="3200" dirty="0">
                <a:solidFill>
                  <a:srgbClr val="00B0F0"/>
                </a:solidFill>
              </a:rPr>
              <a:t>فقد بدرجات متفاوتة </a:t>
            </a:r>
            <a:r>
              <a:rPr lang="ar-SY" sz="3200" dirty="0">
                <a:solidFill>
                  <a:schemeClr val="tx1"/>
                </a:solidFill>
              </a:rPr>
              <a:t>لبعض مكوناتها الغذائية </a:t>
            </a:r>
            <a:endParaRPr lang="ar-SY" sz="3200" dirty="0" smtClean="0">
              <a:solidFill>
                <a:schemeClr val="tx1"/>
              </a:solidFill>
            </a:endParaRPr>
          </a:p>
          <a:p>
            <a:pPr algn="r" rtl="1"/>
            <a:endParaRPr lang="ar-SY" sz="3200" dirty="0">
              <a:solidFill>
                <a:schemeClr val="tx1"/>
              </a:solidFill>
            </a:endParaRPr>
          </a:p>
          <a:p>
            <a:pPr algn="r" rtl="1"/>
            <a:r>
              <a:rPr lang="ar-SY" sz="3200" dirty="0" smtClean="0">
                <a:solidFill>
                  <a:schemeClr val="tx1"/>
                </a:solidFill>
              </a:rPr>
              <a:t>وقد </a:t>
            </a:r>
            <a:r>
              <a:rPr lang="ar-SY" sz="3200" dirty="0">
                <a:solidFill>
                  <a:schemeClr val="tx1"/>
                </a:solidFill>
              </a:rPr>
              <a:t>جرت عدة محاولات لتطوير تصنيع الأعلاف الخضراء </a:t>
            </a:r>
            <a:r>
              <a:rPr lang="ar-SY" sz="3200" dirty="0" smtClean="0">
                <a:solidFill>
                  <a:schemeClr val="tx1"/>
                </a:solidFill>
              </a:rPr>
              <a:t>بهدف</a:t>
            </a:r>
            <a:r>
              <a:rPr lang="en-US" sz="3200" dirty="0" smtClean="0">
                <a:solidFill>
                  <a:schemeClr val="tx1"/>
                </a:solidFill>
              </a:rPr>
              <a:t>:</a:t>
            </a:r>
          </a:p>
          <a:p>
            <a:pPr lvl="1" algn="r" rtl="1"/>
            <a:r>
              <a:rPr lang="ar-SY" sz="2800" dirty="0" smtClean="0">
                <a:solidFill>
                  <a:schemeClr val="tx1"/>
                </a:solidFill>
              </a:rPr>
              <a:t>المحافظة </a:t>
            </a:r>
            <a:r>
              <a:rPr lang="ar-SY" sz="2800" dirty="0">
                <a:solidFill>
                  <a:schemeClr val="tx1"/>
                </a:solidFill>
              </a:rPr>
              <a:t>على قيمتها </a:t>
            </a:r>
            <a:r>
              <a:rPr lang="ar-SY" sz="2800" dirty="0" smtClean="0">
                <a:solidFill>
                  <a:schemeClr val="tx1"/>
                </a:solidFill>
              </a:rPr>
              <a:t>الغذائية</a:t>
            </a:r>
          </a:p>
          <a:p>
            <a:pPr marL="457200" lvl="1" indent="0" algn="r" rtl="1">
              <a:buNone/>
            </a:pPr>
            <a:endParaRPr lang="en-US" sz="2800" dirty="0" smtClean="0">
              <a:solidFill>
                <a:schemeClr val="tx1"/>
              </a:solidFill>
            </a:endParaRPr>
          </a:p>
          <a:p>
            <a:pPr lvl="1" algn="r" rtl="1"/>
            <a:r>
              <a:rPr lang="ar-SY" sz="2800" dirty="0" smtClean="0">
                <a:solidFill>
                  <a:schemeClr val="tx1"/>
                </a:solidFill>
              </a:rPr>
              <a:t>استخدامها عند أنواع </a:t>
            </a:r>
            <a:r>
              <a:rPr lang="ar-SY" sz="2800" dirty="0">
                <a:solidFill>
                  <a:schemeClr val="tx1"/>
                </a:solidFill>
              </a:rPr>
              <a:t>أخرى من الحيوانات غير الحيوانات الزراعية الكبيرة (أبقار, أغنام, خيول)  كالدواجن على سبيل المثال.</a:t>
            </a:r>
            <a:endParaRPr lang="en-GB" sz="2800" dirty="0">
              <a:solidFill>
                <a:schemeClr val="tx1"/>
              </a:solidFill>
            </a:endParaRPr>
          </a:p>
        </p:txBody>
      </p:sp>
    </p:spTree>
    <p:extLst>
      <p:ext uri="{BB962C8B-B14F-4D97-AF65-F5344CB8AC3E}">
        <p14:creationId xmlns:p14="http://schemas.microsoft.com/office/powerpoint/2010/main" val="147602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Y" dirty="0"/>
              <a:t>استخدام بقايا تقليم الزيتون في تغذية المجترات الصغيرة: </a:t>
            </a:r>
            <a:endParaRPr lang="en-GB" dirty="0"/>
          </a:p>
        </p:txBody>
      </p:sp>
      <p:sp>
        <p:nvSpPr>
          <p:cNvPr id="3" name="Content Placeholder 2"/>
          <p:cNvSpPr>
            <a:spLocks noGrp="1"/>
          </p:cNvSpPr>
          <p:nvPr>
            <p:ph idx="1"/>
          </p:nvPr>
        </p:nvSpPr>
        <p:spPr/>
        <p:txBody>
          <a:bodyPr>
            <a:noAutofit/>
          </a:bodyPr>
          <a:lstStyle/>
          <a:p>
            <a:pPr algn="r" rtl="1"/>
            <a:r>
              <a:rPr lang="ar-SY" sz="2800" dirty="0">
                <a:solidFill>
                  <a:schemeClr val="tx1"/>
                </a:solidFill>
              </a:rPr>
              <a:t>يوجد العديد من مخلفات المحاصيل الزراعية مثل أتبان المحاصيل النجيلية وأتبان المحاصيل البقولية وبقايا القطن وحطب الذرة وبقايا المحاصيل الجذرية والدرنية إضافة إلى بقايا محاصيل الخضار ومخلفات تقليم أشجار الزيتون</a:t>
            </a:r>
            <a:r>
              <a:rPr lang="ar-SY" sz="2800" dirty="0" smtClean="0">
                <a:solidFill>
                  <a:schemeClr val="tx1"/>
                </a:solidFill>
              </a:rPr>
              <a:t>.</a:t>
            </a:r>
          </a:p>
          <a:p>
            <a:pPr algn="r" rtl="1"/>
            <a:endParaRPr lang="ar-SY" sz="2800" dirty="0">
              <a:solidFill>
                <a:schemeClr val="tx1"/>
              </a:solidFill>
            </a:endParaRPr>
          </a:p>
          <a:p>
            <a:pPr algn="r" rtl="1"/>
            <a:r>
              <a:rPr lang="ar-SY" sz="2800" dirty="0">
                <a:solidFill>
                  <a:schemeClr val="tx1"/>
                </a:solidFill>
              </a:rPr>
              <a:t>في عام 2011 قدرت إجمالي مخلفات نواتج تقليم أشجار الزيتون المحسوبة حسب أعداد أشجار الزيتون المنتجة بحدود 1.3 مليون طن وشكلت بحدود 9.6% من إجمالي المخلفات الزراعية في سورية علماً أنه لا يستثمر منها أكثر من 10% عن طريق الرعي المباشر من قبل الأغنام وذلك لعدم توفر آلات الفرم والخبرات الفنية لدى المربين لإدخالها في علائق المجترات.</a:t>
            </a:r>
            <a:endParaRPr lang="en-GB" sz="2800" dirty="0">
              <a:solidFill>
                <a:schemeClr val="tx1"/>
              </a:solidFill>
            </a:endParaRPr>
          </a:p>
        </p:txBody>
      </p:sp>
    </p:spTree>
    <p:extLst>
      <p:ext uri="{BB962C8B-B14F-4D97-AF65-F5344CB8AC3E}">
        <p14:creationId xmlns:p14="http://schemas.microsoft.com/office/powerpoint/2010/main" val="149475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lgn="ctr" rtl="1">
              <a:buNone/>
            </a:pPr>
            <a:r>
              <a:rPr lang="ar-SY" sz="3600" b="1" dirty="0" smtClean="0">
                <a:solidFill>
                  <a:srgbClr val="C00000"/>
                </a:solidFill>
              </a:rPr>
              <a:t>نواتج </a:t>
            </a:r>
            <a:r>
              <a:rPr lang="ar-SY" sz="3600" b="1" dirty="0">
                <a:solidFill>
                  <a:srgbClr val="C00000"/>
                </a:solidFill>
              </a:rPr>
              <a:t>تقليم الزيتون: </a:t>
            </a:r>
            <a:endParaRPr lang="ar-SY" sz="3600" b="1" dirty="0" smtClean="0">
              <a:solidFill>
                <a:srgbClr val="C00000"/>
              </a:solidFill>
            </a:endParaRPr>
          </a:p>
          <a:p>
            <a:pPr algn="r" rtl="1"/>
            <a:endParaRPr lang="ar-SY" sz="2400" dirty="0"/>
          </a:p>
          <a:p>
            <a:pPr algn="r" rtl="1"/>
            <a:r>
              <a:rPr lang="ar-SY" sz="2800" dirty="0" smtClean="0">
                <a:solidFill>
                  <a:srgbClr val="002060"/>
                </a:solidFill>
              </a:rPr>
              <a:t>هي </a:t>
            </a:r>
            <a:r>
              <a:rPr lang="ar-SY" sz="2800" dirty="0">
                <a:solidFill>
                  <a:srgbClr val="002060"/>
                </a:solidFill>
              </a:rPr>
              <a:t>مجموع أغصان و أوراق شجرة الزيتون الناتجة من تقليم أشجار الزيتون والتي يمكن أن تستخدم كعلف للمجترات ويكون قطر الأغصان أقل من 3 – 4 سم ونسبة الأوراق تساوي 50% من نواتج التقليم، وفي أغلب البلدان يتم تقديم الأغصان المقلمة لشجرة الزيتون بشكل حر حيث تفضل الأغنام أن تأكل الأوراق والأغصان الصغيرة.</a:t>
            </a:r>
            <a:endParaRPr lang="en-GB" sz="2800" dirty="0">
              <a:solidFill>
                <a:srgbClr val="002060"/>
              </a:solidFill>
            </a:endParaRPr>
          </a:p>
        </p:txBody>
      </p:sp>
    </p:spTree>
    <p:extLst>
      <p:ext uri="{BB962C8B-B14F-4D97-AF65-F5344CB8AC3E}">
        <p14:creationId xmlns:p14="http://schemas.microsoft.com/office/powerpoint/2010/main" val="3949557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132516"/>
          </a:xfrm>
        </p:spPr>
        <p:txBody>
          <a:bodyPr>
            <a:normAutofit/>
          </a:bodyPr>
          <a:lstStyle/>
          <a:p>
            <a:pPr algn="ctr"/>
            <a:r>
              <a:rPr lang="ar-SY" sz="3600" dirty="0" smtClean="0">
                <a:solidFill>
                  <a:srgbClr val="0070C0"/>
                </a:solidFill>
              </a:rPr>
              <a:t>يستخدم لتحضير مسحوق بقايا تقليم الزيتون فرامات مخصصة لهذا الغرض</a:t>
            </a:r>
            <a:endParaRPr lang="en-GB" sz="3600" dirty="0">
              <a:solidFill>
                <a:srgbClr val="0070C0"/>
              </a:solidFill>
            </a:endParaRPr>
          </a:p>
        </p:txBody>
      </p:sp>
      <p:pic>
        <p:nvPicPr>
          <p:cNvPr id="4" name="Picture 3"/>
          <p:cNvPicPr>
            <a:picLocks noChangeAspect="1"/>
          </p:cNvPicPr>
          <p:nvPr/>
        </p:nvPicPr>
        <p:blipFill>
          <a:blip r:embed="rId2"/>
          <a:stretch>
            <a:fillRect/>
          </a:stretch>
        </p:blipFill>
        <p:spPr>
          <a:xfrm>
            <a:off x="0" y="1712530"/>
            <a:ext cx="6045958" cy="5145470"/>
          </a:xfrm>
          <a:prstGeom prst="rect">
            <a:avLst/>
          </a:prstGeom>
        </p:spPr>
      </p:pic>
      <p:pic>
        <p:nvPicPr>
          <p:cNvPr id="5" name="Picture 4"/>
          <p:cNvPicPr>
            <a:picLocks noChangeAspect="1"/>
          </p:cNvPicPr>
          <p:nvPr/>
        </p:nvPicPr>
        <p:blipFill>
          <a:blip r:embed="rId3"/>
          <a:stretch>
            <a:fillRect/>
          </a:stretch>
        </p:blipFill>
        <p:spPr>
          <a:xfrm>
            <a:off x="6143013" y="1712530"/>
            <a:ext cx="6055997" cy="5145470"/>
          </a:xfrm>
          <a:prstGeom prst="rect">
            <a:avLst/>
          </a:prstGeom>
        </p:spPr>
      </p:pic>
    </p:spTree>
    <p:extLst>
      <p:ext uri="{BB962C8B-B14F-4D97-AF65-F5344CB8AC3E}">
        <p14:creationId xmlns:p14="http://schemas.microsoft.com/office/powerpoint/2010/main" val="3289052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824" y="1050878"/>
            <a:ext cx="8084743" cy="5807122"/>
          </a:xfrm>
          <a:prstGeom prst="rect">
            <a:avLst/>
          </a:prstGeom>
        </p:spPr>
      </p:pic>
      <p:sp>
        <p:nvSpPr>
          <p:cNvPr id="8" name="Title 1"/>
          <p:cNvSpPr>
            <a:spLocks noGrp="1"/>
          </p:cNvSpPr>
          <p:nvPr>
            <p:ph type="title"/>
          </p:nvPr>
        </p:nvSpPr>
        <p:spPr>
          <a:xfrm>
            <a:off x="1251678" y="382385"/>
            <a:ext cx="10178322" cy="1132516"/>
          </a:xfrm>
        </p:spPr>
        <p:txBody>
          <a:bodyPr>
            <a:normAutofit/>
          </a:bodyPr>
          <a:lstStyle/>
          <a:p>
            <a:pPr algn="ctr"/>
            <a:r>
              <a:rPr lang="ar-SY" sz="3600" dirty="0" smtClean="0">
                <a:solidFill>
                  <a:srgbClr val="FF0000"/>
                </a:solidFill>
              </a:rPr>
              <a:t>المسحوق الناتج الجاهز للاستهلاك</a:t>
            </a:r>
            <a:endParaRPr lang="en-GB" sz="3600" dirty="0">
              <a:solidFill>
                <a:srgbClr val="FF0000"/>
              </a:solidFill>
            </a:endParaRPr>
          </a:p>
        </p:txBody>
      </p:sp>
    </p:spTree>
    <p:extLst>
      <p:ext uri="{BB962C8B-B14F-4D97-AF65-F5344CB8AC3E}">
        <p14:creationId xmlns:p14="http://schemas.microsoft.com/office/powerpoint/2010/main" val="2703196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86857"/>
          </a:xfrm>
        </p:spPr>
        <p:txBody>
          <a:bodyPr/>
          <a:lstStyle/>
          <a:p>
            <a:pPr algn="ctr" rtl="1"/>
            <a:r>
              <a:rPr lang="ar-SY" dirty="0" smtClean="0">
                <a:solidFill>
                  <a:schemeClr val="tx1"/>
                </a:solidFill>
              </a:rPr>
              <a:t>حفظ </a:t>
            </a:r>
            <a:r>
              <a:rPr lang="ar-SY" dirty="0">
                <a:solidFill>
                  <a:schemeClr val="tx1"/>
                </a:solidFill>
              </a:rPr>
              <a:t>مخلفات تقليم الزيتون</a:t>
            </a:r>
            <a:r>
              <a:rPr lang="ar-SY" dirty="0" smtClean="0">
                <a:solidFill>
                  <a:schemeClr val="tx1"/>
                </a:solidFill>
              </a:rPr>
              <a:t>:</a:t>
            </a:r>
            <a:endParaRPr lang="en-GB" dirty="0"/>
          </a:p>
        </p:txBody>
      </p:sp>
      <p:sp>
        <p:nvSpPr>
          <p:cNvPr id="3" name="Content Placeholder 2"/>
          <p:cNvSpPr>
            <a:spLocks noGrp="1"/>
          </p:cNvSpPr>
          <p:nvPr>
            <p:ph idx="1"/>
          </p:nvPr>
        </p:nvSpPr>
        <p:spPr>
          <a:xfrm>
            <a:off x="1251678" y="1419367"/>
            <a:ext cx="10178322" cy="4460225"/>
          </a:xfrm>
        </p:spPr>
        <p:txBody>
          <a:bodyPr>
            <a:noAutofit/>
          </a:bodyPr>
          <a:lstStyle/>
          <a:p>
            <a:pPr algn="r" rtl="1"/>
            <a:r>
              <a:rPr lang="ar-SY" sz="2800" dirty="0" smtClean="0">
                <a:solidFill>
                  <a:schemeClr val="tx1"/>
                </a:solidFill>
              </a:rPr>
              <a:t>إنَّ </a:t>
            </a:r>
            <a:r>
              <a:rPr lang="ar-SY" sz="2800" dirty="0">
                <a:solidFill>
                  <a:schemeClr val="tx1"/>
                </a:solidFill>
              </a:rPr>
              <a:t>تقليم أشجار الزيتون هي عملية تتكرر كل عام، لذا يجب أن نأخذ بعين الاعتبار كيفية حفظ وتخزين هذه المخلفات لنتمكن من توزيع استخدامها على مدار العام في تغذية الحيوانات.</a:t>
            </a:r>
          </a:p>
          <a:p>
            <a:pPr algn="r" rtl="1"/>
            <a:endParaRPr lang="ar-SY" sz="2800" dirty="0">
              <a:solidFill>
                <a:schemeClr val="tx1"/>
              </a:solidFill>
            </a:endParaRPr>
          </a:p>
          <a:p>
            <a:pPr algn="r" rtl="1"/>
            <a:r>
              <a:rPr lang="ar-SY" sz="2800" dirty="0">
                <a:solidFill>
                  <a:schemeClr val="tx1"/>
                </a:solidFill>
              </a:rPr>
              <a:t>يمكن حفظ مخلفات تقليم الزيتون بالطرق التالية</a:t>
            </a:r>
            <a:r>
              <a:rPr lang="ar-SY" sz="2800" dirty="0" smtClean="0">
                <a:solidFill>
                  <a:schemeClr val="tx1"/>
                </a:solidFill>
              </a:rPr>
              <a:t>:</a:t>
            </a:r>
          </a:p>
          <a:p>
            <a:pPr marL="0" indent="0" algn="r" rtl="1">
              <a:buNone/>
            </a:pPr>
            <a:endParaRPr lang="ar-SY" sz="2800" dirty="0">
              <a:solidFill>
                <a:schemeClr val="tx1"/>
              </a:solidFill>
            </a:endParaRPr>
          </a:p>
          <a:p>
            <a:pPr marL="0" indent="0" algn="r" rtl="1">
              <a:buNone/>
            </a:pPr>
            <a:r>
              <a:rPr lang="ar-SY" sz="2800" dirty="0" smtClean="0">
                <a:solidFill>
                  <a:schemeClr val="tx1"/>
                </a:solidFill>
              </a:rPr>
              <a:t>	- </a:t>
            </a:r>
            <a:r>
              <a:rPr lang="ar-SY" sz="2800" dirty="0">
                <a:solidFill>
                  <a:schemeClr val="tx1"/>
                </a:solidFill>
              </a:rPr>
              <a:t>التجفيف الهوائي .</a:t>
            </a:r>
          </a:p>
          <a:p>
            <a:pPr marL="0" indent="0" algn="r" rtl="1">
              <a:buNone/>
            </a:pPr>
            <a:r>
              <a:rPr lang="ar-SY" sz="2800" dirty="0" smtClean="0">
                <a:solidFill>
                  <a:schemeClr val="tx1"/>
                </a:solidFill>
              </a:rPr>
              <a:t>	- </a:t>
            </a:r>
            <a:r>
              <a:rPr lang="ar-SY" sz="2800" dirty="0">
                <a:solidFill>
                  <a:schemeClr val="tx1"/>
                </a:solidFill>
              </a:rPr>
              <a:t>صناعة السيلاج .</a:t>
            </a:r>
          </a:p>
          <a:p>
            <a:pPr marL="0" indent="0" algn="r" rtl="1">
              <a:buNone/>
            </a:pPr>
            <a:r>
              <a:rPr lang="ar-SY" sz="2800" dirty="0" smtClean="0">
                <a:solidFill>
                  <a:schemeClr val="tx1"/>
                </a:solidFill>
              </a:rPr>
              <a:t>	- </a:t>
            </a:r>
            <a:r>
              <a:rPr lang="ar-SY" sz="2800" dirty="0">
                <a:solidFill>
                  <a:schemeClr val="tx1"/>
                </a:solidFill>
              </a:rPr>
              <a:t>المكعبات العلفية .</a:t>
            </a:r>
          </a:p>
          <a:p>
            <a:pPr marL="0" indent="0" algn="r" rtl="1">
              <a:buNone/>
            </a:pPr>
            <a:endParaRPr lang="en-GB" sz="2800" dirty="0">
              <a:solidFill>
                <a:schemeClr val="tx1"/>
              </a:solidFill>
            </a:endParaRPr>
          </a:p>
        </p:txBody>
      </p:sp>
    </p:spTree>
    <p:extLst>
      <p:ext uri="{BB962C8B-B14F-4D97-AF65-F5344CB8AC3E}">
        <p14:creationId xmlns:p14="http://schemas.microsoft.com/office/powerpoint/2010/main" val="428364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arn(inVertical)">
                                      <p:cBhvr>
                                        <p:cTn id="13" dur="500"/>
                                        <p:tgtEl>
                                          <p:spTgt spid="3">
                                            <p:txEl>
                                              <p:pRg st="5" end="5"/>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arn(inVertical)">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86857"/>
          </a:xfrm>
        </p:spPr>
        <p:txBody>
          <a:bodyPr>
            <a:normAutofit fontScale="90000"/>
          </a:bodyPr>
          <a:lstStyle/>
          <a:p>
            <a:pPr algn="ctr" rtl="1"/>
            <a:r>
              <a:rPr lang="ar-SY" sz="5400" dirty="0">
                <a:solidFill>
                  <a:schemeClr val="tx1"/>
                </a:solidFill>
              </a:rPr>
              <a:t>شروط استخدام مخلفات الزيتون:</a:t>
            </a:r>
            <a:br>
              <a:rPr lang="ar-SY" sz="5400" dirty="0">
                <a:solidFill>
                  <a:schemeClr val="tx1"/>
                </a:solidFill>
              </a:rPr>
            </a:br>
            <a:endParaRPr lang="en-GB" dirty="0"/>
          </a:p>
        </p:txBody>
      </p:sp>
      <p:sp>
        <p:nvSpPr>
          <p:cNvPr id="3" name="Content Placeholder 2"/>
          <p:cNvSpPr>
            <a:spLocks noGrp="1"/>
          </p:cNvSpPr>
          <p:nvPr>
            <p:ph idx="1"/>
          </p:nvPr>
        </p:nvSpPr>
        <p:spPr>
          <a:xfrm>
            <a:off x="1251678" y="1733266"/>
            <a:ext cx="10178322" cy="4146326"/>
          </a:xfrm>
        </p:spPr>
        <p:txBody>
          <a:bodyPr>
            <a:noAutofit/>
          </a:bodyPr>
          <a:lstStyle/>
          <a:p>
            <a:pPr algn="r" rtl="1"/>
            <a:r>
              <a:rPr lang="ar-SY" sz="2800" dirty="0" smtClean="0">
                <a:solidFill>
                  <a:schemeClr val="tx1"/>
                </a:solidFill>
              </a:rPr>
              <a:t>يجب </a:t>
            </a:r>
            <a:r>
              <a:rPr lang="ar-SY" sz="2800" dirty="0">
                <a:solidFill>
                  <a:schemeClr val="tx1"/>
                </a:solidFill>
              </a:rPr>
              <a:t>عدم تأجيل عملية تقطيع الأغصان بحيث لا تتجاوز هذه المدة الـ </a:t>
            </a:r>
            <a:r>
              <a:rPr lang="ar-SY" sz="2800" dirty="0">
                <a:solidFill>
                  <a:srgbClr val="FF0000"/>
                </a:solidFill>
              </a:rPr>
              <a:t> 8 أيام </a:t>
            </a:r>
            <a:r>
              <a:rPr lang="ar-SY" sz="2800" dirty="0">
                <a:solidFill>
                  <a:schemeClr val="tx1"/>
                </a:solidFill>
              </a:rPr>
              <a:t>بعد التقليم وذلك للتقليل من فقد الأوراق قدر الإمكان، </a:t>
            </a:r>
            <a:endParaRPr lang="ar-SY" sz="2800" dirty="0" smtClean="0">
              <a:solidFill>
                <a:schemeClr val="tx1"/>
              </a:solidFill>
            </a:endParaRPr>
          </a:p>
          <a:p>
            <a:pPr algn="r" rtl="1"/>
            <a:endParaRPr lang="ar-SY" sz="2800" dirty="0" smtClean="0">
              <a:solidFill>
                <a:schemeClr val="tx1"/>
              </a:solidFill>
            </a:endParaRPr>
          </a:p>
          <a:p>
            <a:pPr algn="r" rtl="1"/>
            <a:r>
              <a:rPr lang="ar-SY" sz="2800" dirty="0" smtClean="0">
                <a:solidFill>
                  <a:schemeClr val="tx1"/>
                </a:solidFill>
              </a:rPr>
              <a:t>وفي </a:t>
            </a:r>
            <a:r>
              <a:rPr lang="ar-SY" sz="2800" dirty="0">
                <a:solidFill>
                  <a:schemeClr val="tx1"/>
                </a:solidFill>
              </a:rPr>
              <a:t>الظروف العادية (غياب هطول الأمطار) خلال الفترة الفاصلة بين التقليم والتكويم والتقطيع فإن المخلفات قد تكون وصلت إلى حالة تسهل الوصول إلى عملية تجفيف جيدة، ويمكن أن تطحن الأوراق و الأغصان لزيادة كثافتها و التقليل من تكاليف النقل. </a:t>
            </a:r>
            <a:endParaRPr lang="ar-SY" sz="2800" dirty="0" smtClean="0">
              <a:solidFill>
                <a:schemeClr val="tx1"/>
              </a:solidFill>
            </a:endParaRPr>
          </a:p>
          <a:p>
            <a:pPr algn="r" rtl="1"/>
            <a:endParaRPr lang="ar-SY" sz="2800" dirty="0">
              <a:solidFill>
                <a:schemeClr val="tx1"/>
              </a:solidFill>
            </a:endParaRPr>
          </a:p>
          <a:p>
            <a:pPr algn="r" rtl="1"/>
            <a:r>
              <a:rPr lang="ar-SY" sz="2800" dirty="0">
                <a:solidFill>
                  <a:schemeClr val="tx1"/>
                </a:solidFill>
              </a:rPr>
              <a:t>إن تجفيف الأوراق قد يكون طريقة مثالية لحفظها لكن المبالغة في التجفيف قد تقلل القيمة الغذائية والكمية المتناولة منها من قبل الحيوان.</a:t>
            </a:r>
          </a:p>
          <a:p>
            <a:pPr marL="0" indent="0" algn="r" rtl="1">
              <a:buNone/>
            </a:pPr>
            <a:endParaRPr lang="en-GB" sz="2800" dirty="0">
              <a:solidFill>
                <a:schemeClr val="tx1"/>
              </a:solidFill>
            </a:endParaRPr>
          </a:p>
        </p:txBody>
      </p:sp>
    </p:spTree>
    <p:extLst>
      <p:ext uri="{BB962C8B-B14F-4D97-AF65-F5344CB8AC3E}">
        <p14:creationId xmlns:p14="http://schemas.microsoft.com/office/powerpoint/2010/main" val="4280364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86857"/>
          </a:xfrm>
        </p:spPr>
        <p:txBody>
          <a:bodyPr>
            <a:normAutofit fontScale="90000"/>
          </a:bodyPr>
          <a:lstStyle/>
          <a:p>
            <a:pPr algn="ctr" rtl="1"/>
            <a:r>
              <a:rPr lang="ar-SY" sz="5400" dirty="0" smtClean="0">
                <a:solidFill>
                  <a:schemeClr val="tx1"/>
                </a:solidFill>
              </a:rPr>
              <a:t>فوائد </a:t>
            </a:r>
            <a:r>
              <a:rPr lang="ar-SY" sz="5400" dirty="0">
                <a:solidFill>
                  <a:schemeClr val="tx1"/>
                </a:solidFill>
              </a:rPr>
              <a:t>استخدام نواتج تقليم الزيتون:</a:t>
            </a:r>
            <a:br>
              <a:rPr lang="ar-SY" sz="5400" dirty="0">
                <a:solidFill>
                  <a:schemeClr val="tx1"/>
                </a:solidFill>
              </a:rPr>
            </a:br>
            <a:endParaRPr lang="en-GB" dirty="0"/>
          </a:p>
        </p:txBody>
      </p:sp>
      <p:sp>
        <p:nvSpPr>
          <p:cNvPr id="3" name="Content Placeholder 2"/>
          <p:cNvSpPr>
            <a:spLocks noGrp="1"/>
          </p:cNvSpPr>
          <p:nvPr>
            <p:ph idx="1"/>
          </p:nvPr>
        </p:nvSpPr>
        <p:spPr>
          <a:xfrm>
            <a:off x="1251678" y="1733266"/>
            <a:ext cx="10178322" cy="4146326"/>
          </a:xfrm>
        </p:spPr>
        <p:txBody>
          <a:bodyPr>
            <a:normAutofit/>
          </a:bodyPr>
          <a:lstStyle/>
          <a:p>
            <a:pPr marL="0" indent="0" algn="r" rtl="1">
              <a:buNone/>
            </a:pPr>
            <a:r>
              <a:rPr lang="ar-SY" sz="2800" dirty="0" smtClean="0">
                <a:solidFill>
                  <a:schemeClr val="tx1"/>
                </a:solidFill>
              </a:rPr>
              <a:t>1- </a:t>
            </a:r>
            <a:r>
              <a:rPr lang="ar-SY" sz="2800" dirty="0">
                <a:solidFill>
                  <a:schemeClr val="tx1"/>
                </a:solidFill>
              </a:rPr>
              <a:t>إطالة فترة الحلابة عند الأغنام بنسبة 7% من الفترة الكلية لموسم الحلابة.</a:t>
            </a:r>
          </a:p>
          <a:p>
            <a:pPr marL="0" indent="0" algn="r" rtl="1">
              <a:buNone/>
            </a:pPr>
            <a:r>
              <a:rPr lang="ar-SY" sz="2800" dirty="0">
                <a:solidFill>
                  <a:schemeClr val="tx1"/>
                </a:solidFill>
              </a:rPr>
              <a:t>2- تشير بعض الدراسات أن استخدام نواتج تقليم في التغذية أدى زيادة إنتاج الحليب اليومي والكلي بنسبة 9%.</a:t>
            </a:r>
          </a:p>
          <a:p>
            <a:pPr marL="0" indent="0" algn="r" rtl="1">
              <a:buNone/>
            </a:pPr>
            <a:r>
              <a:rPr lang="ar-SY" sz="2800" dirty="0">
                <a:solidFill>
                  <a:schemeClr val="tx1"/>
                </a:solidFill>
              </a:rPr>
              <a:t>3- انخفاض التكاليف المتعلقة بتحضير علائق الأغنام بنسبة 15%.</a:t>
            </a:r>
          </a:p>
          <a:p>
            <a:pPr marL="0" indent="0" algn="r" rtl="1">
              <a:buNone/>
            </a:pPr>
            <a:r>
              <a:rPr lang="ar-SY" sz="2800" dirty="0">
                <a:solidFill>
                  <a:schemeClr val="tx1"/>
                </a:solidFill>
              </a:rPr>
              <a:t>4- عند استخدام نواتج تقليم الزيتون في تغذية الحملان فهذا يؤدي إلى انخفاض تكاليف تكوين علائق الحملان بنسبة 18%.</a:t>
            </a:r>
          </a:p>
          <a:p>
            <a:pPr marL="0" indent="0" algn="r" rtl="1">
              <a:buNone/>
            </a:pPr>
            <a:r>
              <a:rPr lang="ar-SY" sz="2800" dirty="0">
                <a:solidFill>
                  <a:schemeClr val="tx1"/>
                </a:solidFill>
              </a:rPr>
              <a:t>5- انخفاض تكاليف إنتاج واحد كيلوغرام حليب بنسبة 20%.</a:t>
            </a:r>
          </a:p>
          <a:p>
            <a:pPr marL="0" indent="0" algn="r" rtl="1">
              <a:buNone/>
            </a:pPr>
            <a:endParaRPr lang="en-GB" sz="2800" dirty="0">
              <a:solidFill>
                <a:schemeClr val="tx1"/>
              </a:solidFill>
            </a:endParaRPr>
          </a:p>
        </p:txBody>
      </p:sp>
    </p:spTree>
    <p:extLst>
      <p:ext uri="{BB962C8B-B14F-4D97-AF65-F5344CB8AC3E}">
        <p14:creationId xmlns:p14="http://schemas.microsoft.com/office/powerpoint/2010/main" val="122503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8030" y="545910"/>
            <a:ext cx="10178322" cy="5718411"/>
          </a:xfrm>
        </p:spPr>
        <p:txBody>
          <a:bodyPr>
            <a:noAutofit/>
          </a:bodyPr>
          <a:lstStyle/>
          <a:p>
            <a:pPr marL="0" indent="0" algn="r" rtl="1">
              <a:buNone/>
            </a:pPr>
            <a:r>
              <a:rPr lang="ar-SY" sz="2800" dirty="0" smtClean="0">
                <a:solidFill>
                  <a:schemeClr val="tx1"/>
                </a:solidFill>
              </a:rPr>
              <a:t>6- </a:t>
            </a:r>
            <a:r>
              <a:rPr lang="ar-SY" sz="2800" dirty="0">
                <a:solidFill>
                  <a:schemeClr val="tx1"/>
                </a:solidFill>
              </a:rPr>
              <a:t>انخفاض تكاليف إنتاج واحد كيلوغرام وزن حي أو إنتاج واحد كيلوغرام لحم بنسبة 25%.</a:t>
            </a:r>
          </a:p>
          <a:p>
            <a:pPr marL="0" indent="0" algn="r" rtl="1">
              <a:buNone/>
            </a:pPr>
            <a:r>
              <a:rPr lang="ar-SY" sz="2800" dirty="0">
                <a:solidFill>
                  <a:schemeClr val="tx1"/>
                </a:solidFill>
              </a:rPr>
              <a:t>7- زيادة العائد الاقتصادي لمربي حيوانات الحليب بنسبة 23%.</a:t>
            </a:r>
          </a:p>
          <a:p>
            <a:pPr marL="0" indent="0" algn="r" rtl="1">
              <a:buNone/>
            </a:pPr>
            <a:r>
              <a:rPr lang="ar-SY" sz="2800" dirty="0">
                <a:solidFill>
                  <a:schemeClr val="tx1"/>
                </a:solidFill>
              </a:rPr>
              <a:t>8- ارتفاع العائد الاقتصادي لمربي الحيوانات المخصصة لإنتاج اللحم بنسبة 24%.</a:t>
            </a:r>
          </a:p>
          <a:p>
            <a:pPr marL="0" indent="0" algn="r" rtl="1">
              <a:buNone/>
            </a:pPr>
            <a:r>
              <a:rPr lang="ar-SY" sz="2800" dirty="0">
                <a:solidFill>
                  <a:schemeClr val="tx1"/>
                </a:solidFill>
              </a:rPr>
              <a:t>9- تشير بعض الدراسات أنه يمكن استخدام تفل الزيتون على صورة سيلاج بنسبة تتراوح بين 10% - 30% في العليقة دون ظهور أي تأثيرات سلبية على المؤشرات الإنتاجية لحملان العواس.</a:t>
            </a:r>
          </a:p>
          <a:p>
            <a:pPr marL="0" indent="0" algn="r" rtl="1">
              <a:buNone/>
            </a:pPr>
            <a:endParaRPr lang="ar-SY" sz="2800" dirty="0">
              <a:solidFill>
                <a:schemeClr val="tx1"/>
              </a:solidFill>
            </a:endParaRPr>
          </a:p>
          <a:p>
            <a:pPr marL="0" indent="0" algn="r" rtl="1">
              <a:buNone/>
            </a:pPr>
            <a:r>
              <a:rPr lang="ar-SY" sz="2800" dirty="0">
                <a:solidFill>
                  <a:schemeClr val="tx1"/>
                </a:solidFill>
              </a:rPr>
              <a:t>إنّ تواجد مخلفات تقليم الزيتون في مناطق محددة بكميات كبيرة، يؤدي إلى خفض تكاليف الجمع والنقل ويقلل الحاجة للآليات مثل آليات الجمع والمعاملة والنقل.</a:t>
            </a:r>
          </a:p>
          <a:p>
            <a:pPr marL="0" indent="0" algn="r" rtl="1">
              <a:buNone/>
            </a:pPr>
            <a:endParaRPr lang="en-GB" sz="2800" dirty="0">
              <a:solidFill>
                <a:schemeClr val="tx1"/>
              </a:solidFill>
            </a:endParaRPr>
          </a:p>
        </p:txBody>
      </p:sp>
    </p:spTree>
    <p:extLst>
      <p:ext uri="{BB962C8B-B14F-4D97-AF65-F5344CB8AC3E}">
        <p14:creationId xmlns:p14="http://schemas.microsoft.com/office/powerpoint/2010/main" val="360880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180176"/>
            <a:ext cx="10178322" cy="886857"/>
          </a:xfrm>
        </p:spPr>
        <p:txBody>
          <a:bodyPr>
            <a:normAutofit/>
          </a:bodyPr>
          <a:lstStyle/>
          <a:p>
            <a:pPr algn="ctr" rtl="1"/>
            <a:r>
              <a:rPr lang="ar-SY" sz="5400" dirty="0" smtClean="0">
                <a:solidFill>
                  <a:srgbClr val="FF0000"/>
                </a:solidFill>
              </a:rPr>
              <a:t>انتهت المحاضرة</a:t>
            </a:r>
            <a:endParaRPr lang="en-GB" dirty="0">
              <a:solidFill>
                <a:srgbClr val="FF0000"/>
              </a:solidFill>
            </a:endParaRPr>
          </a:p>
        </p:txBody>
      </p:sp>
    </p:spTree>
    <p:extLst>
      <p:ext uri="{BB962C8B-B14F-4D97-AF65-F5344CB8AC3E}">
        <p14:creationId xmlns:p14="http://schemas.microsoft.com/office/powerpoint/2010/main" val="814031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1"/>
            <a:ext cx="10178322" cy="777922"/>
          </a:xfrm>
        </p:spPr>
        <p:txBody>
          <a:bodyPr>
            <a:noAutofit/>
          </a:bodyPr>
          <a:lstStyle/>
          <a:p>
            <a:pPr algn="ctr" rtl="1"/>
            <a:r>
              <a:rPr lang="ar-SY" sz="4000" dirty="0" smtClean="0"/>
              <a:t>النباتات </a:t>
            </a:r>
            <a:r>
              <a:rPr lang="ar-SY" sz="4000" dirty="0"/>
              <a:t>التي يحضر منها مساحيق الأعلاف الخضراء:</a:t>
            </a:r>
            <a:endParaRPr lang="en-GB" sz="4000" dirty="0"/>
          </a:p>
        </p:txBody>
      </p:sp>
      <p:sp>
        <p:nvSpPr>
          <p:cNvPr id="3" name="Content Placeholder 2"/>
          <p:cNvSpPr>
            <a:spLocks noGrp="1"/>
          </p:cNvSpPr>
          <p:nvPr>
            <p:ph idx="1"/>
          </p:nvPr>
        </p:nvSpPr>
        <p:spPr>
          <a:xfrm>
            <a:off x="5106184" y="641445"/>
            <a:ext cx="6754353" cy="6216555"/>
          </a:xfrm>
        </p:spPr>
        <p:txBody>
          <a:bodyPr>
            <a:noAutofit/>
          </a:bodyPr>
          <a:lstStyle/>
          <a:p>
            <a:pPr algn="r" rtl="1"/>
            <a:r>
              <a:rPr lang="ar-SY" sz="2600" dirty="0">
                <a:solidFill>
                  <a:schemeClr val="tx1"/>
                </a:solidFill>
              </a:rPr>
              <a:t>تعتبر المحاصيل التي تعطي عدة حشات ولفترة طويلة من السنة </a:t>
            </a:r>
            <a:r>
              <a:rPr lang="ar-SY" sz="2600" dirty="0" smtClean="0">
                <a:solidFill>
                  <a:schemeClr val="tx1"/>
                </a:solidFill>
              </a:rPr>
              <a:t>- وذات </a:t>
            </a:r>
            <a:r>
              <a:rPr lang="ar-SY" sz="2600" dirty="0">
                <a:solidFill>
                  <a:schemeClr val="tx1"/>
                </a:solidFill>
              </a:rPr>
              <a:t>النمو السريع أفضل من غيرها من </a:t>
            </a:r>
            <a:r>
              <a:rPr lang="ar-SY" sz="2600" dirty="0" smtClean="0">
                <a:solidFill>
                  <a:schemeClr val="tx1"/>
                </a:solidFill>
              </a:rPr>
              <a:t>النباتات.</a:t>
            </a:r>
          </a:p>
          <a:p>
            <a:pPr algn="r" rtl="1"/>
            <a:r>
              <a:rPr lang="ar-SY" sz="2600" dirty="0" smtClean="0">
                <a:solidFill>
                  <a:schemeClr val="tx1"/>
                </a:solidFill>
              </a:rPr>
              <a:t>إذاً يمكن </a:t>
            </a:r>
            <a:r>
              <a:rPr lang="ar-SY" sz="2600" dirty="0">
                <a:solidFill>
                  <a:schemeClr val="tx1"/>
                </a:solidFill>
              </a:rPr>
              <a:t>تنظيم الزراعة بحيث تتوفر المادة الخام لفترة طويلة من السنة </a:t>
            </a:r>
            <a:r>
              <a:rPr lang="ar-SY" sz="2600" dirty="0" smtClean="0">
                <a:solidFill>
                  <a:schemeClr val="tx1"/>
                </a:solidFill>
              </a:rPr>
              <a:t>(</a:t>
            </a:r>
            <a:r>
              <a:rPr lang="ar-SY" sz="2600" dirty="0" smtClean="0">
                <a:solidFill>
                  <a:srgbClr val="0070C0"/>
                </a:solidFill>
              </a:rPr>
              <a:t>حتى </a:t>
            </a:r>
            <a:r>
              <a:rPr lang="ar-SY" sz="2600" dirty="0">
                <a:solidFill>
                  <a:srgbClr val="0070C0"/>
                </a:solidFill>
              </a:rPr>
              <a:t>لو كان ذلك من أنواع مختلفة من </a:t>
            </a:r>
            <a:r>
              <a:rPr lang="ar-SY" sz="2600" dirty="0" smtClean="0">
                <a:solidFill>
                  <a:srgbClr val="0070C0"/>
                </a:solidFill>
              </a:rPr>
              <a:t>النباتات .. </a:t>
            </a:r>
            <a:r>
              <a:rPr lang="ar-SY" sz="2600" dirty="0" smtClean="0">
                <a:solidFill>
                  <a:schemeClr val="tx1"/>
                </a:solidFill>
              </a:rPr>
              <a:t>) </a:t>
            </a:r>
          </a:p>
          <a:p>
            <a:pPr algn="r" rtl="1"/>
            <a:r>
              <a:rPr lang="ar-SY" sz="2600" dirty="0" smtClean="0">
                <a:solidFill>
                  <a:schemeClr val="tx1"/>
                </a:solidFill>
              </a:rPr>
              <a:t>وتعتبر </a:t>
            </a:r>
            <a:r>
              <a:rPr lang="ar-SY" sz="2600" dirty="0">
                <a:solidFill>
                  <a:schemeClr val="tx1"/>
                </a:solidFill>
              </a:rPr>
              <a:t>الفصة أكثر النباتات تفضيلاً لإنتاج مسحوق الفصة ويرجع ذلك </a:t>
            </a:r>
            <a:r>
              <a:rPr lang="ar-SY" sz="2600" dirty="0" smtClean="0">
                <a:solidFill>
                  <a:schemeClr val="tx1"/>
                </a:solidFill>
              </a:rPr>
              <a:t>إلى:</a:t>
            </a:r>
          </a:p>
          <a:p>
            <a:pPr lvl="1" algn="r" rtl="1"/>
            <a:r>
              <a:rPr lang="ar-SY" sz="2600" dirty="0" smtClean="0">
                <a:solidFill>
                  <a:schemeClr val="tx1"/>
                </a:solidFill>
              </a:rPr>
              <a:t> </a:t>
            </a:r>
            <a:r>
              <a:rPr lang="ar-SY" sz="2600" dirty="0">
                <a:solidFill>
                  <a:schemeClr val="tx1"/>
                </a:solidFill>
              </a:rPr>
              <a:t>الإنتاج الكبير نسبياً من هذا المحصول في وحدة </a:t>
            </a:r>
            <a:r>
              <a:rPr lang="ar-SY" sz="2600" dirty="0" smtClean="0">
                <a:solidFill>
                  <a:schemeClr val="tx1"/>
                </a:solidFill>
              </a:rPr>
              <a:t>المساحة</a:t>
            </a:r>
          </a:p>
          <a:p>
            <a:pPr lvl="1" algn="r" rtl="1"/>
            <a:r>
              <a:rPr lang="ar-SY" sz="2600" dirty="0" smtClean="0">
                <a:solidFill>
                  <a:schemeClr val="tx1"/>
                </a:solidFill>
              </a:rPr>
              <a:t>انتشار </a:t>
            </a:r>
            <a:r>
              <a:rPr lang="ar-SY" sz="2600" dirty="0">
                <a:solidFill>
                  <a:schemeClr val="tx1"/>
                </a:solidFill>
              </a:rPr>
              <a:t>زراعتها في أراضي مختلفة </a:t>
            </a:r>
            <a:r>
              <a:rPr lang="ar-SY" sz="2600" dirty="0" smtClean="0">
                <a:solidFill>
                  <a:schemeClr val="tx1"/>
                </a:solidFill>
              </a:rPr>
              <a:t>وواسعة</a:t>
            </a:r>
          </a:p>
          <a:p>
            <a:pPr lvl="1" algn="r" rtl="1"/>
            <a:r>
              <a:rPr lang="ar-SY" sz="2600" dirty="0" smtClean="0">
                <a:solidFill>
                  <a:schemeClr val="tx1"/>
                </a:solidFill>
              </a:rPr>
              <a:t>الفصة </a:t>
            </a:r>
            <a:r>
              <a:rPr lang="ar-SY" sz="2600" dirty="0">
                <a:solidFill>
                  <a:schemeClr val="tx1"/>
                </a:solidFill>
              </a:rPr>
              <a:t>غنية بالعديد من المواد الغذائية كالبروتين والكاروتين والعناصر </a:t>
            </a:r>
            <a:r>
              <a:rPr lang="ar-SY" sz="2600" dirty="0" smtClean="0">
                <a:solidFill>
                  <a:schemeClr val="tx1"/>
                </a:solidFill>
              </a:rPr>
              <a:t>المعدنية</a:t>
            </a:r>
          </a:p>
          <a:p>
            <a:pPr lvl="1" algn="r" rtl="1"/>
            <a:r>
              <a:rPr lang="ar-SY" sz="2600" dirty="0" smtClean="0">
                <a:solidFill>
                  <a:schemeClr val="tx1"/>
                </a:solidFill>
              </a:rPr>
              <a:t>إنتاجها </a:t>
            </a:r>
            <a:r>
              <a:rPr lang="ar-SY" sz="2600" dirty="0">
                <a:solidFill>
                  <a:schemeClr val="tx1"/>
                </a:solidFill>
              </a:rPr>
              <a:t>يستمر لفترة طويلة من السنة </a:t>
            </a:r>
            <a:r>
              <a:rPr lang="ar-SY" sz="2600" dirty="0" smtClean="0">
                <a:solidFill>
                  <a:schemeClr val="tx1"/>
                </a:solidFill>
              </a:rPr>
              <a:t>(</a:t>
            </a:r>
            <a:r>
              <a:rPr lang="ar-SY" sz="2600" dirty="0" smtClean="0">
                <a:solidFill>
                  <a:srgbClr val="0070C0"/>
                </a:solidFill>
              </a:rPr>
              <a:t>يمكن </a:t>
            </a:r>
            <a:r>
              <a:rPr lang="ar-SY" sz="2600" dirty="0">
                <a:solidFill>
                  <a:srgbClr val="0070C0"/>
                </a:solidFill>
              </a:rPr>
              <a:t>خلالها تزويد المحطات التي تقام خصيصاً لإنتاج هذا النوع من </a:t>
            </a:r>
            <a:r>
              <a:rPr lang="ar-SY" sz="2600" dirty="0" smtClean="0">
                <a:solidFill>
                  <a:srgbClr val="0070C0"/>
                </a:solidFill>
              </a:rPr>
              <a:t>الأعلاف</a:t>
            </a:r>
            <a:r>
              <a:rPr lang="ar-SY" sz="2600" dirty="0" smtClean="0">
                <a:solidFill>
                  <a:schemeClr val="tx1"/>
                </a:solidFill>
              </a:rPr>
              <a:t>). </a:t>
            </a:r>
            <a:endParaRPr lang="en-GB" sz="2600" dirty="0">
              <a:solidFill>
                <a:schemeClr val="tx1"/>
              </a:solidFill>
            </a:endParaRPr>
          </a:p>
        </p:txBody>
      </p:sp>
      <p:pic>
        <p:nvPicPr>
          <p:cNvPr id="4" name="Picture 3"/>
          <p:cNvPicPr>
            <a:picLocks noChangeAspect="1"/>
          </p:cNvPicPr>
          <p:nvPr/>
        </p:nvPicPr>
        <p:blipFill>
          <a:blip r:embed="rId2"/>
          <a:stretch>
            <a:fillRect/>
          </a:stretch>
        </p:blipFill>
        <p:spPr>
          <a:xfrm>
            <a:off x="821141" y="1128451"/>
            <a:ext cx="4285043" cy="2856695"/>
          </a:xfrm>
          <a:prstGeom prst="rect">
            <a:avLst/>
          </a:prstGeom>
        </p:spPr>
      </p:pic>
      <p:pic>
        <p:nvPicPr>
          <p:cNvPr id="5" name="Picture 4"/>
          <p:cNvPicPr>
            <a:picLocks noChangeAspect="1"/>
          </p:cNvPicPr>
          <p:nvPr/>
        </p:nvPicPr>
        <p:blipFill>
          <a:blip r:embed="rId3"/>
          <a:stretch>
            <a:fillRect/>
          </a:stretch>
        </p:blipFill>
        <p:spPr>
          <a:xfrm>
            <a:off x="821140" y="4156099"/>
            <a:ext cx="4285043" cy="2704129"/>
          </a:xfrm>
          <a:prstGeom prst="rect">
            <a:avLst/>
          </a:prstGeom>
        </p:spPr>
      </p:pic>
    </p:spTree>
    <p:extLst>
      <p:ext uri="{BB962C8B-B14F-4D97-AF65-F5344CB8AC3E}">
        <p14:creationId xmlns:p14="http://schemas.microsoft.com/office/powerpoint/2010/main" val="134984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8" y="2139696"/>
            <a:ext cx="10753344" cy="3657600"/>
          </a:xfrm>
        </p:spPr>
        <p:txBody>
          <a:bodyPr>
            <a:normAutofit/>
          </a:bodyPr>
          <a:lstStyle/>
          <a:p>
            <a:pPr algn="ctr" rtl="1"/>
            <a:r>
              <a:rPr lang="ar-SY" sz="3200" dirty="0" smtClean="0">
                <a:solidFill>
                  <a:schemeClr val="tx1"/>
                </a:solidFill>
              </a:rPr>
              <a:t>إنّ صناعة </a:t>
            </a:r>
            <a:r>
              <a:rPr lang="ar-SY" sz="3200" dirty="0">
                <a:solidFill>
                  <a:schemeClr val="tx1"/>
                </a:solidFill>
              </a:rPr>
              <a:t>الدريس وطريقة التجفيف الشمسي ينتج عنها فقد للفيتامينات وبعض المركبات الأخرى </a:t>
            </a:r>
            <a:endParaRPr lang="ar-SY" sz="3200" dirty="0" smtClean="0">
              <a:solidFill>
                <a:schemeClr val="tx1"/>
              </a:solidFill>
            </a:endParaRPr>
          </a:p>
          <a:p>
            <a:pPr algn="ctr" rtl="1"/>
            <a:r>
              <a:rPr lang="ar-SY" sz="3200" dirty="0" smtClean="0">
                <a:solidFill>
                  <a:schemeClr val="tx1"/>
                </a:solidFill>
              </a:rPr>
              <a:t>ونظراً </a:t>
            </a:r>
            <a:r>
              <a:rPr lang="ar-SY" sz="3200" dirty="0">
                <a:solidFill>
                  <a:schemeClr val="tx1"/>
                </a:solidFill>
              </a:rPr>
              <a:t>لكون التجفيف الصناعي يختصر زمن التجفيف ويقلل معدل الفقد (</a:t>
            </a:r>
            <a:r>
              <a:rPr lang="ar-SY" sz="3200" dirty="0">
                <a:solidFill>
                  <a:srgbClr val="00B050"/>
                </a:solidFill>
              </a:rPr>
              <a:t>إذا تم تطبيقه بشكل جيد</a:t>
            </a:r>
            <a:r>
              <a:rPr lang="ar-SY" sz="3200" dirty="0">
                <a:solidFill>
                  <a:schemeClr val="tx1"/>
                </a:solidFill>
              </a:rPr>
              <a:t>) فقد أدى ذلك إلى تطوير </a:t>
            </a:r>
            <a:r>
              <a:rPr lang="ar-SY" sz="3200" dirty="0" smtClean="0">
                <a:solidFill>
                  <a:schemeClr val="tx1"/>
                </a:solidFill>
              </a:rPr>
              <a:t>طرق </a:t>
            </a:r>
            <a:r>
              <a:rPr lang="ar-SY" sz="3200" dirty="0">
                <a:solidFill>
                  <a:schemeClr val="tx1"/>
                </a:solidFill>
              </a:rPr>
              <a:t>التجفيف </a:t>
            </a:r>
            <a:r>
              <a:rPr lang="ar-SY" sz="3200" dirty="0" smtClean="0">
                <a:solidFill>
                  <a:schemeClr val="tx1"/>
                </a:solidFill>
              </a:rPr>
              <a:t>وطرق </a:t>
            </a:r>
            <a:r>
              <a:rPr lang="ar-SY" sz="3200" dirty="0">
                <a:solidFill>
                  <a:schemeClr val="tx1"/>
                </a:solidFill>
              </a:rPr>
              <a:t>تحضير واستخدام الناتج حيث </a:t>
            </a:r>
            <a:r>
              <a:rPr lang="ar-SY" sz="3200" u="sng" dirty="0">
                <a:solidFill>
                  <a:srgbClr val="00B050"/>
                </a:solidFill>
              </a:rPr>
              <a:t>أدى الإسراع بعملية التجفيف إلى نقص معدل الفقد</a:t>
            </a:r>
            <a:r>
              <a:rPr lang="ar-SY" sz="3200" dirty="0">
                <a:solidFill>
                  <a:schemeClr val="tx1"/>
                </a:solidFill>
              </a:rPr>
              <a:t>. </a:t>
            </a:r>
            <a:endParaRPr lang="en-GB" sz="3200" dirty="0">
              <a:solidFill>
                <a:schemeClr val="tx1"/>
              </a:solidFill>
            </a:endParaRPr>
          </a:p>
        </p:txBody>
      </p:sp>
    </p:spTree>
    <p:extLst>
      <p:ext uri="{BB962C8B-B14F-4D97-AF65-F5344CB8AC3E}">
        <p14:creationId xmlns:p14="http://schemas.microsoft.com/office/powerpoint/2010/main" val="259060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endParaRPr lang="en-GB" dirty="0"/>
          </a:p>
        </p:txBody>
      </p:sp>
      <p:sp>
        <p:nvSpPr>
          <p:cNvPr id="3" name="Content Placeholder 2"/>
          <p:cNvSpPr>
            <a:spLocks noGrp="1"/>
          </p:cNvSpPr>
          <p:nvPr>
            <p:ph idx="1"/>
          </p:nvPr>
        </p:nvSpPr>
        <p:spPr/>
        <p:txBody>
          <a:bodyPr>
            <a:normAutofit/>
          </a:bodyPr>
          <a:lstStyle/>
          <a:p>
            <a:pPr algn="r" rtl="1"/>
            <a:r>
              <a:rPr lang="ar-SY" sz="2800" dirty="0">
                <a:solidFill>
                  <a:schemeClr val="tx1"/>
                </a:solidFill>
              </a:rPr>
              <a:t>إنّ القيام بتجزئة المادة الأولية أو المادة الخضراء إلى أجزاء صغيرة يساعد على مايلي</a:t>
            </a:r>
            <a:r>
              <a:rPr lang="ar-SY" sz="2800" dirty="0" smtClean="0">
                <a:solidFill>
                  <a:schemeClr val="tx1"/>
                </a:solidFill>
              </a:rPr>
              <a:t>:</a:t>
            </a:r>
          </a:p>
          <a:p>
            <a:pPr algn="r" rtl="1"/>
            <a:endParaRPr lang="ar-SY" sz="2800" dirty="0">
              <a:solidFill>
                <a:schemeClr val="tx1"/>
              </a:solidFill>
            </a:endParaRPr>
          </a:p>
          <a:p>
            <a:pPr marL="0" indent="0" algn="r" rtl="1">
              <a:buNone/>
            </a:pPr>
            <a:r>
              <a:rPr lang="ar-SY" sz="2800" dirty="0">
                <a:solidFill>
                  <a:schemeClr val="tx1"/>
                </a:solidFill>
              </a:rPr>
              <a:t>1-	يختصر الوقت اللازم للتجفيف.</a:t>
            </a:r>
          </a:p>
          <a:p>
            <a:pPr marL="0" indent="0" algn="r" rtl="1">
              <a:buNone/>
            </a:pPr>
            <a:r>
              <a:rPr lang="ar-SY" sz="2800" dirty="0">
                <a:solidFill>
                  <a:schemeClr val="tx1"/>
                </a:solidFill>
              </a:rPr>
              <a:t>2-	يقلل حجم المادة الناتجة مما يسهل عملية تخزينها.</a:t>
            </a:r>
          </a:p>
          <a:p>
            <a:pPr marL="0" indent="0" algn="r" rtl="1">
              <a:buNone/>
            </a:pPr>
            <a:r>
              <a:rPr lang="ar-SY" sz="2800" dirty="0">
                <a:solidFill>
                  <a:schemeClr val="tx1"/>
                </a:solidFill>
              </a:rPr>
              <a:t>3-	أيضاً يسهل عملية خلطها مع مواد العلف الأخرى </a:t>
            </a:r>
          </a:p>
          <a:p>
            <a:pPr algn="r" rtl="1"/>
            <a:endParaRPr lang="en-GB" sz="2800" dirty="0">
              <a:solidFill>
                <a:schemeClr val="tx1"/>
              </a:solidFill>
            </a:endParaRPr>
          </a:p>
        </p:txBody>
      </p:sp>
    </p:spTree>
    <p:extLst>
      <p:ext uri="{BB962C8B-B14F-4D97-AF65-F5344CB8AC3E}">
        <p14:creationId xmlns:p14="http://schemas.microsoft.com/office/powerpoint/2010/main" val="291307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0860" y="232012"/>
            <a:ext cx="10178322" cy="6625988"/>
          </a:xfrm>
        </p:spPr>
        <p:txBody>
          <a:bodyPr>
            <a:noAutofit/>
          </a:bodyPr>
          <a:lstStyle/>
          <a:p>
            <a:pPr algn="r" rtl="1"/>
            <a:r>
              <a:rPr lang="ar-SY" sz="3200" b="1" dirty="0" smtClean="0">
                <a:solidFill>
                  <a:schemeClr val="tx1"/>
                </a:solidFill>
              </a:rPr>
              <a:t>من </a:t>
            </a:r>
            <a:r>
              <a:rPr lang="ar-SY" sz="3200" b="1" dirty="0">
                <a:solidFill>
                  <a:schemeClr val="tx1"/>
                </a:solidFill>
              </a:rPr>
              <a:t>الممكن إنتاج مثل هذه المساحيق من نباتات أخرى غير الفصة </a:t>
            </a:r>
            <a:r>
              <a:rPr lang="ar-SY" sz="3200" b="1" dirty="0" smtClean="0">
                <a:solidFill>
                  <a:schemeClr val="tx1"/>
                </a:solidFill>
              </a:rPr>
              <a:t>مثل:</a:t>
            </a:r>
          </a:p>
          <a:p>
            <a:pPr lvl="1" algn="r" rtl="1"/>
            <a:r>
              <a:rPr lang="ar-SY" sz="2800" dirty="0" smtClean="0">
                <a:solidFill>
                  <a:schemeClr val="tx1"/>
                </a:solidFill>
              </a:rPr>
              <a:t>البرسيم </a:t>
            </a:r>
            <a:r>
              <a:rPr lang="ar-SY" sz="2800" dirty="0">
                <a:solidFill>
                  <a:schemeClr val="tx1"/>
                </a:solidFill>
              </a:rPr>
              <a:t>بنوعية الأبيض والأحمر </a:t>
            </a:r>
            <a:endParaRPr lang="ar-SY" sz="2800" dirty="0" smtClean="0">
              <a:solidFill>
                <a:schemeClr val="tx1"/>
              </a:solidFill>
            </a:endParaRPr>
          </a:p>
          <a:p>
            <a:pPr lvl="1" algn="r" rtl="1"/>
            <a:r>
              <a:rPr lang="ar-SY" sz="2800" dirty="0" smtClean="0">
                <a:solidFill>
                  <a:schemeClr val="tx1"/>
                </a:solidFill>
              </a:rPr>
              <a:t>حشيشة </a:t>
            </a:r>
            <a:r>
              <a:rPr lang="ar-SY" sz="2800" dirty="0">
                <a:solidFill>
                  <a:schemeClr val="tx1"/>
                </a:solidFill>
              </a:rPr>
              <a:t>الشيلم </a:t>
            </a:r>
            <a:endParaRPr lang="ar-SY" sz="2800" dirty="0" smtClean="0">
              <a:solidFill>
                <a:schemeClr val="tx1"/>
              </a:solidFill>
            </a:endParaRPr>
          </a:p>
          <a:p>
            <a:pPr lvl="1" algn="r" rtl="1"/>
            <a:r>
              <a:rPr lang="ar-SY" sz="2800" dirty="0" smtClean="0">
                <a:solidFill>
                  <a:schemeClr val="tx1"/>
                </a:solidFill>
              </a:rPr>
              <a:t>مخلوط </a:t>
            </a:r>
            <a:r>
              <a:rPr lang="ar-SY" sz="2800" dirty="0">
                <a:solidFill>
                  <a:schemeClr val="tx1"/>
                </a:solidFill>
              </a:rPr>
              <a:t>الشوفان والبقوليات </a:t>
            </a:r>
            <a:endParaRPr lang="ar-SY" sz="2800" dirty="0" smtClean="0">
              <a:solidFill>
                <a:schemeClr val="tx1"/>
              </a:solidFill>
            </a:endParaRPr>
          </a:p>
          <a:p>
            <a:pPr lvl="1" algn="r" rtl="1"/>
            <a:r>
              <a:rPr lang="ar-SY" sz="2800" dirty="0" smtClean="0">
                <a:solidFill>
                  <a:schemeClr val="tx1"/>
                </a:solidFill>
              </a:rPr>
              <a:t>وغيرها ....</a:t>
            </a:r>
          </a:p>
          <a:p>
            <a:pPr marL="457200" lvl="1" indent="0" algn="r" rtl="1">
              <a:buNone/>
            </a:pPr>
            <a:r>
              <a:rPr lang="ar-SY" sz="3200" dirty="0" smtClean="0">
                <a:solidFill>
                  <a:schemeClr val="tx1"/>
                </a:solidFill>
              </a:rPr>
              <a:t>لكنها</a:t>
            </a:r>
            <a:r>
              <a:rPr lang="ar-SY" sz="2800" dirty="0" smtClean="0">
                <a:solidFill>
                  <a:schemeClr val="tx1"/>
                </a:solidFill>
              </a:rPr>
              <a:t> </a:t>
            </a:r>
            <a:r>
              <a:rPr lang="ar-SY" sz="2800" dirty="0">
                <a:solidFill>
                  <a:schemeClr val="tx1"/>
                </a:solidFill>
              </a:rPr>
              <a:t>لاترتقي إلى مستوى مسحوق الفصة كونها محدودة موسم النمو وقصر موسم تشغيل مصانع التجفيف المعتمدة عليها.</a:t>
            </a:r>
          </a:p>
          <a:p>
            <a:pPr algn="r" rtl="1"/>
            <a:r>
              <a:rPr lang="ar-SY" sz="3200" dirty="0" smtClean="0">
                <a:solidFill>
                  <a:schemeClr val="tx1"/>
                </a:solidFill>
              </a:rPr>
              <a:t>إنّ </a:t>
            </a:r>
            <a:r>
              <a:rPr lang="ar-SY" sz="3200" dirty="0">
                <a:solidFill>
                  <a:schemeClr val="tx1"/>
                </a:solidFill>
              </a:rPr>
              <a:t>نوع وطريقة تجهيز العلف الأخضر للتجفيف تعتبر من أهم العوامل المحددة لنوعية المسحوق الناتج </a:t>
            </a:r>
            <a:r>
              <a:rPr lang="ar-SY" sz="3200" dirty="0">
                <a:solidFill>
                  <a:srgbClr val="FF0000"/>
                </a:solidFill>
              </a:rPr>
              <a:t>لذا لايجوز</a:t>
            </a:r>
            <a:r>
              <a:rPr lang="ar-SY" sz="3200" dirty="0">
                <a:solidFill>
                  <a:schemeClr val="tx1"/>
                </a:solidFill>
              </a:rPr>
              <a:t> استخدام النباتات الخضراء لهذا الغرض دون النظر إلى نوع هذه النباتات وعمرها ودرجة نموها وتجانسها</a:t>
            </a:r>
            <a:r>
              <a:rPr lang="ar-SY" sz="3200" dirty="0" smtClean="0">
                <a:solidFill>
                  <a:schemeClr val="tx1"/>
                </a:solidFill>
              </a:rPr>
              <a:t>.</a:t>
            </a:r>
          </a:p>
          <a:p>
            <a:pPr algn="r" rtl="1"/>
            <a:endParaRPr lang="ar-SY" sz="3200" dirty="0">
              <a:solidFill>
                <a:schemeClr val="tx1"/>
              </a:solidFill>
            </a:endParaRPr>
          </a:p>
        </p:txBody>
      </p:sp>
    </p:spTree>
    <p:extLst>
      <p:ext uri="{BB962C8B-B14F-4D97-AF65-F5344CB8AC3E}">
        <p14:creationId xmlns:p14="http://schemas.microsoft.com/office/powerpoint/2010/main" val="105302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arn(inVertical)">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1696" y="395784"/>
            <a:ext cx="10795379" cy="6237028"/>
          </a:xfrm>
        </p:spPr>
        <p:txBody>
          <a:bodyPr>
            <a:noAutofit/>
          </a:bodyPr>
          <a:lstStyle/>
          <a:p>
            <a:pPr algn="r" rtl="1"/>
            <a:r>
              <a:rPr lang="ar-SY" sz="3200" b="1" dirty="0" smtClean="0">
                <a:solidFill>
                  <a:schemeClr val="tx1"/>
                </a:solidFill>
              </a:rPr>
              <a:t>عند اختيار المحاصيل لتصنيع المساحيق الخضراء يجب أن يتوفر الشروط التالية:</a:t>
            </a:r>
          </a:p>
          <a:p>
            <a:pPr algn="r" rtl="1"/>
            <a:endParaRPr lang="ar-SY" sz="3200" b="1" dirty="0" smtClean="0">
              <a:solidFill>
                <a:schemeClr val="tx1"/>
              </a:solidFill>
            </a:endParaRPr>
          </a:p>
          <a:p>
            <a:pPr marL="457200" lvl="1" indent="0" algn="r" rtl="1">
              <a:buNone/>
            </a:pPr>
            <a:r>
              <a:rPr lang="ar-SY" sz="2800" dirty="0" smtClean="0">
                <a:solidFill>
                  <a:schemeClr val="tx1"/>
                </a:solidFill>
              </a:rPr>
              <a:t>1- أن </a:t>
            </a:r>
            <a:r>
              <a:rPr lang="ar-SY" sz="2800" dirty="0">
                <a:solidFill>
                  <a:schemeClr val="tx1"/>
                </a:solidFill>
              </a:rPr>
              <a:t>تكون نسبة وزن الأوراق إلى وزن النبات مرتفعة مما يضمن انخفاض نسبة الألياف في المسحوق الناتج </a:t>
            </a:r>
            <a:r>
              <a:rPr lang="ar-SY" sz="2800" dirty="0" smtClean="0">
                <a:solidFill>
                  <a:schemeClr val="tx1"/>
                </a:solidFill>
              </a:rPr>
              <a:t>يضاف إلى ذلك غناها النسبي بالكاروتين والبروتين وقلة الألياف الخام.</a:t>
            </a:r>
          </a:p>
          <a:p>
            <a:pPr marL="457200" lvl="1" indent="0" algn="r" rtl="1">
              <a:buNone/>
            </a:pPr>
            <a:endParaRPr lang="ar-SY" sz="2800" dirty="0">
              <a:solidFill>
                <a:schemeClr val="tx1"/>
              </a:solidFill>
            </a:endParaRPr>
          </a:p>
          <a:p>
            <a:pPr marL="457200" lvl="1" indent="0" algn="r" rtl="1">
              <a:buNone/>
            </a:pPr>
            <a:r>
              <a:rPr lang="ar-SY" sz="2800" dirty="0" smtClean="0">
                <a:solidFill>
                  <a:schemeClr val="tx1"/>
                </a:solidFill>
              </a:rPr>
              <a:t>2- أن نختار المحاصيل </a:t>
            </a:r>
            <a:r>
              <a:rPr lang="ar-SY" sz="2800" dirty="0">
                <a:solidFill>
                  <a:schemeClr val="tx1"/>
                </a:solidFill>
              </a:rPr>
              <a:t>المناسبة لتصنيع مساحيق الأعلاف </a:t>
            </a:r>
            <a:r>
              <a:rPr lang="ar-SY" sz="2800" dirty="0" smtClean="0">
                <a:solidFill>
                  <a:schemeClr val="tx1"/>
                </a:solidFill>
              </a:rPr>
              <a:t>الخضراء: وهو </a:t>
            </a:r>
            <a:r>
              <a:rPr lang="ar-SY" sz="2800" dirty="0">
                <a:solidFill>
                  <a:schemeClr val="tx1"/>
                </a:solidFill>
              </a:rPr>
              <a:t>عامل اقتصادي وتغذوي هام للغاية، </a:t>
            </a:r>
            <a:r>
              <a:rPr lang="ar-SY" sz="2800" dirty="0" smtClean="0">
                <a:solidFill>
                  <a:schemeClr val="tx1"/>
                </a:solidFill>
              </a:rPr>
              <a:t>حيث:</a:t>
            </a:r>
          </a:p>
          <a:p>
            <a:pPr marL="457200" lvl="1" indent="0" algn="r" rtl="1">
              <a:buNone/>
            </a:pPr>
            <a:r>
              <a:rPr lang="ar-SY" sz="2800" dirty="0" smtClean="0">
                <a:solidFill>
                  <a:schemeClr val="tx1"/>
                </a:solidFill>
              </a:rPr>
              <a:t>	* تقل </a:t>
            </a:r>
            <a:r>
              <a:rPr lang="ar-SY" sz="2800" dirty="0">
                <a:solidFill>
                  <a:schemeClr val="tx1"/>
                </a:solidFill>
              </a:rPr>
              <a:t>التكلفة باستمرارية الإنتاج وزيادة معدل الاستفادة من التجهيزات والطاقات المخصصة لهذا الغرض. </a:t>
            </a:r>
          </a:p>
          <a:p>
            <a:pPr algn="r" rtl="1"/>
            <a:endParaRPr lang="en-GB" sz="3200" dirty="0">
              <a:solidFill>
                <a:schemeClr val="tx1"/>
              </a:solidFill>
            </a:endParaRPr>
          </a:p>
        </p:txBody>
      </p:sp>
    </p:spTree>
    <p:extLst>
      <p:ext uri="{BB962C8B-B14F-4D97-AF65-F5344CB8AC3E}">
        <p14:creationId xmlns:p14="http://schemas.microsoft.com/office/powerpoint/2010/main" val="290298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084648"/>
            <a:ext cx="10178322" cy="859561"/>
          </a:xfrm>
        </p:spPr>
        <p:txBody>
          <a:bodyPr>
            <a:normAutofit/>
          </a:bodyPr>
          <a:lstStyle/>
          <a:p>
            <a:pPr algn="ctr" rtl="1"/>
            <a:r>
              <a:rPr lang="ar-SY" sz="4000" dirty="0" smtClean="0">
                <a:solidFill>
                  <a:srgbClr val="00B050"/>
                </a:solidFill>
              </a:rPr>
              <a:t>خطوات تحضير </a:t>
            </a:r>
            <a:r>
              <a:rPr lang="ar-SY" sz="4000" dirty="0">
                <a:solidFill>
                  <a:srgbClr val="00B050"/>
                </a:solidFill>
              </a:rPr>
              <a:t>مساحيق الأعلاف الخضراء:</a:t>
            </a:r>
            <a:endParaRPr lang="en-GB" sz="4000" dirty="0">
              <a:solidFill>
                <a:srgbClr val="00B050"/>
              </a:solidFill>
            </a:endParaRPr>
          </a:p>
        </p:txBody>
      </p:sp>
    </p:spTree>
    <p:extLst>
      <p:ext uri="{BB962C8B-B14F-4D97-AF65-F5344CB8AC3E}">
        <p14:creationId xmlns:p14="http://schemas.microsoft.com/office/powerpoint/2010/main" val="1271495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9117" y="0"/>
            <a:ext cx="10762624" cy="1214651"/>
          </a:xfrm>
        </p:spPr>
        <p:txBody>
          <a:bodyPr>
            <a:noAutofit/>
          </a:bodyPr>
          <a:lstStyle/>
          <a:p>
            <a:pPr marL="0" indent="0" algn="r" rtl="1">
              <a:buNone/>
            </a:pPr>
            <a:r>
              <a:rPr lang="ar-SY" sz="2800" b="1" dirty="0">
                <a:solidFill>
                  <a:srgbClr val="FF0000"/>
                </a:solidFill>
              </a:rPr>
              <a:t>1- حش وتقطيع العلف الأخضر</a:t>
            </a:r>
            <a:r>
              <a:rPr lang="ar-SY" sz="2800" b="1" dirty="0" smtClean="0">
                <a:solidFill>
                  <a:srgbClr val="FF0000"/>
                </a:solidFill>
              </a:rPr>
              <a:t>:</a:t>
            </a:r>
          </a:p>
          <a:p>
            <a:pPr algn="r" rtl="1"/>
            <a:r>
              <a:rPr lang="ar-SY" sz="2400" dirty="0" smtClean="0">
                <a:solidFill>
                  <a:schemeClr val="tx1"/>
                </a:solidFill>
              </a:rPr>
              <a:t>يجري </a:t>
            </a:r>
            <a:r>
              <a:rPr lang="ar-SY" sz="2400" dirty="0">
                <a:solidFill>
                  <a:schemeClr val="tx1"/>
                </a:solidFill>
              </a:rPr>
              <a:t>ذلك إمّا بواسطة آلات الحش العادية حيث يجري بعدها جمع النباتات ونقلها إلى مركز التجفيف حيث تبدأ أولى عمليات التحضير وهي </a:t>
            </a:r>
            <a:r>
              <a:rPr lang="ar-SY" sz="2400" dirty="0" smtClean="0">
                <a:solidFill>
                  <a:schemeClr val="tx1"/>
                </a:solidFill>
              </a:rPr>
              <a:t>التقطيع أوالفرم</a:t>
            </a:r>
          </a:p>
          <a:p>
            <a:pPr algn="r" rtl="1"/>
            <a:endParaRPr lang="ar-SY" sz="2400" dirty="0">
              <a:solidFill>
                <a:schemeClr val="tx1"/>
              </a:solidFill>
            </a:endParaRPr>
          </a:p>
          <a:p>
            <a:pPr algn="r" rtl="1"/>
            <a:endParaRPr lang="en-GB" sz="2800" dirty="0">
              <a:solidFill>
                <a:schemeClr val="tx1"/>
              </a:solidFill>
            </a:endParaRPr>
          </a:p>
        </p:txBody>
      </p:sp>
      <p:pic>
        <p:nvPicPr>
          <p:cNvPr id="5" name="Picture 4"/>
          <p:cNvPicPr>
            <a:picLocks noChangeAspect="1"/>
          </p:cNvPicPr>
          <p:nvPr/>
        </p:nvPicPr>
        <p:blipFill>
          <a:blip r:embed="rId2"/>
          <a:stretch>
            <a:fillRect/>
          </a:stretch>
        </p:blipFill>
        <p:spPr>
          <a:xfrm>
            <a:off x="723331" y="1378424"/>
            <a:ext cx="11158410" cy="5479576"/>
          </a:xfrm>
          <a:prstGeom prst="rect">
            <a:avLst/>
          </a:prstGeom>
        </p:spPr>
      </p:pic>
    </p:spTree>
    <p:extLst>
      <p:ext uri="{BB962C8B-B14F-4D97-AF65-F5344CB8AC3E}">
        <p14:creationId xmlns:p14="http://schemas.microsoft.com/office/powerpoint/2010/main" val="146491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1722</TotalTime>
  <Words>1696</Words>
  <Application>Microsoft Office PowerPoint</Application>
  <PresentationFormat>مخصص</PresentationFormat>
  <Paragraphs>126</Paragraphs>
  <Slides>28</Slides>
  <Notes>0</Notes>
  <HiddenSlides>0</HiddenSlides>
  <MMClips>0</MMClips>
  <ScaleCrop>false</ScaleCrop>
  <HeadingPairs>
    <vt:vector size="4" baseType="variant">
      <vt:variant>
        <vt:lpstr>نسق</vt:lpstr>
      </vt:variant>
      <vt:variant>
        <vt:i4>1</vt:i4>
      </vt:variant>
      <vt:variant>
        <vt:lpstr>عناوين الشرائح</vt:lpstr>
      </vt:variant>
      <vt:variant>
        <vt:i4>28</vt:i4>
      </vt:variant>
    </vt:vector>
  </HeadingPairs>
  <TitlesOfParts>
    <vt:vector size="29" baseType="lpstr">
      <vt:lpstr>Badge</vt:lpstr>
      <vt:lpstr>مساحيق الأعلاف الخضراء</vt:lpstr>
      <vt:lpstr>الغرض من إنتاج مساحيق الأعلاف الخضراء</vt:lpstr>
      <vt:lpstr>النباتات التي يحضر منها مساحيق الأعلاف الخضراء:</vt:lpstr>
      <vt:lpstr>عرض تقديمي في PowerPoint</vt:lpstr>
      <vt:lpstr>عرض تقديمي في PowerPoint</vt:lpstr>
      <vt:lpstr>عرض تقديمي في PowerPoint</vt:lpstr>
      <vt:lpstr>عرض تقديمي في PowerPoint</vt:lpstr>
      <vt:lpstr>خطوات تحضير مساحيق الأعلاف الخضراء:</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استعمالات مساحيق الأعلاف الخضراء في التغذية: </vt:lpstr>
      <vt:lpstr>عرض تقديمي في PowerPoint</vt:lpstr>
      <vt:lpstr>استخدام بقايا تقليم الزيتون في تغذية المجترات الصغيرة: </vt:lpstr>
      <vt:lpstr>عرض تقديمي في PowerPoint</vt:lpstr>
      <vt:lpstr>يستخدم لتحضير مسحوق بقايا تقليم الزيتون فرامات مخصصة لهذا الغرض</vt:lpstr>
      <vt:lpstr>المسحوق الناتج الجاهز للاستهلاك</vt:lpstr>
      <vt:lpstr>حفظ مخلفات تقليم الزيتون:</vt:lpstr>
      <vt:lpstr>شروط استخدام مخلفات الزيتون: </vt:lpstr>
      <vt:lpstr>فوائد استخدام نواتج تقليم الزيتون: </vt:lpstr>
      <vt:lpstr>عرض تقديمي في PowerPoint</vt:lpstr>
      <vt:lpstr>انتهت المحاضرة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مساحيق الأعلاف الخضراء</dc:title>
  <dc:creator>Majed Moussa</dc:creator>
  <cp:lastModifiedBy>‏‏مستخدم Windows</cp:lastModifiedBy>
  <cp:revision>60</cp:revision>
  <dcterms:created xsi:type="dcterms:W3CDTF">2017-04-20T11:39:19Z</dcterms:created>
  <dcterms:modified xsi:type="dcterms:W3CDTF">2026-05-06T13:37:24Z</dcterms:modified>
</cp:coreProperties>
</file>