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57" r:id="rId3"/>
    <p:sldId id="259" r:id="rId4"/>
    <p:sldId id="260" r:id="rId5"/>
    <p:sldId id="261" r:id="rId6"/>
    <p:sldId id="295" r:id="rId7"/>
    <p:sldId id="262" r:id="rId8"/>
    <p:sldId id="296" r:id="rId9"/>
    <p:sldId id="263" r:id="rId10"/>
    <p:sldId id="292" r:id="rId11"/>
    <p:sldId id="297" r:id="rId12"/>
    <p:sldId id="264" r:id="rId13"/>
    <p:sldId id="265" r:id="rId14"/>
    <p:sldId id="266" r:id="rId15"/>
    <p:sldId id="267" r:id="rId16"/>
    <p:sldId id="298" r:id="rId17"/>
    <p:sldId id="299" r:id="rId18"/>
    <p:sldId id="268" r:id="rId19"/>
    <p:sldId id="300" r:id="rId20"/>
    <p:sldId id="269" r:id="rId21"/>
    <p:sldId id="293" r:id="rId22"/>
    <p:sldId id="301" r:id="rId23"/>
    <p:sldId id="277" r:id="rId24"/>
    <p:sldId id="302" r:id="rId25"/>
    <p:sldId id="278" r:id="rId26"/>
    <p:sldId id="28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C577DC22-95A1-4DAE-904C-DD83B12BF0D8}" type="datetimeFigureOut">
              <a:rPr lang="en-GB" smtClean="0"/>
              <a:t>14/04/2019</a:t>
            </a:fld>
            <a:endParaRPr lang="en-GB"/>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GB"/>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5A51D8E9-37C0-41BE-AAEE-0F98347E8D7F}" type="slidenum">
              <a:rPr lang="en-GB" smtClean="0"/>
              <a:t>‹#›</a:t>
            </a:fld>
            <a:endParaRPr lang="en-GB"/>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43477169"/>
      </p:ext>
    </p:extLst>
  </p:cSld>
  <p:clrMapOvr>
    <a:masterClrMapping/>
  </p:clrMapOvr>
  <p:extLst mod="1">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77DC22-95A1-4DAE-904C-DD83B12BF0D8}" type="datetimeFigureOut">
              <a:rPr lang="en-GB" smtClean="0"/>
              <a:t>14/04/2019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340315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C577DC22-95A1-4DAE-904C-DD83B12BF0D8}" type="datetimeFigureOut">
              <a:rPr lang="en-GB" smtClean="0"/>
              <a:t>14/04/2019</a:t>
            </a:fld>
            <a:endParaRPr lang="en-GB"/>
          </a:p>
        </p:txBody>
      </p:sp>
      <p:sp>
        <p:nvSpPr>
          <p:cNvPr id="5" name="Footer Placeholder 4"/>
          <p:cNvSpPr>
            <a:spLocks noGrp="1"/>
          </p:cNvSpPr>
          <p:nvPr>
            <p:ph type="ftr" sz="quarter" idx="11"/>
          </p:nvPr>
        </p:nvSpPr>
        <p:spPr>
          <a:xfrm>
            <a:off x="2933699" y="6296615"/>
            <a:ext cx="5959577" cy="365125"/>
          </a:xfrm>
        </p:spPr>
        <p:txBody>
          <a:bodyPr/>
          <a:lstStyle/>
          <a:p>
            <a:endParaRPr lang="en-GB"/>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5A51D8E9-37C0-41BE-AAEE-0F98347E8D7F}" type="slidenum">
              <a:rPr lang="en-GB" smtClean="0"/>
              <a:t>‹#›</a:t>
            </a:fld>
            <a:endParaRPr lang="en-GB"/>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0706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77DC22-95A1-4DAE-904C-DD83B12BF0D8}" type="datetimeFigureOut">
              <a:rPr lang="en-GB" smtClean="0"/>
              <a:t>14/04/2019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3837305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C577DC22-95A1-4DAE-904C-DD83B12BF0D8}" type="datetimeFigureOut">
              <a:rPr lang="en-GB" smtClean="0"/>
              <a:t>14/04/2019</a:t>
            </a:fld>
            <a:endParaRPr lang="en-GB"/>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GB"/>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5A51D8E9-37C0-41BE-AAEE-0F98347E8D7F}" type="slidenum">
              <a:rPr lang="en-GB" smtClean="0"/>
              <a:t>‹#›</a:t>
            </a:fld>
            <a:endParaRPr lang="en-GB"/>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809977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577DC22-95A1-4DAE-904C-DD83B12BF0D8}" type="datetimeFigureOut">
              <a:rPr lang="en-GB" smtClean="0"/>
              <a:t>14/04/2019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2134698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577DC22-95A1-4DAE-904C-DD83B12BF0D8}" type="datetimeFigureOut">
              <a:rPr lang="en-GB" smtClean="0"/>
              <a:t>14/04/2019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235141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577DC22-95A1-4DAE-904C-DD83B12BF0D8}" type="datetimeFigureOut">
              <a:rPr lang="en-GB" smtClean="0"/>
              <a:t>14/04/2019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562845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C577DC22-95A1-4DAE-904C-DD83B12BF0D8}" type="datetimeFigureOut">
              <a:rPr lang="en-GB" smtClean="0"/>
              <a:t>14/04/2019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2293024967"/>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C577DC22-95A1-4DAE-904C-DD83B12BF0D8}" type="datetimeFigureOut">
              <a:rPr lang="en-GB" smtClean="0"/>
              <a:t>14/04/2019</a:t>
            </a:fld>
            <a:endParaRPr lang="en-GB"/>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GB"/>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5A51D8E9-37C0-41BE-AAEE-0F98347E8D7F}" type="slidenum">
              <a:rPr lang="en-GB" smtClean="0"/>
              <a:t>‹#›</a:t>
            </a:fld>
            <a:endParaRPr lang="en-GB"/>
          </a:p>
        </p:txBody>
      </p:sp>
    </p:spTree>
    <p:extLst>
      <p:ext uri="{BB962C8B-B14F-4D97-AF65-F5344CB8AC3E}">
        <p14:creationId xmlns:p14="http://schemas.microsoft.com/office/powerpoint/2010/main" val="2315754191"/>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C577DC22-95A1-4DAE-904C-DD83B12BF0D8}" type="datetimeFigureOut">
              <a:rPr lang="en-GB" smtClean="0"/>
              <a:t>14/04/2019</a:t>
            </a:fld>
            <a:endParaRPr lang="en-GB"/>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GB"/>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5A51D8E9-37C0-41BE-AAEE-0F98347E8D7F}" type="slidenum">
              <a:rPr lang="en-GB" smtClean="0"/>
              <a:t>‹#›</a:t>
            </a:fld>
            <a:endParaRPr lang="en-GB"/>
          </a:p>
        </p:txBody>
      </p:sp>
    </p:spTree>
    <p:extLst>
      <p:ext uri="{BB962C8B-B14F-4D97-AF65-F5344CB8AC3E}">
        <p14:creationId xmlns:p14="http://schemas.microsoft.com/office/powerpoint/2010/main" val="1481515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C577DC22-95A1-4DAE-904C-DD83B12BF0D8}" type="datetimeFigureOut">
              <a:rPr lang="en-GB" smtClean="0"/>
              <a:t>14/04/2019</a:t>
            </a:fld>
            <a:endParaRPr lang="en-GB"/>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GB"/>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5A51D8E9-37C0-41BE-AAEE-0F98347E8D7F}" type="slidenum">
              <a:rPr lang="en-GB" smtClean="0"/>
              <a:t>‹#›</a:t>
            </a:fld>
            <a:endParaRPr lang="en-GB"/>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65404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10985" y="2770496"/>
            <a:ext cx="4339988" cy="1760560"/>
          </a:xfrm>
        </p:spPr>
        <p:txBody>
          <a:bodyPr>
            <a:normAutofit/>
          </a:bodyPr>
          <a:lstStyle/>
          <a:p>
            <a:pPr algn="ctr" rtl="1"/>
            <a:r>
              <a:rPr lang="ar-SY" sz="3200" b="1" dirty="0" smtClean="0">
                <a:solidFill>
                  <a:srgbClr val="FFFF00"/>
                </a:solidFill>
              </a:rPr>
              <a:t>مخلفات </a:t>
            </a:r>
            <a:r>
              <a:rPr lang="ar-SY" sz="3200" b="1" dirty="0">
                <a:solidFill>
                  <a:srgbClr val="FFFF00"/>
                </a:solidFill>
              </a:rPr>
              <a:t>المحاصيل الزيتية</a:t>
            </a:r>
            <a:endParaRPr lang="en-GB" sz="3200" b="1" dirty="0">
              <a:solidFill>
                <a:srgbClr val="FFFF00"/>
              </a:solidFill>
            </a:endParaRPr>
          </a:p>
        </p:txBody>
      </p:sp>
      <p:sp>
        <p:nvSpPr>
          <p:cNvPr id="4" name="Subtitle 2"/>
          <p:cNvSpPr txBox="1">
            <a:spLocks/>
          </p:cNvSpPr>
          <p:nvPr/>
        </p:nvSpPr>
        <p:spPr>
          <a:xfrm>
            <a:off x="7984140" y="4372171"/>
            <a:ext cx="3793678" cy="1037760"/>
          </a:xfrm>
          <a:prstGeom prst="rect">
            <a:avLst/>
          </a:prstGeom>
        </p:spPr>
        <p:txBody>
          <a:bodyPr vert="horz" lIns="91440" tIns="45720" rIns="91440" bIns="45720" rtlCol="0" anchor="t">
            <a:normAutofit/>
          </a:bodyPr>
          <a:lstStyle>
            <a:lvl1pPr marL="0" indent="0" algn="l" defTabSz="914400" rtl="0" eaLnBrk="1" latinLnBrk="0" hangingPunct="1">
              <a:lnSpc>
                <a:spcPct val="130000"/>
              </a:lnSpc>
              <a:spcBef>
                <a:spcPts val="930"/>
              </a:spcBef>
              <a:buFont typeface="Corbel" panose="020B0503020204020204" pitchFamily="34" charset="0"/>
              <a:buNone/>
              <a:defRPr sz="2000" kern="1200" baseline="0">
                <a:solidFill>
                  <a:schemeClr val="bg2"/>
                </a:solidFill>
                <a:latin typeface="+mn-lt"/>
                <a:ea typeface="+mn-ea"/>
                <a:cs typeface="+mn-cs"/>
              </a:defRPr>
            </a:lvl1pPr>
            <a:lvl2pPr marL="457200" indent="0" algn="ctr" defTabSz="914400" rtl="0" eaLnBrk="1" latinLnBrk="0" hangingPunct="1">
              <a:lnSpc>
                <a:spcPct val="111000"/>
              </a:lnSpc>
              <a:spcBef>
                <a:spcPts val="930"/>
              </a:spcBef>
              <a:buFont typeface="Corbel" panose="020B0503020204020204" pitchFamily="34" charset="0"/>
              <a:buNone/>
              <a:defRPr sz="2000" kern="1200">
                <a:solidFill>
                  <a:schemeClr val="tx2">
                    <a:lumMod val="75000"/>
                    <a:lumOff val="25000"/>
                  </a:schemeClr>
                </a:solidFill>
                <a:latin typeface="+mn-lt"/>
                <a:ea typeface="+mn-ea"/>
                <a:cs typeface="+mn-cs"/>
              </a:defRPr>
            </a:lvl2pPr>
            <a:lvl3pPr marL="914400" indent="0" algn="ctr" defTabSz="914400" rtl="0" eaLnBrk="1" latinLnBrk="0" hangingPunct="1">
              <a:lnSpc>
                <a:spcPct val="111000"/>
              </a:lnSpc>
              <a:spcBef>
                <a:spcPts val="930"/>
              </a:spcBef>
              <a:buFont typeface="Corbel" panose="020B0503020204020204" pitchFamily="34" charset="0"/>
              <a:buNone/>
              <a:defRPr sz="1800" i="1" kern="1200">
                <a:solidFill>
                  <a:schemeClr val="tx2">
                    <a:lumMod val="75000"/>
                    <a:lumOff val="25000"/>
                  </a:schemeClr>
                </a:solidFill>
                <a:latin typeface="+mn-lt"/>
                <a:ea typeface="+mn-ea"/>
                <a:cs typeface="+mn-cs"/>
              </a:defRPr>
            </a:lvl3pPr>
            <a:lvl4pPr marL="1371600" indent="0" algn="ctr" defTabSz="914400" rtl="0" eaLnBrk="1" latinLnBrk="0" hangingPunct="1">
              <a:lnSpc>
                <a:spcPct val="111000"/>
              </a:lnSpc>
              <a:spcBef>
                <a:spcPts val="930"/>
              </a:spcBef>
              <a:buFont typeface="Corbel" panose="020B0503020204020204" pitchFamily="34" charset="0"/>
              <a:buNone/>
              <a:defRPr sz="1600" kern="1200">
                <a:solidFill>
                  <a:schemeClr val="tx2">
                    <a:lumMod val="75000"/>
                    <a:lumOff val="25000"/>
                  </a:schemeClr>
                </a:solidFill>
                <a:latin typeface="+mn-lt"/>
                <a:ea typeface="+mn-ea"/>
                <a:cs typeface="+mn-cs"/>
              </a:defRPr>
            </a:lvl4pPr>
            <a:lvl5pPr marL="1828800" indent="0" algn="ctr" defTabSz="914400" rtl="0" eaLnBrk="1" latinLnBrk="0" hangingPunct="1">
              <a:lnSpc>
                <a:spcPct val="111000"/>
              </a:lnSpc>
              <a:spcBef>
                <a:spcPts val="930"/>
              </a:spcBef>
              <a:buFont typeface="Corbel" panose="020B0503020204020204" pitchFamily="34" charset="0"/>
              <a:buNone/>
              <a:defRPr sz="1600" i="1" kern="1200">
                <a:solidFill>
                  <a:schemeClr val="tx2">
                    <a:lumMod val="75000"/>
                    <a:lumOff val="25000"/>
                  </a:schemeClr>
                </a:solidFill>
                <a:latin typeface="+mn-lt"/>
                <a:ea typeface="+mn-ea"/>
                <a:cs typeface="+mn-cs"/>
              </a:defRPr>
            </a:lvl5pPr>
            <a:lvl6pPr marL="2286000" indent="0" algn="ctr" defTabSz="914400" rtl="0" eaLnBrk="1" latinLnBrk="0" hangingPunct="1">
              <a:lnSpc>
                <a:spcPct val="111000"/>
              </a:lnSpc>
              <a:spcBef>
                <a:spcPts val="930"/>
              </a:spcBef>
              <a:buFont typeface="Corbel" panose="020B0503020204020204" pitchFamily="34" charset="0"/>
              <a:buNone/>
              <a:defRPr sz="1600" kern="1200">
                <a:solidFill>
                  <a:schemeClr val="accent1">
                    <a:lumMod val="75000"/>
                  </a:schemeClr>
                </a:solidFill>
                <a:latin typeface="+mn-lt"/>
                <a:ea typeface="+mn-ea"/>
                <a:cs typeface="+mn-cs"/>
              </a:defRPr>
            </a:lvl6pPr>
            <a:lvl7pPr marL="2743200" indent="0" algn="ctr" defTabSz="914400" rtl="0" eaLnBrk="1" latinLnBrk="0" hangingPunct="1">
              <a:lnSpc>
                <a:spcPct val="111000"/>
              </a:lnSpc>
              <a:spcBef>
                <a:spcPts val="930"/>
              </a:spcBef>
              <a:buFont typeface="Corbel" panose="020B0503020204020204" pitchFamily="34" charset="0"/>
              <a:buNone/>
              <a:defRPr sz="1600" i="1" kern="1200">
                <a:solidFill>
                  <a:schemeClr val="accent1">
                    <a:lumMod val="75000"/>
                  </a:schemeClr>
                </a:solidFill>
                <a:latin typeface="+mn-lt"/>
                <a:ea typeface="+mn-ea"/>
                <a:cs typeface="+mn-cs"/>
              </a:defRPr>
            </a:lvl7pPr>
            <a:lvl8pPr marL="3200400" indent="0" algn="ctr" defTabSz="914400" rtl="0" eaLnBrk="1" latinLnBrk="0" hangingPunct="1">
              <a:lnSpc>
                <a:spcPct val="111000"/>
              </a:lnSpc>
              <a:spcBef>
                <a:spcPts val="930"/>
              </a:spcBef>
              <a:buFont typeface="Corbel" panose="020B0503020204020204" pitchFamily="34" charset="0"/>
              <a:buNone/>
              <a:defRPr sz="1600" kern="1200">
                <a:solidFill>
                  <a:schemeClr val="accent1">
                    <a:lumMod val="75000"/>
                  </a:schemeClr>
                </a:solidFill>
                <a:latin typeface="+mn-lt"/>
                <a:ea typeface="+mn-ea"/>
                <a:cs typeface="+mn-cs"/>
              </a:defRPr>
            </a:lvl8pPr>
            <a:lvl9pPr marL="3657600" indent="0" algn="ctr" defTabSz="914400" rtl="0" eaLnBrk="1" latinLnBrk="0" hangingPunct="1">
              <a:lnSpc>
                <a:spcPct val="111000"/>
              </a:lnSpc>
              <a:spcBef>
                <a:spcPts val="930"/>
              </a:spcBef>
              <a:buFont typeface="Corbel" panose="020B0503020204020204" pitchFamily="34" charset="0"/>
              <a:buNone/>
              <a:defRPr sz="1600" i="1" kern="1200">
                <a:solidFill>
                  <a:schemeClr val="accent1">
                    <a:lumMod val="75000"/>
                  </a:schemeClr>
                </a:solidFill>
                <a:latin typeface="+mn-lt"/>
                <a:ea typeface="+mn-ea"/>
                <a:cs typeface="+mn-cs"/>
              </a:defRPr>
            </a:lvl9pPr>
          </a:lstStyle>
          <a:p>
            <a:pPr algn="ctr" rtl="1"/>
            <a:r>
              <a:rPr lang="ar-SY" sz="3200" smtClean="0">
                <a:solidFill>
                  <a:srgbClr val="00B0F0"/>
                </a:solidFill>
              </a:rPr>
              <a:t>د. ماجد موسى</a:t>
            </a:r>
            <a:endParaRPr lang="en-GB" sz="3200" dirty="0">
              <a:solidFill>
                <a:srgbClr val="00B0F0"/>
              </a:solidFill>
            </a:endParaRPr>
          </a:p>
        </p:txBody>
      </p:sp>
    </p:spTree>
    <p:extLst>
      <p:ext uri="{BB962C8B-B14F-4D97-AF65-F5344CB8AC3E}">
        <p14:creationId xmlns:p14="http://schemas.microsoft.com/office/powerpoint/2010/main" val="5900504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1105469"/>
            <a:ext cx="8448533" cy="759908"/>
          </a:xfrm>
        </p:spPr>
        <p:txBody>
          <a:bodyPr/>
          <a:lstStyle/>
          <a:p>
            <a:pPr algn="r" rtl="1"/>
            <a:r>
              <a:rPr lang="ar-SY" dirty="0">
                <a:solidFill>
                  <a:srgbClr val="C00000"/>
                </a:solidFill>
              </a:rPr>
              <a:t>الجوسيبول</a:t>
            </a:r>
            <a:endParaRPr lang="en-GB" dirty="0">
              <a:solidFill>
                <a:srgbClr val="C00000"/>
              </a:solidFill>
            </a:endParaRPr>
          </a:p>
        </p:txBody>
      </p:sp>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smtClean="0">
                <a:solidFill>
                  <a:srgbClr val="0070C0"/>
                </a:solidFill>
              </a:rPr>
              <a:t>الجوسيبول</a:t>
            </a:r>
            <a:r>
              <a:rPr lang="ar-SY" sz="2800" dirty="0" smtClean="0"/>
              <a:t> </a:t>
            </a:r>
            <a:r>
              <a:rPr lang="ar-SY" sz="2800" dirty="0"/>
              <a:t>هو مادة سامة توجد في الغدد </a:t>
            </a:r>
            <a:r>
              <a:rPr lang="ar-SY" sz="2800" dirty="0" smtClean="0"/>
              <a:t>الصباغية </a:t>
            </a:r>
            <a:r>
              <a:rPr lang="ar-SY" sz="2800" dirty="0"/>
              <a:t>في بذور القطن وتشكل حوالي 50% من المواد </a:t>
            </a:r>
            <a:r>
              <a:rPr lang="ar-SY" sz="2800" dirty="0" smtClean="0"/>
              <a:t>الصباغية </a:t>
            </a:r>
            <a:r>
              <a:rPr lang="ar-SY" sz="2800" dirty="0"/>
              <a:t>في هذه البذور. </a:t>
            </a:r>
            <a:endParaRPr lang="ar-SY" sz="2800" dirty="0" smtClean="0"/>
          </a:p>
          <a:p>
            <a:pPr algn="r" rtl="1"/>
            <a:r>
              <a:rPr lang="ar-SY" sz="2800" dirty="0" smtClean="0"/>
              <a:t>تختلف </a:t>
            </a:r>
            <a:r>
              <a:rPr lang="ar-SY" sz="2800" dirty="0"/>
              <a:t>نسبة هذه المادة في البذور باختلاف عوامل عديدة أهمها الظروف الجوية والتربة وكذلك الصنف وتتراوح نسبته بين (0.4 – 1.4%) من وزن البذور المقشورة </a:t>
            </a:r>
            <a:endParaRPr lang="ar-SY" sz="2800" dirty="0" smtClean="0"/>
          </a:p>
          <a:p>
            <a:pPr algn="r" rtl="1"/>
            <a:r>
              <a:rPr lang="ar-SY" sz="2800" dirty="0" smtClean="0"/>
              <a:t>وتوجد </a:t>
            </a:r>
            <a:r>
              <a:rPr lang="ar-SY" sz="2800" dirty="0"/>
              <a:t>هذه الصبغة في البذور على صورة حرة وهي الصورة الفعالة للجوسيبول أو بصورة مرتبطة (غير فعالة) </a:t>
            </a:r>
            <a:r>
              <a:rPr lang="ar-SY" sz="2800" u="sng" dirty="0">
                <a:solidFill>
                  <a:srgbClr val="0070C0"/>
                </a:solidFill>
              </a:rPr>
              <a:t>أي أن التأثير السام ينشأ من الجوسيبول الحر الموجود في البذور أو في الكسبة</a:t>
            </a:r>
            <a:r>
              <a:rPr lang="ar-SY" sz="2800" dirty="0"/>
              <a:t>. </a:t>
            </a:r>
            <a:endParaRPr lang="ar-SY" sz="2800" dirty="0" smtClean="0"/>
          </a:p>
        </p:txBody>
      </p:sp>
    </p:spTree>
    <p:extLst>
      <p:ext uri="{BB962C8B-B14F-4D97-AF65-F5344CB8AC3E}">
        <p14:creationId xmlns:p14="http://schemas.microsoft.com/office/powerpoint/2010/main" val="4183624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448533" cy="1152144"/>
          </a:xfrm>
        </p:spPr>
        <p:txBody>
          <a:bodyPr/>
          <a:lstStyle/>
          <a:p>
            <a:pPr algn="r" rtl="1"/>
            <a:r>
              <a:rPr lang="ar-SY" dirty="0"/>
              <a:t>الجوسيبول</a:t>
            </a:r>
            <a:endParaRPr lang="en-GB" dirty="0"/>
          </a:p>
        </p:txBody>
      </p:sp>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smtClean="0"/>
              <a:t>يمكن </a:t>
            </a:r>
            <a:r>
              <a:rPr lang="ar-SY" sz="2800" dirty="0"/>
              <a:t>استخلاص الجوسيبول الحر من البذور أو الكسبة بالمحلول المائي للأسيتون حيث تستخدم هذه الطريقة لتقدير نسبته. </a:t>
            </a:r>
            <a:endParaRPr lang="ar-SY" sz="2800" dirty="0" smtClean="0"/>
          </a:p>
          <a:p>
            <a:pPr algn="r" rtl="1"/>
            <a:endParaRPr lang="ar-SY" sz="2800" dirty="0" smtClean="0"/>
          </a:p>
          <a:p>
            <a:pPr algn="r" rtl="1"/>
            <a:r>
              <a:rPr lang="ar-SY" sz="2800" dirty="0" smtClean="0">
                <a:solidFill>
                  <a:srgbClr val="0070C0"/>
                </a:solidFill>
              </a:rPr>
              <a:t>إنَّ </a:t>
            </a:r>
            <a:r>
              <a:rPr lang="ar-SY" sz="2800" dirty="0">
                <a:solidFill>
                  <a:srgbClr val="0070C0"/>
                </a:solidFill>
              </a:rPr>
              <a:t>الجوسيبول الحر يتحول على صورة مرتبطة عند تعرضه للحرارة </a:t>
            </a:r>
            <a:r>
              <a:rPr lang="ar-SY" sz="2800" dirty="0">
                <a:solidFill>
                  <a:srgbClr val="C00000"/>
                </a:solidFill>
              </a:rPr>
              <a:t>فعند تعرض البذور للتسخين قبل استخلاص الزيت </a:t>
            </a:r>
            <a:r>
              <a:rPr lang="ar-SY" sz="2800" dirty="0" smtClean="0">
                <a:solidFill>
                  <a:srgbClr val="C00000"/>
                </a:solidFill>
              </a:rPr>
              <a:t>يتحول </a:t>
            </a:r>
            <a:r>
              <a:rPr lang="ar-SY" sz="2800" dirty="0">
                <a:solidFill>
                  <a:srgbClr val="C00000"/>
                </a:solidFill>
              </a:rPr>
              <a:t>الجزء الأكبر من الجوسيبول إلى الصورة المرتبطة فتقل بذلك فعاليته كمادة سامة </a:t>
            </a:r>
            <a:r>
              <a:rPr lang="ar-SY" sz="2800" dirty="0" smtClean="0">
                <a:solidFill>
                  <a:srgbClr val="C00000"/>
                </a:solidFill>
              </a:rPr>
              <a:t>(</a:t>
            </a:r>
            <a:r>
              <a:rPr lang="ar-SY" sz="2800" u="sng" dirty="0" smtClean="0"/>
              <a:t>ومع </a:t>
            </a:r>
            <a:r>
              <a:rPr lang="ar-SY" sz="2800" u="sng" dirty="0"/>
              <a:t>ذلك فإن نسبة الجوسيبول في كسبة القطن تبقى ليست ثابتة وتتراوح بين 0.01 – 0.2% لذلك فإن استخدام هذه المادة في تغذية الحيوانات ذوات المعدة البسيطة يبقى </a:t>
            </a:r>
            <a:r>
              <a:rPr lang="ar-SY" sz="2800" u="sng" dirty="0" smtClean="0"/>
              <a:t>محدوداً</a:t>
            </a:r>
            <a:r>
              <a:rPr lang="ar-SY" sz="2800" dirty="0" smtClean="0"/>
              <a:t>).</a:t>
            </a:r>
            <a:endParaRPr lang="en-GB" sz="2800" dirty="0"/>
          </a:p>
        </p:txBody>
      </p:sp>
    </p:spTree>
    <p:extLst>
      <p:ext uri="{BB962C8B-B14F-4D97-AF65-F5344CB8AC3E}">
        <p14:creationId xmlns:p14="http://schemas.microsoft.com/office/powerpoint/2010/main" val="3777323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292608" y="2340864"/>
            <a:ext cx="11411663" cy="4352544"/>
          </a:xfrm>
        </p:spPr>
        <p:txBody>
          <a:bodyPr>
            <a:noAutofit/>
          </a:bodyPr>
          <a:lstStyle/>
          <a:p>
            <a:pPr marL="0" indent="0" algn="r" rtl="1">
              <a:buNone/>
            </a:pPr>
            <a:r>
              <a:rPr lang="ar-SY" sz="3200" b="1" dirty="0">
                <a:solidFill>
                  <a:srgbClr val="FF0000"/>
                </a:solidFill>
              </a:rPr>
              <a:t>2- كسبة فول الصويا:</a:t>
            </a:r>
          </a:p>
          <a:p>
            <a:pPr algn="r" rtl="1"/>
            <a:r>
              <a:rPr lang="ar-SY" sz="2800" dirty="0" smtClean="0"/>
              <a:t>من </a:t>
            </a:r>
            <a:r>
              <a:rPr lang="ar-SY" sz="2800" dirty="0"/>
              <a:t>أهم مواد العلف النباتية التي تسخدم كمصدر للبروتين في علائق الحيوانات بشكل عام والدواجن بشكل خاص. </a:t>
            </a:r>
            <a:endParaRPr lang="ar-SY" sz="2800" dirty="0" smtClean="0"/>
          </a:p>
          <a:p>
            <a:pPr marL="0" indent="0" algn="r" rtl="1">
              <a:buNone/>
            </a:pPr>
            <a:endParaRPr lang="ar-SY" sz="2800" dirty="0" smtClean="0"/>
          </a:p>
          <a:p>
            <a:pPr algn="r" rtl="1"/>
            <a:r>
              <a:rPr lang="ar-SY" sz="2800" dirty="0" smtClean="0"/>
              <a:t>وهي </a:t>
            </a:r>
            <a:r>
              <a:rPr lang="ar-SY" sz="2800" dirty="0"/>
              <a:t>عبارة عن مسحوق يتكون من جميع أجزاء حبوب الصويا بعد استخلاص الزيت منها سواء بطريقة العصر أو الاستخلاص بالمذيبات </a:t>
            </a:r>
            <a:r>
              <a:rPr lang="ar-SY" sz="2800" dirty="0" smtClean="0"/>
              <a:t>العضوية</a:t>
            </a:r>
            <a:endParaRPr lang="en-GB" sz="2800" dirty="0"/>
          </a:p>
        </p:txBody>
      </p:sp>
    </p:spTree>
    <p:extLst>
      <p:ext uri="{BB962C8B-B14F-4D97-AF65-F5344CB8AC3E}">
        <p14:creationId xmlns:p14="http://schemas.microsoft.com/office/powerpoint/2010/main" val="533840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1528549"/>
            <a:ext cx="8770571" cy="600501"/>
          </a:xfrm>
        </p:spPr>
        <p:txBody>
          <a:bodyPr>
            <a:normAutofit/>
          </a:bodyPr>
          <a:lstStyle/>
          <a:p>
            <a:pPr algn="r" rtl="1"/>
            <a:r>
              <a:rPr lang="ar-SY" sz="3200" dirty="0"/>
              <a:t>التركيب الكيميائي القياسي لكسبة فول </a:t>
            </a:r>
            <a:r>
              <a:rPr lang="ar-SY" sz="3200" dirty="0" smtClean="0"/>
              <a:t>الصويا</a:t>
            </a:r>
            <a:endParaRPr lang="en-GB"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6779926"/>
              </p:ext>
            </p:extLst>
          </p:nvPr>
        </p:nvGraphicFramePr>
        <p:xfrm>
          <a:off x="2933700" y="2415655"/>
          <a:ext cx="8770570" cy="4114974"/>
        </p:xfrm>
        <a:graphic>
          <a:graphicData uri="http://schemas.openxmlformats.org/drawingml/2006/table">
            <a:tbl>
              <a:tblPr rtl="1" firstRow="1" firstCol="1" bandRow="1"/>
              <a:tblGrid>
                <a:gridCol w="3008215"/>
                <a:gridCol w="1920785"/>
                <a:gridCol w="1920785"/>
                <a:gridCol w="1920785"/>
              </a:tblGrid>
              <a:tr h="600500">
                <a:tc>
                  <a:txBody>
                    <a:bodyPr/>
                    <a:lstStyle/>
                    <a:p>
                      <a:pPr marL="0" marR="0" algn="r" rtl="1">
                        <a:lnSpc>
                          <a:spcPct val="107000"/>
                        </a:lnSpc>
                        <a:spcBef>
                          <a:spcPts val="0"/>
                        </a:spcBef>
                        <a:spcAft>
                          <a:spcPts val="0"/>
                        </a:spcAft>
                      </a:pPr>
                      <a:r>
                        <a:rPr lang="ar-SY" sz="28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المركبــــــــــات</a:t>
                      </a:r>
                      <a:endParaRPr lang="en-GB" sz="20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b="1">
                          <a:solidFill>
                            <a:srgbClr val="C00000"/>
                          </a:solidFill>
                          <a:effectLst/>
                          <a:latin typeface="Calibri" panose="020F0502020204030204" pitchFamily="34" charset="0"/>
                          <a:ea typeface="Calibri" panose="020F0502020204030204" pitchFamily="34" charset="0"/>
                          <a:cs typeface="Arial" panose="020B0604020202020204" pitchFamily="34" charset="0"/>
                        </a:rPr>
                        <a:t>كسبة 41%</a:t>
                      </a:r>
                      <a:endParaRPr lang="en-GB" sz="200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b="1">
                          <a:solidFill>
                            <a:srgbClr val="C00000"/>
                          </a:solidFill>
                          <a:effectLst/>
                          <a:latin typeface="Calibri" panose="020F0502020204030204" pitchFamily="34" charset="0"/>
                          <a:ea typeface="Calibri" panose="020F0502020204030204" pitchFamily="34" charset="0"/>
                          <a:cs typeface="Arial" panose="020B0604020202020204" pitchFamily="34" charset="0"/>
                        </a:rPr>
                        <a:t>كسبة 44%</a:t>
                      </a:r>
                      <a:endParaRPr lang="en-GB" sz="200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b="1" dirty="0">
                          <a:solidFill>
                            <a:srgbClr val="C00000"/>
                          </a:solidFill>
                          <a:effectLst/>
                          <a:latin typeface="Calibri" panose="020F0502020204030204" pitchFamily="34" charset="0"/>
                          <a:ea typeface="Calibri" panose="020F0502020204030204" pitchFamily="34" charset="0"/>
                          <a:cs typeface="Arial" panose="020B0604020202020204" pitchFamily="34" charset="0"/>
                        </a:rPr>
                        <a:t>كسبة 50%</a:t>
                      </a:r>
                      <a:endParaRPr lang="en-GB" sz="20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0336">
                <a:tc>
                  <a:txBody>
                    <a:bodyPr/>
                    <a:lstStyle/>
                    <a:p>
                      <a:pPr marL="0" marR="0" algn="r" rtl="1">
                        <a:lnSpc>
                          <a:spcPct val="107000"/>
                        </a:lnSpc>
                        <a:spcBef>
                          <a:spcPts val="0"/>
                        </a:spcBef>
                        <a:spcAft>
                          <a:spcPts val="0"/>
                        </a:spcAft>
                      </a:pPr>
                      <a:r>
                        <a:rPr lang="ar-SY" sz="2800" dirty="0">
                          <a:effectLst/>
                          <a:latin typeface="Calibri" panose="020F0502020204030204" pitchFamily="34" charset="0"/>
                          <a:ea typeface="Calibri" panose="020F0502020204030204" pitchFamily="34" charset="0"/>
                          <a:cs typeface="Arial" panose="020B0604020202020204" pitchFamily="34" charset="0"/>
                        </a:rPr>
                        <a:t>بروتين (حد أدنى)</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b="1" dirty="0">
                          <a:effectLst/>
                          <a:latin typeface="Calibri" panose="020F0502020204030204" pitchFamily="34" charset="0"/>
                          <a:ea typeface="Calibri" panose="020F0502020204030204" pitchFamily="34" charset="0"/>
                          <a:cs typeface="Arial" panose="020B0604020202020204" pitchFamily="34" charset="0"/>
                        </a:rPr>
                        <a:t>41</a:t>
                      </a:r>
                      <a:endParaRPr lang="en-GB"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b="1" dirty="0">
                          <a:effectLst/>
                          <a:latin typeface="Calibri" panose="020F0502020204030204" pitchFamily="34" charset="0"/>
                          <a:ea typeface="Calibri" panose="020F0502020204030204" pitchFamily="34" charset="0"/>
                          <a:cs typeface="Arial" panose="020B0604020202020204" pitchFamily="34" charset="0"/>
                        </a:rPr>
                        <a:t>44</a:t>
                      </a:r>
                      <a:endParaRPr lang="en-GB"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b="1" dirty="0">
                          <a:effectLst/>
                          <a:latin typeface="Calibri" panose="020F0502020204030204" pitchFamily="34" charset="0"/>
                          <a:ea typeface="Calibri" panose="020F0502020204030204" pitchFamily="34" charset="0"/>
                          <a:cs typeface="Arial" panose="020B0604020202020204" pitchFamily="34" charset="0"/>
                        </a:rPr>
                        <a:t>50</a:t>
                      </a:r>
                      <a:endParaRPr lang="en-GB" sz="20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0336">
                <a:tc>
                  <a:txBody>
                    <a:bodyPr/>
                    <a:lstStyle/>
                    <a:p>
                      <a:pPr marL="0" marR="0" algn="r" rtl="1">
                        <a:lnSpc>
                          <a:spcPct val="107000"/>
                        </a:lnSpc>
                        <a:spcBef>
                          <a:spcPts val="0"/>
                        </a:spcBef>
                        <a:spcAft>
                          <a:spcPts val="0"/>
                        </a:spcAft>
                      </a:pPr>
                      <a:r>
                        <a:rPr lang="ar-SY" sz="2800" dirty="0">
                          <a:effectLst/>
                          <a:latin typeface="Calibri" panose="020F0502020204030204" pitchFamily="34" charset="0"/>
                          <a:ea typeface="Calibri" panose="020F0502020204030204" pitchFamily="34" charset="0"/>
                          <a:cs typeface="Arial" panose="020B0604020202020204" pitchFamily="34" charset="0"/>
                        </a:rPr>
                        <a:t>دهن (حد أدنى)</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dirty="0">
                          <a:solidFill>
                            <a:srgbClr val="FFC000"/>
                          </a:solidFill>
                          <a:effectLst/>
                          <a:latin typeface="Calibri" panose="020F0502020204030204" pitchFamily="34" charset="0"/>
                          <a:ea typeface="Calibri" panose="020F0502020204030204" pitchFamily="34" charset="0"/>
                          <a:cs typeface="Arial" panose="020B0604020202020204" pitchFamily="34" charset="0"/>
                        </a:rPr>
                        <a:t>3.5</a:t>
                      </a:r>
                      <a:endParaRPr lang="en-GB" sz="2000" dirty="0">
                        <a:solidFill>
                          <a:srgbClr val="FFC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0.5</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0.5</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0336">
                <a:tc>
                  <a:txBody>
                    <a:bodyPr/>
                    <a:lstStyle/>
                    <a:p>
                      <a:pPr marL="0" marR="0" algn="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ألياف (حد أقصى)</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dirty="0">
                          <a:effectLst/>
                          <a:latin typeface="Calibri" panose="020F0502020204030204" pitchFamily="34" charset="0"/>
                          <a:ea typeface="Calibri" panose="020F0502020204030204" pitchFamily="34" charset="0"/>
                          <a:cs typeface="Arial" panose="020B0604020202020204" pitchFamily="34" charset="0"/>
                        </a:rPr>
                        <a:t>7</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7</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3</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0336">
                <a:tc>
                  <a:txBody>
                    <a:bodyPr/>
                    <a:lstStyle/>
                    <a:p>
                      <a:pPr marL="0" marR="0" algn="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كربوهيدرات ذائبة (حد أدنى)</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27</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27</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27</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0336">
                <a:tc>
                  <a:txBody>
                    <a:bodyPr/>
                    <a:lstStyle/>
                    <a:p>
                      <a:pPr marL="0" marR="0" algn="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رطوبة (حد أقصى)</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12</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a:effectLst/>
                          <a:latin typeface="Calibri" panose="020F0502020204030204" pitchFamily="34" charset="0"/>
                          <a:ea typeface="Calibri" panose="020F0502020204030204" pitchFamily="34" charset="0"/>
                          <a:cs typeface="Arial" panose="020B0604020202020204" pitchFamily="34" charset="0"/>
                        </a:rPr>
                        <a:t>12</a:t>
                      </a:r>
                      <a:endParaRPr lang="en-GB"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800" dirty="0">
                          <a:effectLst/>
                          <a:latin typeface="Calibri" panose="020F0502020204030204" pitchFamily="34" charset="0"/>
                          <a:ea typeface="Calibri" panose="020F0502020204030204" pitchFamily="34" charset="0"/>
                          <a:cs typeface="Arial" panose="020B0604020202020204" pitchFamily="34" charset="0"/>
                        </a:rPr>
                        <a:t>12</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572150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292608" y="2204386"/>
            <a:ext cx="11772013" cy="4653614"/>
          </a:xfrm>
        </p:spPr>
        <p:txBody>
          <a:bodyPr>
            <a:noAutofit/>
          </a:bodyPr>
          <a:lstStyle/>
          <a:p>
            <a:pPr marL="0" marR="0" algn="just" rtl="1">
              <a:lnSpc>
                <a:spcPct val="107000"/>
              </a:lnSpc>
              <a:spcBef>
                <a:spcPts val="0"/>
              </a:spcBef>
              <a:spcAft>
                <a:spcPts val="800"/>
              </a:spcAft>
            </a:pPr>
            <a:r>
              <a:rPr lang="ar-SY" sz="2400" dirty="0" smtClean="0">
                <a:latin typeface="Calibri" panose="020F0502020204030204" pitchFamily="34" charset="0"/>
                <a:ea typeface="Calibri" panose="020F0502020204030204" pitchFamily="34" charset="0"/>
              </a:rPr>
              <a:t>بروتين </a:t>
            </a:r>
            <a:r>
              <a:rPr lang="ar-SY" sz="2400" dirty="0">
                <a:latin typeface="Calibri" panose="020F0502020204030204" pitchFamily="34" charset="0"/>
                <a:ea typeface="Calibri" panose="020F0502020204030204" pitchFamily="34" charset="0"/>
              </a:rPr>
              <a:t>كسبة فول الصويا من أفضل البروتينات النباتية </a:t>
            </a:r>
            <a:r>
              <a:rPr lang="ar-SY" sz="2400" dirty="0">
                <a:solidFill>
                  <a:srgbClr val="C00000"/>
                </a:solidFill>
                <a:latin typeface="Calibri" panose="020F0502020204030204" pitchFamily="34" charset="0"/>
                <a:ea typeface="Calibri" panose="020F0502020204030204" pitchFamily="34" charset="0"/>
              </a:rPr>
              <a:t>لاحتوائه على جميع الأحماض الأمينية الضرورية </a:t>
            </a:r>
            <a:r>
              <a:rPr lang="ar-SY" sz="2400" dirty="0">
                <a:latin typeface="Calibri" panose="020F0502020204030204" pitchFamily="34" charset="0"/>
                <a:ea typeface="Calibri" panose="020F0502020204030204" pitchFamily="34" charset="0"/>
              </a:rPr>
              <a:t>إلاّ أنه </a:t>
            </a:r>
            <a:r>
              <a:rPr lang="ar-SY" sz="2400" dirty="0">
                <a:solidFill>
                  <a:srgbClr val="C00000"/>
                </a:solidFill>
                <a:latin typeface="Calibri" panose="020F0502020204030204" pitchFamily="34" charset="0"/>
                <a:ea typeface="Calibri" panose="020F0502020204030204" pitchFamily="34" charset="0"/>
              </a:rPr>
              <a:t>لايعتبر كامل القيمة الحيوية </a:t>
            </a:r>
            <a:r>
              <a:rPr lang="ar-SY" sz="2400" dirty="0" smtClean="0">
                <a:solidFill>
                  <a:srgbClr val="C00000"/>
                </a:solidFill>
                <a:latin typeface="Calibri" panose="020F0502020204030204" pitchFamily="34" charset="0"/>
                <a:ea typeface="Calibri" panose="020F0502020204030204" pitchFamily="34" charset="0"/>
              </a:rPr>
              <a:t>(</a:t>
            </a:r>
            <a:r>
              <a:rPr lang="ar-SY" sz="2400" u="sng" dirty="0" smtClean="0">
                <a:solidFill>
                  <a:srgbClr val="C00000"/>
                </a:solidFill>
                <a:latin typeface="Calibri" panose="020F0502020204030204" pitchFamily="34" charset="0"/>
                <a:ea typeface="Calibri" panose="020F0502020204030204" pitchFamily="34" charset="0"/>
              </a:rPr>
              <a:t>لانخفاض </a:t>
            </a:r>
            <a:r>
              <a:rPr lang="ar-SY" sz="2400" u="sng" dirty="0">
                <a:solidFill>
                  <a:srgbClr val="C00000"/>
                </a:solidFill>
                <a:latin typeface="Calibri" panose="020F0502020204030204" pitchFamily="34" charset="0"/>
                <a:ea typeface="Calibri" panose="020F0502020204030204" pitchFamily="34" charset="0"/>
              </a:rPr>
              <a:t>نسبة الأحماض الحاوية على الكبريت </a:t>
            </a:r>
            <a:r>
              <a:rPr lang="ar-SY" sz="2400" u="sng" dirty="0" smtClean="0">
                <a:solidFill>
                  <a:srgbClr val="C00000"/>
                </a:solidFill>
                <a:latin typeface="Calibri" panose="020F0502020204030204" pitchFamily="34" charset="0"/>
                <a:ea typeface="Calibri" panose="020F0502020204030204" pitchFamily="34" charset="0"/>
              </a:rPr>
              <a:t>مثل السيستئين</a:t>
            </a:r>
            <a:r>
              <a:rPr lang="ar-SY" sz="2400" dirty="0" smtClean="0">
                <a:latin typeface="Calibri" panose="020F0502020204030204" pitchFamily="34" charset="0"/>
                <a:ea typeface="Calibri" panose="020F0502020204030204" pitchFamily="34" charset="0"/>
              </a:rPr>
              <a:t>).</a:t>
            </a:r>
          </a:p>
          <a:p>
            <a:pPr marL="0" marR="0" algn="just" rtl="1">
              <a:lnSpc>
                <a:spcPct val="107000"/>
              </a:lnSpc>
              <a:spcBef>
                <a:spcPts val="0"/>
              </a:spcBef>
              <a:spcAft>
                <a:spcPts val="800"/>
              </a:spcAft>
            </a:pPr>
            <a:r>
              <a:rPr lang="ar-SY" sz="2400" b="1" dirty="0" smtClean="0">
                <a:solidFill>
                  <a:schemeClr val="tx1"/>
                </a:solidFill>
                <a:latin typeface="Calibri" panose="020F0502020204030204" pitchFamily="34" charset="0"/>
                <a:ea typeface="Calibri" panose="020F0502020204030204" pitchFamily="34" charset="0"/>
              </a:rPr>
              <a:t>طريقة التصنيع تؤثر على نوعية بروتين الكسبة عند استخلاص الزيت : </a:t>
            </a:r>
            <a:r>
              <a:rPr lang="ar-SY" sz="2800" b="1" dirty="0" smtClean="0">
                <a:solidFill>
                  <a:schemeClr val="tx1"/>
                </a:solidFill>
                <a:latin typeface="Calibri" panose="020F0502020204030204" pitchFamily="34" charset="0"/>
                <a:ea typeface="Calibri" panose="020F0502020204030204" pitchFamily="34" charset="0"/>
              </a:rPr>
              <a:t>         </a:t>
            </a:r>
          </a:p>
          <a:p>
            <a:pPr marL="0" lvl="1" indent="0" algn="just" rtl="1">
              <a:lnSpc>
                <a:spcPct val="107000"/>
              </a:lnSpc>
              <a:spcBef>
                <a:spcPts val="0"/>
              </a:spcBef>
              <a:spcAft>
                <a:spcPts val="800"/>
              </a:spcAft>
              <a:buNone/>
            </a:pPr>
            <a:r>
              <a:rPr lang="ar-SY" sz="2800" b="1" dirty="0" smtClean="0">
                <a:solidFill>
                  <a:srgbClr val="00B0F0"/>
                </a:solidFill>
                <a:latin typeface="Calibri" panose="020F0502020204030204" pitchFamily="34" charset="0"/>
                <a:ea typeface="Calibri" panose="020F0502020204030204" pitchFamily="34" charset="0"/>
              </a:rPr>
              <a:t> فعند تعرض البذور للحرارة أثناء عمليات الاستخلاص يؤدي:</a:t>
            </a:r>
          </a:p>
          <a:p>
            <a:pPr marL="0" lvl="1" indent="0" algn="just" rtl="1">
              <a:lnSpc>
                <a:spcPct val="107000"/>
              </a:lnSpc>
              <a:spcBef>
                <a:spcPts val="0"/>
              </a:spcBef>
              <a:spcAft>
                <a:spcPts val="800"/>
              </a:spcAft>
              <a:buNone/>
            </a:pPr>
            <a:endParaRPr lang="ar-SY" sz="2000" b="1" dirty="0" smtClean="0">
              <a:solidFill>
                <a:srgbClr val="00B0F0"/>
              </a:solidFill>
              <a:latin typeface="Calibri" panose="020F0502020204030204" pitchFamily="34" charset="0"/>
              <a:ea typeface="Calibri" panose="020F0502020204030204" pitchFamily="34" charset="0"/>
            </a:endParaRPr>
          </a:p>
          <a:p>
            <a:pPr marL="0" lvl="1" indent="0" algn="just" rtl="1">
              <a:lnSpc>
                <a:spcPct val="107000"/>
              </a:lnSpc>
              <a:spcBef>
                <a:spcPts val="0"/>
              </a:spcBef>
              <a:spcAft>
                <a:spcPts val="800"/>
              </a:spcAft>
              <a:buNone/>
            </a:pPr>
            <a:r>
              <a:rPr lang="ar-SY" sz="2400" b="1" dirty="0" smtClean="0">
                <a:latin typeface="Calibri" panose="020F0502020204030204" pitchFamily="34" charset="0"/>
                <a:ea typeface="Calibri" panose="020F0502020204030204" pitchFamily="34" charset="0"/>
              </a:rPr>
              <a:t>1- لفقد بعض الأحماض الأمينية مثل اللايسين واللأرجنين. </a:t>
            </a:r>
          </a:p>
          <a:p>
            <a:pPr marL="0" marR="0" indent="0" algn="just" rtl="1">
              <a:lnSpc>
                <a:spcPct val="107000"/>
              </a:lnSpc>
              <a:spcBef>
                <a:spcPts val="0"/>
              </a:spcBef>
              <a:spcAft>
                <a:spcPts val="800"/>
              </a:spcAft>
              <a:buNone/>
            </a:pPr>
            <a:r>
              <a:rPr lang="ar-SY" sz="2400" b="1" dirty="0" smtClean="0">
                <a:latin typeface="Calibri" panose="020F0502020204030204" pitchFamily="34" charset="0"/>
                <a:ea typeface="Calibri" panose="020F0502020204030204" pitchFamily="34" charset="0"/>
              </a:rPr>
              <a:t>2- وفقد بعض </a:t>
            </a:r>
            <a:r>
              <a:rPr lang="ar-SY" sz="2400" b="1" dirty="0">
                <a:latin typeface="Calibri" panose="020F0502020204030204" pitchFamily="34" charset="0"/>
                <a:ea typeface="Calibri" panose="020F0502020204030204" pitchFamily="34" charset="0"/>
              </a:rPr>
              <a:t>فيتامينات مجموعة </a:t>
            </a:r>
            <a:r>
              <a:rPr lang="en-GB" sz="2400" b="1" dirty="0">
                <a:latin typeface="Calibri" panose="020F0502020204030204" pitchFamily="34" charset="0"/>
                <a:ea typeface="Calibri" panose="020F0502020204030204" pitchFamily="34" charset="0"/>
              </a:rPr>
              <a:t>B </a:t>
            </a:r>
            <a:r>
              <a:rPr lang="ar-SY" sz="2400" b="1" dirty="0" smtClean="0">
                <a:latin typeface="Calibri" panose="020F0502020204030204" pitchFamily="34" charset="0"/>
                <a:ea typeface="Calibri" panose="020F0502020204030204" pitchFamily="34" charset="0"/>
              </a:rPr>
              <a:t> مثل </a:t>
            </a:r>
            <a:r>
              <a:rPr lang="ar-SY" sz="2400" b="1" dirty="0">
                <a:latin typeface="Calibri" panose="020F0502020204030204" pitchFamily="34" charset="0"/>
                <a:ea typeface="Calibri" panose="020F0502020204030204" pitchFamily="34" charset="0"/>
              </a:rPr>
              <a:t>الثيامين </a:t>
            </a:r>
            <a:r>
              <a:rPr lang="ar-SY" sz="2400" b="1" dirty="0" smtClean="0">
                <a:latin typeface="Calibri" panose="020F0502020204030204" pitchFamily="34" charset="0"/>
                <a:ea typeface="Calibri" panose="020F0502020204030204" pitchFamily="34" charset="0"/>
              </a:rPr>
              <a:t>(</a:t>
            </a:r>
            <a:r>
              <a:rPr lang="ar-SY" sz="2400" b="1" dirty="0" smtClean="0">
                <a:solidFill>
                  <a:srgbClr val="0070C0"/>
                </a:solidFill>
                <a:latin typeface="Calibri" panose="020F0502020204030204" pitchFamily="34" charset="0"/>
                <a:ea typeface="Calibri" panose="020F0502020204030204" pitchFamily="34" charset="0"/>
              </a:rPr>
              <a:t>وتعتبر </a:t>
            </a:r>
            <a:r>
              <a:rPr lang="ar-SY" sz="2400" b="1" dirty="0">
                <a:solidFill>
                  <a:srgbClr val="0070C0"/>
                </a:solidFill>
                <a:latin typeface="Calibri" panose="020F0502020204030204" pitchFamily="34" charset="0"/>
                <a:ea typeface="Calibri" panose="020F0502020204030204" pitchFamily="34" charset="0"/>
              </a:rPr>
              <a:t>كسبة فول الصويا فقيرة </a:t>
            </a:r>
            <a:r>
              <a:rPr lang="ar-SY" sz="2400" b="1" dirty="0" smtClean="0">
                <a:solidFill>
                  <a:srgbClr val="0070C0"/>
                </a:solidFill>
                <a:latin typeface="Calibri" panose="020F0502020204030204" pitchFamily="34" charset="0"/>
                <a:ea typeface="Calibri" panose="020F0502020204030204" pitchFamily="34" charset="0"/>
              </a:rPr>
              <a:t>بهذه الفيتامينات بالمقارنة مع حبوب فول </a:t>
            </a:r>
            <a:r>
              <a:rPr lang="ar-SY" sz="2400" b="1" dirty="0">
                <a:solidFill>
                  <a:srgbClr val="0070C0"/>
                </a:solidFill>
                <a:latin typeface="Calibri" panose="020F0502020204030204" pitchFamily="34" charset="0"/>
                <a:ea typeface="Calibri" panose="020F0502020204030204" pitchFamily="34" charset="0"/>
              </a:rPr>
              <a:t>الصويا </a:t>
            </a:r>
            <a:r>
              <a:rPr lang="ar-SY" sz="2400" b="1" dirty="0" smtClean="0">
                <a:solidFill>
                  <a:srgbClr val="0070C0"/>
                </a:solidFill>
                <a:latin typeface="Calibri" panose="020F0502020204030204" pitchFamily="34" charset="0"/>
                <a:ea typeface="Calibri" panose="020F0502020204030204" pitchFamily="34" charset="0"/>
              </a:rPr>
              <a:t>بسبب الفقد </a:t>
            </a:r>
            <a:r>
              <a:rPr lang="ar-SY" sz="2400" b="1" dirty="0">
                <a:solidFill>
                  <a:srgbClr val="0070C0"/>
                </a:solidFill>
                <a:latin typeface="Calibri" panose="020F0502020204030204" pitchFamily="34" charset="0"/>
                <a:ea typeface="Calibri" panose="020F0502020204030204" pitchFamily="34" charset="0"/>
              </a:rPr>
              <a:t>عند استخدام الحرارة في عمليات </a:t>
            </a:r>
            <a:r>
              <a:rPr lang="ar-SY" sz="2400" b="1" dirty="0" smtClean="0">
                <a:solidFill>
                  <a:srgbClr val="0070C0"/>
                </a:solidFill>
                <a:latin typeface="Calibri" panose="020F0502020204030204" pitchFamily="34" charset="0"/>
                <a:ea typeface="Calibri" panose="020F0502020204030204" pitchFamily="34" charset="0"/>
              </a:rPr>
              <a:t>الاستخلاص</a:t>
            </a:r>
            <a:r>
              <a:rPr lang="ar-SY" sz="2400" b="1" dirty="0" smtClean="0">
                <a:latin typeface="Calibri" panose="020F0502020204030204" pitchFamily="34" charset="0"/>
                <a:ea typeface="Calibri" panose="020F0502020204030204" pitchFamily="34" charset="0"/>
              </a:rPr>
              <a:t>).</a:t>
            </a:r>
            <a:endParaRPr lang="en-GB" sz="2400" b="1"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755007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2195" y="3493827"/>
            <a:ext cx="8770571" cy="696036"/>
          </a:xfrm>
        </p:spPr>
        <p:txBody>
          <a:bodyPr>
            <a:normAutofit/>
          </a:bodyPr>
          <a:lstStyle/>
          <a:p>
            <a:pPr algn="r" rtl="1"/>
            <a:r>
              <a:rPr lang="ar-SY" sz="3600" dirty="0">
                <a:solidFill>
                  <a:srgbClr val="C00000"/>
                </a:solidFill>
              </a:rPr>
              <a:t>استخدام كسبة فول الصويا في تغذية الحيوانات</a:t>
            </a:r>
            <a:endParaRPr lang="en-GB" sz="3600" dirty="0">
              <a:solidFill>
                <a:srgbClr val="C00000"/>
              </a:solidFill>
            </a:endParaRPr>
          </a:p>
        </p:txBody>
      </p:sp>
    </p:spTree>
    <p:extLst>
      <p:ext uri="{BB962C8B-B14F-4D97-AF65-F5344CB8AC3E}">
        <p14:creationId xmlns:p14="http://schemas.microsoft.com/office/powerpoint/2010/main" val="32632872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a:solidFill>
                  <a:srgbClr val="C00000"/>
                </a:solidFill>
              </a:rPr>
              <a:t>يمكن استخدامها في تغذية جميع الحيوانات </a:t>
            </a:r>
            <a:r>
              <a:rPr lang="ar-SY" sz="2800" dirty="0" smtClean="0"/>
              <a:t>(</a:t>
            </a:r>
            <a:r>
              <a:rPr lang="ar-SY" sz="2800" dirty="0" smtClean="0">
                <a:solidFill>
                  <a:srgbClr val="0070C0"/>
                </a:solidFill>
              </a:rPr>
              <a:t>والعامل المحدد للاستخدام هو العامل </a:t>
            </a:r>
            <a:r>
              <a:rPr lang="ar-SY" sz="2800" dirty="0">
                <a:solidFill>
                  <a:srgbClr val="0070C0"/>
                </a:solidFill>
              </a:rPr>
              <a:t>الاقتصادي فهي غالية الثمن مقارنة مع بقية مصادر </a:t>
            </a:r>
            <a:r>
              <a:rPr lang="ar-SY" sz="2800" dirty="0" smtClean="0">
                <a:solidFill>
                  <a:srgbClr val="0070C0"/>
                </a:solidFill>
              </a:rPr>
              <a:t>البروتين</a:t>
            </a:r>
            <a:r>
              <a:rPr lang="ar-SY" sz="2800" dirty="0" smtClean="0"/>
              <a:t>) </a:t>
            </a:r>
            <a:r>
              <a:rPr lang="ar-SY" sz="2800" dirty="0">
                <a:solidFill>
                  <a:srgbClr val="C00000"/>
                </a:solidFill>
              </a:rPr>
              <a:t>لذلك فإن استخدامها كعلف للدواجن هو الأكثر شيوعاً </a:t>
            </a:r>
            <a:r>
              <a:rPr lang="ar-SY" sz="2800" dirty="0"/>
              <a:t>فهي تشكل المصدر الرئيسي لبروتين علائق </a:t>
            </a:r>
            <a:r>
              <a:rPr lang="ar-SY" sz="2800" dirty="0" smtClean="0"/>
              <a:t>الدواجن</a:t>
            </a:r>
          </a:p>
          <a:p>
            <a:pPr marL="0" indent="0" algn="r" rtl="1">
              <a:buNone/>
            </a:pPr>
            <a:r>
              <a:rPr lang="ar-SY" sz="2800" dirty="0" smtClean="0"/>
              <a:t> </a:t>
            </a:r>
          </a:p>
          <a:p>
            <a:pPr algn="r" rtl="1"/>
            <a:r>
              <a:rPr lang="ar-SY" sz="2800" dirty="0" smtClean="0"/>
              <a:t>ونظراً </a:t>
            </a:r>
            <a:r>
              <a:rPr lang="ar-SY" sz="2800" u="sng" dirty="0" smtClean="0">
                <a:solidFill>
                  <a:srgbClr val="C00000"/>
                </a:solidFill>
              </a:rPr>
              <a:t>لفقر الصويا بالمثيونين </a:t>
            </a:r>
            <a:r>
              <a:rPr lang="ar-SY" sz="2800" dirty="0" smtClean="0"/>
              <a:t>فانها </a:t>
            </a:r>
            <a:r>
              <a:rPr lang="ar-SY" sz="2800" dirty="0"/>
              <a:t>لاتكفي لأن تكون المصدر الوحيد لبروتين </a:t>
            </a:r>
            <a:r>
              <a:rPr lang="ar-SY" sz="2800" dirty="0" smtClean="0"/>
              <a:t>علائق الدواجن  </a:t>
            </a:r>
            <a:r>
              <a:rPr lang="ar-SY" sz="2800" dirty="0"/>
              <a:t>وبالتالي يجب إضافة الكالسيوم </a:t>
            </a:r>
            <a:r>
              <a:rPr lang="ar-SY" sz="2800" dirty="0" smtClean="0"/>
              <a:t>والفوسفور </a:t>
            </a:r>
            <a:r>
              <a:rPr lang="ar-SY" sz="2800" dirty="0"/>
              <a:t>وفيتامينات المجموعة </a:t>
            </a:r>
            <a:r>
              <a:rPr lang="en-GB" sz="2800" dirty="0" smtClean="0"/>
              <a:t>B </a:t>
            </a:r>
            <a:r>
              <a:rPr lang="ar-SY" sz="2800" dirty="0" smtClean="0"/>
              <a:t> وخاصة </a:t>
            </a:r>
            <a:r>
              <a:rPr lang="ar-SY" sz="2800" dirty="0"/>
              <a:t>الريبوفلافين إلى علائق الدواجن</a:t>
            </a:r>
            <a:r>
              <a:rPr lang="ar-SY" sz="2800" dirty="0" smtClean="0"/>
              <a:t>.</a:t>
            </a:r>
          </a:p>
          <a:p>
            <a:pPr marL="0" indent="0" algn="r" rtl="1">
              <a:buNone/>
            </a:pPr>
            <a:endParaRPr lang="ar-SY" sz="2800" dirty="0" smtClean="0"/>
          </a:p>
        </p:txBody>
      </p:sp>
    </p:spTree>
    <p:extLst>
      <p:ext uri="{BB962C8B-B14F-4D97-AF65-F5344CB8AC3E}">
        <p14:creationId xmlns:p14="http://schemas.microsoft.com/office/powerpoint/2010/main" val="2799249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608" y="2340864"/>
            <a:ext cx="11411663" cy="4352544"/>
          </a:xfrm>
        </p:spPr>
        <p:txBody>
          <a:bodyPr>
            <a:normAutofit/>
          </a:bodyPr>
          <a:lstStyle/>
          <a:p>
            <a:pPr lvl="0" algn="r" rtl="1"/>
            <a:r>
              <a:rPr lang="ar-SY" sz="2600" dirty="0">
                <a:solidFill>
                  <a:srgbClr val="121316">
                    <a:lumMod val="75000"/>
                    <a:lumOff val="25000"/>
                  </a:srgbClr>
                </a:solidFill>
              </a:rPr>
              <a:t>يمكن استخدام كسبة فول الصويا كمصدر للبروتين في </a:t>
            </a:r>
            <a:r>
              <a:rPr lang="ar-SY" sz="2600" dirty="0">
                <a:solidFill>
                  <a:srgbClr val="C00000"/>
                </a:solidFill>
              </a:rPr>
              <a:t>تغذية الأبقار </a:t>
            </a:r>
            <a:r>
              <a:rPr lang="ar-SY" sz="2600" dirty="0">
                <a:solidFill>
                  <a:srgbClr val="121316">
                    <a:lumMod val="75000"/>
                    <a:lumOff val="25000"/>
                  </a:srgbClr>
                </a:solidFill>
              </a:rPr>
              <a:t>وهي ذات مردود جيد عند تقديمها </a:t>
            </a:r>
            <a:r>
              <a:rPr lang="ar-SY" sz="2600" dirty="0">
                <a:solidFill>
                  <a:srgbClr val="C00000"/>
                </a:solidFill>
              </a:rPr>
              <a:t>للعجول</a:t>
            </a:r>
            <a:r>
              <a:rPr lang="ar-SY" sz="2600" dirty="0">
                <a:solidFill>
                  <a:srgbClr val="121316">
                    <a:lumMod val="75000"/>
                    <a:lumOff val="25000"/>
                  </a:srgbClr>
                </a:solidFill>
              </a:rPr>
              <a:t> وتعتبر علف ممتاز </a:t>
            </a:r>
            <a:r>
              <a:rPr lang="ar-SY" sz="2600" dirty="0">
                <a:solidFill>
                  <a:srgbClr val="C00000"/>
                </a:solidFill>
              </a:rPr>
              <a:t>لعجول التسمين</a:t>
            </a:r>
            <a:r>
              <a:rPr lang="ar-SY" sz="2600" dirty="0">
                <a:solidFill>
                  <a:srgbClr val="121316">
                    <a:lumMod val="75000"/>
                    <a:lumOff val="25000"/>
                  </a:srgbClr>
                </a:solidFill>
              </a:rPr>
              <a:t>، وكذلك بالنسبة </a:t>
            </a:r>
            <a:r>
              <a:rPr lang="ar-SY" sz="2600" dirty="0">
                <a:solidFill>
                  <a:srgbClr val="C00000"/>
                </a:solidFill>
              </a:rPr>
              <a:t>لتسمين الخراف</a:t>
            </a:r>
            <a:r>
              <a:rPr lang="ar-SY" sz="2600" dirty="0">
                <a:solidFill>
                  <a:srgbClr val="121316">
                    <a:lumMod val="75000"/>
                    <a:lumOff val="25000"/>
                  </a:srgbClr>
                </a:solidFill>
              </a:rPr>
              <a:t>.</a:t>
            </a:r>
          </a:p>
          <a:p>
            <a:pPr algn="r" rtl="1"/>
            <a:endParaRPr lang="ar-SY" sz="2600" dirty="0" smtClean="0">
              <a:solidFill>
                <a:srgbClr val="121316">
                  <a:lumMod val="75000"/>
                  <a:lumOff val="25000"/>
                </a:srgbClr>
              </a:solidFill>
            </a:endParaRPr>
          </a:p>
          <a:p>
            <a:pPr algn="r" rtl="1"/>
            <a:r>
              <a:rPr lang="ar-SY" sz="2600" dirty="0" smtClean="0">
                <a:solidFill>
                  <a:srgbClr val="121316">
                    <a:lumMod val="75000"/>
                    <a:lumOff val="25000"/>
                  </a:srgbClr>
                </a:solidFill>
              </a:rPr>
              <a:t>إنّ </a:t>
            </a:r>
            <a:r>
              <a:rPr lang="ar-SY" sz="2600" dirty="0">
                <a:solidFill>
                  <a:srgbClr val="121316">
                    <a:lumMod val="75000"/>
                    <a:lumOff val="25000"/>
                  </a:srgbClr>
                </a:solidFill>
              </a:rPr>
              <a:t>زيادة نسبة كسبة فول الصويا في علائق العجول تسبب لها اضطرابات هضمية مما يجدر أهمية أخذ ذلك في الاعتبار. </a:t>
            </a:r>
          </a:p>
          <a:p>
            <a:pPr algn="r" rtl="1"/>
            <a:endParaRPr lang="en-GB" dirty="0"/>
          </a:p>
        </p:txBody>
      </p:sp>
    </p:spTree>
    <p:extLst>
      <p:ext uri="{BB962C8B-B14F-4D97-AF65-F5344CB8AC3E}">
        <p14:creationId xmlns:p14="http://schemas.microsoft.com/office/powerpoint/2010/main" val="1615699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292608" y="2340864"/>
            <a:ext cx="11411663" cy="4517136"/>
          </a:xfrm>
        </p:spPr>
        <p:txBody>
          <a:bodyPr>
            <a:normAutofit/>
          </a:bodyPr>
          <a:lstStyle/>
          <a:p>
            <a:pPr marL="0" indent="0" algn="r" rtl="1">
              <a:buNone/>
            </a:pPr>
            <a:r>
              <a:rPr lang="ar-SY" sz="3600" b="1" dirty="0">
                <a:solidFill>
                  <a:srgbClr val="FF0000"/>
                </a:solidFill>
              </a:rPr>
              <a:t>3- كسبة عباد الشمس</a:t>
            </a:r>
            <a:r>
              <a:rPr lang="ar-SY" sz="3600" b="1" dirty="0" smtClean="0">
                <a:solidFill>
                  <a:srgbClr val="FF0000"/>
                </a:solidFill>
              </a:rPr>
              <a:t>:</a:t>
            </a:r>
          </a:p>
          <a:p>
            <a:pPr marL="0" indent="0" algn="r" rtl="1">
              <a:buNone/>
            </a:pPr>
            <a:r>
              <a:rPr lang="ar-SY" sz="2800" dirty="0"/>
              <a:t>تشكل القشور نسبة عالية من وزن البذور تتراوح من 25 – 40% كما أنها تحتوي على حوالي 40% زيت، لذا فهي غنية بالألياف الخام والطاقة بآن واحد وتستخدم الكسبة الناتجة بعد استخلاص الزيت في تغذية الحيوان</a:t>
            </a:r>
            <a:r>
              <a:rPr lang="ar-SY" sz="2800" dirty="0" smtClean="0"/>
              <a:t>.</a:t>
            </a:r>
          </a:p>
          <a:p>
            <a:pPr marL="0" indent="0" algn="r" rtl="1">
              <a:buNone/>
            </a:pPr>
            <a:endParaRPr lang="ar-SY" sz="2800" dirty="0"/>
          </a:p>
          <a:p>
            <a:pPr marL="0" indent="0" algn="r" rtl="1">
              <a:buNone/>
            </a:pPr>
            <a:r>
              <a:rPr lang="ar-SY" sz="2800" dirty="0"/>
              <a:t>يختلف التركيب الكيميائي لكسبة عباد الشمس باختلاف نوعية البذور وطريقة استخلاص الزيت، حيث كلما زادت نسبة القشرة في الكسبة كلما زادت نسبة الألياف فيها وبالتالي قلت قيمتها الغذائية وعليه فالكسبة تصنف إلى درجات بحسب نسبة القشور وتركيبها الكيميائي.</a:t>
            </a:r>
          </a:p>
          <a:p>
            <a:pPr marL="0" indent="0" algn="r" rtl="1">
              <a:buNone/>
            </a:pPr>
            <a:endParaRPr lang="ar-SY" sz="2800" dirty="0"/>
          </a:p>
        </p:txBody>
      </p:sp>
    </p:spTree>
    <p:extLst>
      <p:ext uri="{BB962C8B-B14F-4D97-AF65-F5344CB8AC3E}">
        <p14:creationId xmlns:p14="http://schemas.microsoft.com/office/powerpoint/2010/main" val="1432237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292608" y="2340864"/>
            <a:ext cx="11411663" cy="4517136"/>
          </a:xfrm>
        </p:spPr>
        <p:txBody>
          <a:bodyPr>
            <a:normAutofit/>
          </a:bodyPr>
          <a:lstStyle/>
          <a:p>
            <a:pPr marL="0" indent="0" algn="r" rtl="1">
              <a:buNone/>
            </a:pPr>
            <a:r>
              <a:rPr lang="ar-SY" sz="2800" dirty="0" smtClean="0">
                <a:solidFill>
                  <a:srgbClr val="00B0F0"/>
                </a:solidFill>
              </a:rPr>
              <a:t>- </a:t>
            </a:r>
            <a:r>
              <a:rPr lang="ar-SY" sz="2800" u="sng" dirty="0" smtClean="0">
                <a:solidFill>
                  <a:srgbClr val="00B0F0"/>
                </a:solidFill>
              </a:rPr>
              <a:t>استخدامات </a:t>
            </a:r>
            <a:r>
              <a:rPr lang="ar-SY" sz="2800" b="1" u="sng" dirty="0" smtClean="0">
                <a:solidFill>
                  <a:srgbClr val="FF0000"/>
                </a:solidFill>
              </a:rPr>
              <a:t>كسبة </a:t>
            </a:r>
            <a:r>
              <a:rPr lang="ar-SY" sz="2800" b="1" u="sng" dirty="0">
                <a:solidFill>
                  <a:srgbClr val="FF0000"/>
                </a:solidFill>
              </a:rPr>
              <a:t>عباد الشمس</a:t>
            </a:r>
            <a:r>
              <a:rPr lang="ar-SY" sz="2800" dirty="0" smtClean="0">
                <a:solidFill>
                  <a:srgbClr val="00B0F0"/>
                </a:solidFill>
              </a:rPr>
              <a:t>:</a:t>
            </a:r>
            <a:endParaRPr lang="ar-SY" sz="2800" dirty="0">
              <a:solidFill>
                <a:srgbClr val="00B0F0"/>
              </a:solidFill>
            </a:endParaRPr>
          </a:p>
          <a:p>
            <a:pPr algn="r" rtl="1"/>
            <a:r>
              <a:rPr lang="ar-SY" sz="2800" dirty="0"/>
              <a:t>الكسبة التي </a:t>
            </a:r>
            <a:r>
              <a:rPr lang="ar-SY" sz="2800" dirty="0">
                <a:solidFill>
                  <a:srgbClr val="0070C0"/>
                </a:solidFill>
              </a:rPr>
              <a:t>تحتوي على نسبة مرتفعة من القشور </a:t>
            </a:r>
            <a:r>
              <a:rPr lang="ar-SY" sz="2800" dirty="0"/>
              <a:t>تقدم </a:t>
            </a:r>
            <a:r>
              <a:rPr lang="ar-SY" sz="2800" dirty="0">
                <a:solidFill>
                  <a:srgbClr val="0070C0"/>
                </a:solidFill>
              </a:rPr>
              <a:t>للمجترات كاملة النمو</a:t>
            </a:r>
            <a:r>
              <a:rPr lang="ar-SY" sz="2800" dirty="0"/>
              <a:t>، </a:t>
            </a:r>
            <a:endParaRPr lang="ar-SY" sz="2800" dirty="0" smtClean="0"/>
          </a:p>
          <a:p>
            <a:pPr algn="r" rtl="1"/>
            <a:endParaRPr lang="ar-SY" sz="2800" dirty="0" smtClean="0"/>
          </a:p>
          <a:p>
            <a:pPr algn="r" rtl="1"/>
            <a:r>
              <a:rPr lang="ar-SY" sz="2800" dirty="0" smtClean="0"/>
              <a:t>بينما </a:t>
            </a:r>
            <a:r>
              <a:rPr lang="ar-SY" sz="2800" dirty="0"/>
              <a:t>تقدم الكسبة التي تحتوي نسبة منخفضة من الألياف في تغذية </a:t>
            </a:r>
            <a:r>
              <a:rPr lang="ar-SY" sz="2800" dirty="0">
                <a:solidFill>
                  <a:srgbClr val="0070C0"/>
                </a:solidFill>
              </a:rPr>
              <a:t>جميع </a:t>
            </a:r>
            <a:r>
              <a:rPr lang="ar-SY" sz="2800" dirty="0" smtClean="0">
                <a:solidFill>
                  <a:srgbClr val="0070C0"/>
                </a:solidFill>
              </a:rPr>
              <a:t>المواشي</a:t>
            </a:r>
          </a:p>
          <a:p>
            <a:pPr marL="0" indent="0" algn="r" rtl="1">
              <a:buNone/>
            </a:pPr>
            <a:r>
              <a:rPr lang="ar-SY" sz="2800" dirty="0" smtClean="0">
                <a:solidFill>
                  <a:srgbClr val="0070C0"/>
                </a:solidFill>
              </a:rPr>
              <a:t> </a:t>
            </a:r>
          </a:p>
          <a:p>
            <a:pPr algn="r" rtl="1"/>
            <a:r>
              <a:rPr lang="ar-SY" sz="2800" dirty="0" smtClean="0"/>
              <a:t>ويمتاز </a:t>
            </a:r>
            <a:r>
              <a:rPr lang="ar-SY" sz="2800" dirty="0"/>
              <a:t>بروتين عباد الشمس باحتوائه على نسبة عالية من الأحماض الأمينية الحاوية على الكبريت (ميثونين – سيستين – سيستئين) بالمقارنة مع الحبوب الزيتية الأخرى في حين </a:t>
            </a:r>
            <a:r>
              <a:rPr lang="ar-SY" sz="2800" dirty="0">
                <a:solidFill>
                  <a:srgbClr val="0070C0"/>
                </a:solidFill>
              </a:rPr>
              <a:t>يعتبر فقيراً </a:t>
            </a:r>
            <a:r>
              <a:rPr lang="ar-SY" sz="2800" dirty="0" smtClean="0">
                <a:solidFill>
                  <a:srgbClr val="0070C0"/>
                </a:solidFill>
              </a:rPr>
              <a:t>باللايسين</a:t>
            </a:r>
            <a:r>
              <a:rPr lang="ar-SY" sz="2800" dirty="0" smtClean="0"/>
              <a:t>.</a:t>
            </a:r>
            <a:endParaRPr lang="ar-SY" sz="2800" dirty="0"/>
          </a:p>
          <a:p>
            <a:pPr marL="0" indent="0" algn="r" rtl="1">
              <a:buNone/>
            </a:pPr>
            <a:endParaRPr lang="en-GB" sz="2800" dirty="0"/>
          </a:p>
        </p:txBody>
      </p:sp>
    </p:spTree>
    <p:extLst>
      <p:ext uri="{BB962C8B-B14F-4D97-AF65-F5344CB8AC3E}">
        <p14:creationId xmlns:p14="http://schemas.microsoft.com/office/powerpoint/2010/main" val="1005617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1351127"/>
            <a:ext cx="8770571" cy="759909"/>
          </a:xfrm>
        </p:spPr>
        <p:txBody>
          <a:bodyPr>
            <a:normAutofit/>
          </a:bodyPr>
          <a:lstStyle/>
          <a:p>
            <a:pPr algn="r" rtl="1"/>
            <a:r>
              <a:rPr lang="ar-SY" sz="3600" b="1" dirty="0"/>
              <a:t>يجري استخلاص الزيت من البذور</a:t>
            </a:r>
            <a:r>
              <a:rPr lang="ar-SY" sz="3600" b="1" dirty="0" smtClean="0"/>
              <a:t>:</a:t>
            </a:r>
            <a:endParaRPr lang="en-GB" sz="3600" b="1" dirty="0"/>
          </a:p>
        </p:txBody>
      </p:sp>
      <p:sp>
        <p:nvSpPr>
          <p:cNvPr id="3" name="Content Placeholder 2"/>
          <p:cNvSpPr>
            <a:spLocks noGrp="1"/>
          </p:cNvSpPr>
          <p:nvPr>
            <p:ph idx="1"/>
          </p:nvPr>
        </p:nvSpPr>
        <p:spPr>
          <a:xfrm>
            <a:off x="292608" y="2340864"/>
            <a:ext cx="11411663" cy="4352544"/>
          </a:xfrm>
        </p:spPr>
        <p:txBody>
          <a:bodyPr/>
          <a:lstStyle/>
          <a:p>
            <a:pPr marL="0" indent="0" algn="r" rtl="1">
              <a:buNone/>
            </a:pPr>
            <a:r>
              <a:rPr lang="ar-SY" dirty="0" smtClean="0"/>
              <a:t>	</a:t>
            </a:r>
          </a:p>
          <a:p>
            <a:pPr lvl="1" algn="r" rtl="1">
              <a:buFont typeface="Wingdings" panose="05000000000000000000" pitchFamily="2" charset="2"/>
              <a:buChar char="q"/>
            </a:pPr>
            <a:r>
              <a:rPr lang="ar-SY" sz="2400" dirty="0"/>
              <a:t>إما</a:t>
            </a:r>
            <a:r>
              <a:rPr lang="ar-SY" sz="2400" dirty="0" smtClean="0">
                <a:solidFill>
                  <a:srgbClr val="C00000"/>
                </a:solidFill>
              </a:rPr>
              <a:t> بالعصر أو الضغط</a:t>
            </a:r>
            <a:r>
              <a:rPr lang="ar-SY" sz="2400" dirty="0" smtClean="0"/>
              <a:t>: ويستخدم </a:t>
            </a:r>
            <a:r>
              <a:rPr lang="ar-SY" sz="2400" dirty="0"/>
              <a:t>لهذا الغرض الضغط الهيدروليكي </a:t>
            </a:r>
            <a:endParaRPr lang="ar-SY" sz="2400" dirty="0" smtClean="0"/>
          </a:p>
          <a:p>
            <a:pPr lvl="1" algn="r" rtl="1">
              <a:buFont typeface="Wingdings" panose="05000000000000000000" pitchFamily="2" charset="2"/>
              <a:buChar char="q"/>
            </a:pPr>
            <a:r>
              <a:rPr lang="ar-SY" sz="2400" dirty="0" smtClean="0"/>
              <a:t>أو </a:t>
            </a:r>
            <a:r>
              <a:rPr lang="ar-SY" sz="2400" dirty="0"/>
              <a:t>ب</a:t>
            </a:r>
            <a:r>
              <a:rPr lang="ar-SY" sz="2400" dirty="0">
                <a:solidFill>
                  <a:srgbClr val="C00000"/>
                </a:solidFill>
              </a:rPr>
              <a:t>استخدام المذيبات العضوية </a:t>
            </a:r>
            <a:r>
              <a:rPr lang="ar-SY" sz="2400" dirty="0"/>
              <a:t>( وذلك بعد تحضير البذور ومرورها بمراحل التصنيع المختلفة كالتنظيف والتقشير والطحن ثم العجن والتسخين فعملية الاستخلاص) </a:t>
            </a:r>
            <a:endParaRPr lang="ar-SY" sz="2400" dirty="0" smtClean="0"/>
          </a:p>
          <a:p>
            <a:pPr lvl="1" algn="r" rtl="1">
              <a:buFont typeface="Wingdings" panose="05000000000000000000" pitchFamily="2" charset="2"/>
              <a:buChar char="q"/>
            </a:pPr>
            <a:r>
              <a:rPr lang="ar-SY" sz="2400" dirty="0" smtClean="0"/>
              <a:t>ونميز </a:t>
            </a:r>
            <a:r>
              <a:rPr lang="ar-SY" sz="2400" dirty="0"/>
              <a:t>هنا نوعين من الكسبة الناتجة</a:t>
            </a:r>
            <a:r>
              <a:rPr lang="ar-SY" sz="2400" dirty="0" smtClean="0"/>
              <a:t>:</a:t>
            </a:r>
          </a:p>
          <a:p>
            <a:pPr lvl="2" algn="r" rtl="1">
              <a:buFont typeface="Wingdings" panose="05000000000000000000" pitchFamily="2" charset="2"/>
              <a:buChar char="ü"/>
            </a:pPr>
            <a:r>
              <a:rPr lang="ar-SY" sz="2400" dirty="0">
                <a:solidFill>
                  <a:srgbClr val="0070C0"/>
                </a:solidFill>
              </a:rPr>
              <a:t>1- الكسبة الناتجة بطريقة العصر: </a:t>
            </a:r>
            <a:r>
              <a:rPr lang="ar-SY" sz="2400" dirty="0"/>
              <a:t>تكون هذه الكسبة غنية بالدهون حيث تتراوح نسبتها بين 4 – 8% ويلاحظ بهذه الطريقة عدم استخلاص كامل الزيت الموجود في البذور.</a:t>
            </a:r>
          </a:p>
          <a:p>
            <a:pPr lvl="2" algn="r" rtl="1">
              <a:buFont typeface="Wingdings" panose="05000000000000000000" pitchFamily="2" charset="2"/>
              <a:buChar char="ü"/>
            </a:pPr>
            <a:r>
              <a:rPr lang="ar-SY" sz="2400" dirty="0">
                <a:solidFill>
                  <a:srgbClr val="0070C0"/>
                </a:solidFill>
              </a:rPr>
              <a:t>2- الكسبة الناتجة بعد الاستخلاص بالمذيبات </a:t>
            </a:r>
            <a:r>
              <a:rPr lang="ar-SY" sz="2400" dirty="0" smtClean="0">
                <a:solidFill>
                  <a:srgbClr val="0070C0"/>
                </a:solidFill>
              </a:rPr>
              <a:t>العضوية: </a:t>
            </a:r>
            <a:r>
              <a:rPr lang="ar-SY" sz="2400" dirty="0"/>
              <a:t>نسبة </a:t>
            </a:r>
            <a:r>
              <a:rPr lang="ar-SY" sz="2400" dirty="0" smtClean="0"/>
              <a:t>الدهن </a:t>
            </a:r>
            <a:r>
              <a:rPr lang="ar-SY" sz="2400" dirty="0"/>
              <a:t>تكون منخفضة (أي حوالي 1 – 3%) وقوام الكسبة يكون ناعماً.</a:t>
            </a:r>
          </a:p>
        </p:txBody>
      </p:sp>
    </p:spTree>
    <p:extLst>
      <p:ext uri="{BB962C8B-B14F-4D97-AF65-F5344CB8AC3E}">
        <p14:creationId xmlns:p14="http://schemas.microsoft.com/office/powerpoint/2010/main" val="2658694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61515"/>
            <a:ext cx="12192000" cy="5296486"/>
          </a:xfrm>
        </p:spPr>
        <p:txBody>
          <a:bodyPr>
            <a:noAutofit/>
          </a:bodyPr>
          <a:lstStyle/>
          <a:p>
            <a:pPr marL="0" indent="0" algn="r" rtl="1">
              <a:buNone/>
            </a:pPr>
            <a:r>
              <a:rPr lang="ar-SY" sz="3600" b="1" dirty="0">
                <a:solidFill>
                  <a:srgbClr val="FF0000"/>
                </a:solidFill>
              </a:rPr>
              <a:t>4- كسبة الكتـــــــان:</a:t>
            </a:r>
          </a:p>
          <a:p>
            <a:pPr algn="r" rtl="1"/>
            <a:r>
              <a:rPr lang="ar-SY" sz="2400" dirty="0" smtClean="0"/>
              <a:t>تنتج </a:t>
            </a:r>
            <a:r>
              <a:rPr lang="ar-SY" sz="2400" dirty="0"/>
              <a:t>عن بذور الكتان بعد استخلاص الزيت منها وتستخدم في تغذية الحيوان </a:t>
            </a:r>
            <a:endParaRPr lang="ar-SY" sz="2400" dirty="0" smtClean="0"/>
          </a:p>
          <a:p>
            <a:pPr algn="r" rtl="1"/>
            <a:r>
              <a:rPr lang="ar-SY" sz="2400" dirty="0" smtClean="0"/>
              <a:t>يمكن </a:t>
            </a:r>
            <a:r>
              <a:rPr lang="ar-SY" sz="2400" dirty="0"/>
              <a:t>استخدام بذور الكتان بعد جرشها أو طحنها كمصدر للطاقة في علائق حيوانات التسمين </a:t>
            </a:r>
            <a:endParaRPr lang="ar-SY" sz="2400" dirty="0" smtClean="0"/>
          </a:p>
          <a:p>
            <a:pPr algn="r" rtl="1"/>
            <a:r>
              <a:rPr lang="ar-SY" sz="2400" dirty="0" smtClean="0"/>
              <a:t>كسبة </a:t>
            </a:r>
            <a:r>
              <a:rPr lang="ar-SY" sz="2400" dirty="0"/>
              <a:t>بذور الكتان مادة علفية جيدة كمصدر للبروتين حيث تحتوي حوالي 35% بروتين خام ونسبة الألياف فيها </a:t>
            </a:r>
            <a:r>
              <a:rPr lang="ar-SY" sz="2400" dirty="0" smtClean="0"/>
              <a:t>منخفضة </a:t>
            </a:r>
            <a:r>
              <a:rPr lang="ar-SY" sz="2400" dirty="0"/>
              <a:t>نظراً لكون البذور دقيقة وقليلة الألياف</a:t>
            </a:r>
            <a:r>
              <a:rPr lang="ar-SY" sz="2400" dirty="0" smtClean="0"/>
              <a:t>.</a:t>
            </a:r>
          </a:p>
          <a:p>
            <a:pPr algn="r" rtl="1"/>
            <a:r>
              <a:rPr lang="ar-SY" sz="2400" dirty="0" smtClean="0"/>
              <a:t>تختلف </a:t>
            </a:r>
            <a:r>
              <a:rPr lang="ar-SY" sz="2400" dirty="0"/>
              <a:t>نسبة الدهن في كسبة الكتان بحسب طريقة الاستخلاص فهي تتراوح بين 1 – 2% </a:t>
            </a:r>
            <a:endParaRPr lang="ar-SY" sz="2400" dirty="0" smtClean="0"/>
          </a:p>
          <a:p>
            <a:pPr algn="r" rtl="1"/>
            <a:r>
              <a:rPr lang="ar-SY" sz="2400" dirty="0" smtClean="0"/>
              <a:t>ويمتاز </a:t>
            </a:r>
            <a:r>
              <a:rPr lang="ar-SY" sz="2400" dirty="0"/>
              <a:t>دهن كسبة الكتان باحتوائه على نسبة عالية من الأحماض الدهنية غير المشبعة مما يعطي دهن الجسم والحليب الناتج من الحيوانات قوام طري وله أثر ملين في قناة الهضم </a:t>
            </a:r>
            <a:endParaRPr lang="ar-SY" sz="2400" dirty="0" smtClean="0"/>
          </a:p>
          <a:p>
            <a:pPr algn="r" rtl="1"/>
            <a:r>
              <a:rPr lang="ar-SY" sz="2400" dirty="0" smtClean="0">
                <a:solidFill>
                  <a:srgbClr val="0070C0"/>
                </a:solidFill>
              </a:rPr>
              <a:t>ولاينصح </a:t>
            </a:r>
            <a:r>
              <a:rPr lang="ar-SY" sz="2400" dirty="0">
                <a:solidFill>
                  <a:srgbClr val="0070C0"/>
                </a:solidFill>
              </a:rPr>
              <a:t>عند استخدامه في علائق الأبقار أن يعطى منه أكثر من 2 كغ للرأس في اليوم لأن زيادته تعطي الحليب رائحة كريهة</a:t>
            </a:r>
            <a:r>
              <a:rPr lang="ar-SY" sz="2400" dirty="0" smtClean="0">
                <a:solidFill>
                  <a:srgbClr val="0070C0"/>
                </a:solidFill>
              </a:rPr>
              <a:t>.</a:t>
            </a:r>
            <a:endParaRPr lang="en-GB" sz="2400" dirty="0">
              <a:solidFill>
                <a:srgbClr val="0070C0"/>
              </a:solidFill>
            </a:endParaRPr>
          </a:p>
        </p:txBody>
      </p:sp>
    </p:spTree>
    <p:extLst>
      <p:ext uri="{BB962C8B-B14F-4D97-AF65-F5344CB8AC3E}">
        <p14:creationId xmlns:p14="http://schemas.microsoft.com/office/powerpoint/2010/main" val="2633430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a:t>لاينصح باستخدام كسبة الكتان </a:t>
            </a:r>
            <a:r>
              <a:rPr lang="ar-SY" sz="2800" dirty="0" smtClean="0">
                <a:solidFill>
                  <a:srgbClr val="0070C0"/>
                </a:solidFill>
              </a:rPr>
              <a:t>في </a:t>
            </a:r>
            <a:r>
              <a:rPr lang="ar-SY" sz="2800" dirty="0">
                <a:solidFill>
                  <a:srgbClr val="0070C0"/>
                </a:solidFill>
              </a:rPr>
              <a:t>تغذية الخنزير </a:t>
            </a:r>
            <a:r>
              <a:rPr lang="ar-SY" sz="2800" dirty="0"/>
              <a:t>بكميات كبيرة نظراً لأثره السيء على نوعية دهن الخنزير من حيث القوام والنكهة, </a:t>
            </a:r>
            <a:endParaRPr lang="ar-SY" sz="2800" dirty="0" smtClean="0"/>
          </a:p>
          <a:p>
            <a:pPr algn="r" rtl="1"/>
            <a:r>
              <a:rPr lang="ar-SY" sz="2800" dirty="0" smtClean="0"/>
              <a:t>لايمكن </a:t>
            </a:r>
            <a:r>
              <a:rPr lang="ar-SY" sz="2800" dirty="0"/>
              <a:t>الاعتماد عليها في تغطية احتياجات الحيوانات ذوات المعدة البسيطة من الأحماض الأمينية </a:t>
            </a:r>
            <a:r>
              <a:rPr lang="ar-SY" sz="2800" dirty="0">
                <a:solidFill>
                  <a:srgbClr val="0070C0"/>
                </a:solidFill>
              </a:rPr>
              <a:t>لفقر</a:t>
            </a:r>
            <a:r>
              <a:rPr lang="ar-SY" sz="2800" dirty="0"/>
              <a:t> البروتين ببعض الأحماض الأمينية الضرورية </a:t>
            </a:r>
            <a:r>
              <a:rPr lang="ar-SY" sz="2800" dirty="0">
                <a:solidFill>
                  <a:srgbClr val="0070C0"/>
                </a:solidFill>
              </a:rPr>
              <a:t>وخاصة اللايسين</a:t>
            </a:r>
            <a:r>
              <a:rPr lang="ar-SY" sz="2800" dirty="0"/>
              <a:t>.</a:t>
            </a:r>
          </a:p>
          <a:p>
            <a:pPr algn="r" rtl="1"/>
            <a:r>
              <a:rPr lang="ar-SY" sz="2800" u="sng" dirty="0">
                <a:solidFill>
                  <a:srgbClr val="C00000"/>
                </a:solidFill>
              </a:rPr>
              <a:t>أمّا في تغذية الدواجن </a:t>
            </a:r>
            <a:r>
              <a:rPr lang="ar-SY" sz="2800" dirty="0"/>
              <a:t>فلا ينصح باستخدام كسبة الكتان نظراً للأثر السام </a:t>
            </a:r>
            <a:r>
              <a:rPr lang="ar-SY" sz="2800" dirty="0" smtClean="0"/>
              <a:t>على </a:t>
            </a:r>
            <a:r>
              <a:rPr lang="ar-SY" sz="2800" dirty="0"/>
              <a:t>الدواجن, فعند استخدامها في العليقة بمعدل أكثر من 3% تسبب انخفاض معدل النمو.</a:t>
            </a:r>
          </a:p>
          <a:p>
            <a:pPr algn="r" rtl="1"/>
            <a:endParaRPr lang="en-GB" sz="2800" dirty="0"/>
          </a:p>
        </p:txBody>
      </p:sp>
    </p:spTree>
    <p:extLst>
      <p:ext uri="{BB962C8B-B14F-4D97-AF65-F5344CB8AC3E}">
        <p14:creationId xmlns:p14="http://schemas.microsoft.com/office/powerpoint/2010/main" val="371827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608" y="713233"/>
            <a:ext cx="11411663" cy="1152144"/>
          </a:xfrm>
        </p:spPr>
        <p:txBody>
          <a:bodyPr/>
          <a:lstStyle/>
          <a:p>
            <a:pPr algn="r" rtl="1"/>
            <a:r>
              <a:rPr lang="ar-SY" sz="2800" dirty="0" smtClean="0">
                <a:solidFill>
                  <a:srgbClr val="00B050"/>
                </a:solidFill>
                <a:latin typeface="Calibri" panose="020F0502020204030204"/>
                <a:ea typeface="+mn-ea"/>
                <a:cs typeface="Arial" panose="020B0604020202020204" pitchFamily="34" charset="0"/>
              </a:rPr>
              <a:t>بذور الكتان: </a:t>
            </a:r>
            <a:r>
              <a:rPr lang="ar-SY" sz="2800" dirty="0" smtClean="0">
                <a:solidFill>
                  <a:srgbClr val="C00000"/>
                </a:solidFill>
                <a:latin typeface="Calibri" panose="020F0502020204030204"/>
                <a:ea typeface="+mn-ea"/>
                <a:cs typeface="Arial" panose="020B0604020202020204" pitchFamily="34" charset="0"/>
              </a:rPr>
              <a:t>جلوكوزيد اللينامادين       </a:t>
            </a:r>
            <a:r>
              <a:rPr lang="ar-SY" sz="1800" b="1" dirty="0" smtClean="0">
                <a:solidFill>
                  <a:srgbClr val="0070C0"/>
                </a:solidFill>
                <a:latin typeface="Calibri" panose="020F0502020204030204"/>
                <a:ea typeface="+mn-ea"/>
                <a:cs typeface="Arial" panose="020B0604020202020204" pitchFamily="34" charset="0"/>
              </a:rPr>
              <a:t>الذي يتحلل بتأثير أنزيم </a:t>
            </a:r>
            <a:r>
              <a:rPr lang="en-GB" sz="1800" b="1" dirty="0" err="1">
                <a:solidFill>
                  <a:srgbClr val="0070C0"/>
                </a:solidFill>
                <a:latin typeface="Calibri" panose="020F0502020204030204"/>
                <a:ea typeface="+mn-ea"/>
                <a:cs typeface="+mn-cs"/>
              </a:rPr>
              <a:t>Linase</a:t>
            </a:r>
            <a:r>
              <a:rPr lang="en-GB" sz="1800" b="1" dirty="0">
                <a:solidFill>
                  <a:srgbClr val="0070C0"/>
                </a:solidFill>
                <a:latin typeface="Calibri" panose="020F0502020204030204"/>
                <a:ea typeface="+mn-ea"/>
                <a:cs typeface="+mn-cs"/>
              </a:rPr>
              <a:t> </a:t>
            </a:r>
            <a:r>
              <a:rPr lang="ar-SY" sz="1800" dirty="0">
                <a:solidFill>
                  <a:srgbClr val="C00000"/>
                </a:solidFill>
                <a:latin typeface="Calibri" panose="020F0502020204030204"/>
                <a:ea typeface="+mn-ea"/>
                <a:cs typeface="Arial" panose="020B0604020202020204" pitchFamily="34" charset="0"/>
              </a:rPr>
              <a:t> </a:t>
            </a:r>
            <a:r>
              <a:rPr lang="ar-SY" sz="1800" dirty="0" smtClean="0">
                <a:solidFill>
                  <a:srgbClr val="C00000"/>
                </a:solidFill>
                <a:latin typeface="Calibri" panose="020F0502020204030204"/>
                <a:ea typeface="+mn-ea"/>
                <a:cs typeface="Arial" panose="020B0604020202020204" pitchFamily="34" charset="0"/>
              </a:rPr>
              <a:t>            </a:t>
            </a:r>
            <a:r>
              <a:rPr lang="ar-SY" sz="2800" dirty="0" smtClean="0">
                <a:solidFill>
                  <a:srgbClr val="C00000"/>
                </a:solidFill>
                <a:latin typeface="Calibri" panose="020F0502020204030204"/>
                <a:ea typeface="+mn-ea"/>
                <a:cs typeface="Arial" panose="020B0604020202020204" pitchFamily="34" charset="0"/>
              </a:rPr>
              <a:t>حمض الهيدروسيانيك</a:t>
            </a:r>
            <a:endParaRPr lang="en-GB" dirty="0">
              <a:solidFill>
                <a:srgbClr val="C00000"/>
              </a:solidFill>
            </a:endParaRPr>
          </a:p>
        </p:txBody>
      </p:sp>
      <p:sp>
        <p:nvSpPr>
          <p:cNvPr id="3" name="Content Placeholder 2"/>
          <p:cNvSpPr>
            <a:spLocks noGrp="1"/>
          </p:cNvSpPr>
          <p:nvPr>
            <p:ph idx="1"/>
          </p:nvPr>
        </p:nvSpPr>
        <p:spPr>
          <a:xfrm>
            <a:off x="292608" y="2333830"/>
            <a:ext cx="11411663" cy="4524170"/>
          </a:xfrm>
        </p:spPr>
        <p:txBody>
          <a:bodyPr>
            <a:normAutofit lnSpcReduction="10000"/>
          </a:bodyPr>
          <a:lstStyle/>
          <a:p>
            <a:pPr algn="r" rtl="1"/>
            <a:r>
              <a:rPr lang="ar-SY" sz="2800" dirty="0" smtClean="0"/>
              <a:t>لذلك </a:t>
            </a:r>
            <a:r>
              <a:rPr lang="ar-SY" sz="2800" dirty="0"/>
              <a:t>فإنَّ مسحوق البذور الكاملة يمكن أن يكون سامّاً للحيوانات خاصة إذا كانت نسبة الرطوبة فيها مرتفعة مما يزيد من نشاط هذا الأنزيم, </a:t>
            </a:r>
            <a:endParaRPr lang="ar-SY" sz="2800" dirty="0" smtClean="0"/>
          </a:p>
          <a:p>
            <a:pPr marL="0" indent="0" algn="r" rtl="1">
              <a:buNone/>
            </a:pPr>
            <a:r>
              <a:rPr lang="ar-SY" sz="2800" dirty="0" smtClean="0">
                <a:solidFill>
                  <a:srgbClr val="00B0F0"/>
                </a:solidFill>
              </a:rPr>
              <a:t>أما </a:t>
            </a:r>
            <a:r>
              <a:rPr lang="ar-SY" sz="2800" dirty="0">
                <a:solidFill>
                  <a:srgbClr val="00B0F0"/>
                </a:solidFill>
              </a:rPr>
              <a:t>إذا تعرّضت الحبوب للحرارة </a:t>
            </a:r>
            <a:r>
              <a:rPr lang="ar-SY" sz="2800" u="sng" dirty="0">
                <a:solidFill>
                  <a:srgbClr val="FF0000"/>
                </a:solidFill>
              </a:rPr>
              <a:t>فإن الأنزيم يتخرّب </a:t>
            </a:r>
            <a:r>
              <a:rPr lang="ar-SY" sz="2800" dirty="0">
                <a:solidFill>
                  <a:srgbClr val="C00000"/>
                </a:solidFill>
              </a:rPr>
              <a:t>وبالتالي </a:t>
            </a:r>
            <a:r>
              <a:rPr lang="ar-SY" sz="2800" u="sng" dirty="0">
                <a:solidFill>
                  <a:srgbClr val="C00000"/>
                </a:solidFill>
              </a:rPr>
              <a:t>لايتكون حمض الهيدروسيانيك السام</a:t>
            </a:r>
            <a:r>
              <a:rPr lang="ar-SY" sz="2800" dirty="0"/>
              <a:t>, </a:t>
            </a:r>
            <a:endParaRPr lang="ar-SY" sz="2800" dirty="0" smtClean="0"/>
          </a:p>
          <a:p>
            <a:pPr marL="0" indent="0" algn="r" rtl="1">
              <a:buNone/>
            </a:pPr>
            <a:endParaRPr lang="ar-SY" sz="2800" dirty="0"/>
          </a:p>
          <a:p>
            <a:pPr marL="0" indent="0" algn="r" rtl="1">
              <a:buNone/>
            </a:pPr>
            <a:r>
              <a:rPr lang="ar-SY" sz="2800" dirty="0" smtClean="0"/>
              <a:t>كما </a:t>
            </a:r>
            <a:r>
              <a:rPr lang="ar-SY" sz="2800" dirty="0"/>
              <a:t>أن عملية استخلاص الزيت </a:t>
            </a:r>
            <a:r>
              <a:rPr lang="ar-SY" sz="2800" dirty="0">
                <a:solidFill>
                  <a:srgbClr val="C00000"/>
                </a:solidFill>
              </a:rPr>
              <a:t>بالمذيبات تسبب تحلل الجلوكوزيد </a:t>
            </a:r>
            <a:r>
              <a:rPr lang="ar-SY" sz="2800" u="sng" dirty="0">
                <a:solidFill>
                  <a:srgbClr val="0070C0"/>
                </a:solidFill>
              </a:rPr>
              <a:t>و</a:t>
            </a:r>
            <a:r>
              <a:rPr lang="ar-SY" sz="2800" u="sng" dirty="0">
                <a:solidFill>
                  <a:srgbClr val="C00000"/>
                </a:solidFill>
              </a:rPr>
              <a:t>بالتالي </a:t>
            </a:r>
            <a:r>
              <a:rPr lang="ar-SY" sz="2800" u="sng" dirty="0">
                <a:solidFill>
                  <a:srgbClr val="0070C0"/>
                </a:solidFill>
              </a:rPr>
              <a:t>زوال الأثر السام</a:t>
            </a:r>
            <a:r>
              <a:rPr lang="ar-SY" sz="2800" dirty="0">
                <a:solidFill>
                  <a:srgbClr val="0070C0"/>
                </a:solidFill>
              </a:rPr>
              <a:t> </a:t>
            </a:r>
            <a:r>
              <a:rPr lang="ar-SY" sz="2800" dirty="0"/>
              <a:t>الذي يمكن أن ينتج عنه، </a:t>
            </a:r>
            <a:endParaRPr lang="ar-SY" sz="2800" dirty="0" smtClean="0"/>
          </a:p>
          <a:p>
            <a:pPr marL="0" indent="0" algn="r" rtl="1">
              <a:buNone/>
            </a:pPr>
            <a:r>
              <a:rPr lang="ar-SY" sz="2800" dirty="0" smtClean="0"/>
              <a:t>ويمكن </a:t>
            </a:r>
            <a:r>
              <a:rPr lang="ar-SY" sz="2800" dirty="0"/>
              <a:t>التخلص من الأثر السام لكسبة الكتان على الدواجن بنقع الكسبة بالماء لمدة 24 ساعة قبل التغذية عليها وإضافة فيتامين البيريدوكسين </a:t>
            </a:r>
            <a:r>
              <a:rPr lang="en-GB" sz="2800" dirty="0" smtClean="0"/>
              <a:t>B6 </a:t>
            </a:r>
            <a:r>
              <a:rPr lang="ar-SY" sz="2800" dirty="0" smtClean="0"/>
              <a:t> إلى العليقة (</a:t>
            </a:r>
            <a:r>
              <a:rPr lang="ar-SY" sz="2800" dirty="0" smtClean="0">
                <a:solidFill>
                  <a:srgbClr val="C00000"/>
                </a:solidFill>
              </a:rPr>
              <a:t>لازال </a:t>
            </a:r>
            <a:r>
              <a:rPr lang="ar-SY" sz="2800" dirty="0">
                <a:solidFill>
                  <a:srgbClr val="C00000"/>
                </a:solidFill>
              </a:rPr>
              <a:t>دور فيتامين </a:t>
            </a:r>
            <a:r>
              <a:rPr lang="en-GB" sz="2800" dirty="0">
                <a:solidFill>
                  <a:srgbClr val="C00000"/>
                </a:solidFill>
              </a:rPr>
              <a:t>B6 </a:t>
            </a:r>
            <a:r>
              <a:rPr lang="ar-SY" sz="2800" dirty="0">
                <a:solidFill>
                  <a:srgbClr val="C00000"/>
                </a:solidFill>
              </a:rPr>
              <a:t>كمانع للتسمم في هذه الحالة </a:t>
            </a:r>
            <a:r>
              <a:rPr lang="ar-SY" sz="2800" dirty="0" smtClean="0">
                <a:solidFill>
                  <a:srgbClr val="C00000"/>
                </a:solidFill>
              </a:rPr>
              <a:t>مجهولاً</a:t>
            </a:r>
            <a:r>
              <a:rPr lang="ar-SY" sz="2800" dirty="0" smtClean="0"/>
              <a:t>).</a:t>
            </a:r>
            <a:endParaRPr lang="ar-SY" sz="2800" dirty="0"/>
          </a:p>
          <a:p>
            <a:pPr algn="r" rtl="1"/>
            <a:endParaRPr lang="en-GB" sz="2800" dirty="0"/>
          </a:p>
        </p:txBody>
      </p:sp>
      <p:cxnSp>
        <p:nvCxnSpPr>
          <p:cNvPr id="5" name="Straight Arrow Connector 4"/>
          <p:cNvCxnSpPr/>
          <p:nvPr/>
        </p:nvCxnSpPr>
        <p:spPr>
          <a:xfrm flipH="1">
            <a:off x="4149970" y="1181686"/>
            <a:ext cx="3657599"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367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608" y="2222694"/>
            <a:ext cx="11411663" cy="4635305"/>
          </a:xfrm>
        </p:spPr>
        <p:txBody>
          <a:bodyPr>
            <a:normAutofit/>
          </a:bodyPr>
          <a:lstStyle/>
          <a:p>
            <a:pPr marL="0" indent="0" algn="r" rtl="1">
              <a:buNone/>
            </a:pPr>
            <a:r>
              <a:rPr lang="ar-SY" sz="4400" b="1" dirty="0">
                <a:solidFill>
                  <a:srgbClr val="FF0000"/>
                </a:solidFill>
              </a:rPr>
              <a:t>5- كسبة السمسم:</a:t>
            </a:r>
          </a:p>
          <a:p>
            <a:pPr algn="r" rtl="1"/>
            <a:r>
              <a:rPr lang="ar-SY" sz="2800" dirty="0"/>
              <a:t>تنتج هذه الكسبة بعد استخلاص الزيت من بذور </a:t>
            </a:r>
            <a:r>
              <a:rPr lang="ar-SY" sz="2800" dirty="0" smtClean="0"/>
              <a:t>السمسم. </a:t>
            </a:r>
          </a:p>
          <a:p>
            <a:pPr algn="r" rtl="1"/>
            <a:r>
              <a:rPr lang="ar-SY" sz="2800" dirty="0" smtClean="0"/>
              <a:t>تعتبر </a:t>
            </a:r>
            <a:r>
              <a:rPr lang="ar-SY" sz="2800" dirty="0"/>
              <a:t>مصدر ممتاز للبروتين حيث تحتوي على مايزيد عن 40% من المادة الجافة بروتين خام </a:t>
            </a:r>
            <a:endParaRPr lang="ar-SY" sz="2800" dirty="0" smtClean="0"/>
          </a:p>
          <a:p>
            <a:pPr algn="r" rtl="1"/>
            <a:r>
              <a:rPr lang="ar-SY" sz="2800" dirty="0" smtClean="0"/>
              <a:t>يمتاز </a:t>
            </a:r>
            <a:r>
              <a:rPr lang="ar-SY" sz="2800" dirty="0"/>
              <a:t>بروتين كسبة السمسم باحتوائه على </a:t>
            </a:r>
            <a:r>
              <a:rPr lang="ar-SY" sz="2800" dirty="0">
                <a:solidFill>
                  <a:srgbClr val="0070C0"/>
                </a:solidFill>
              </a:rPr>
              <a:t>نسبة عالية من المثيونين والأرجنين</a:t>
            </a:r>
            <a:r>
              <a:rPr lang="ar-SY" sz="2800" dirty="0"/>
              <a:t>، </a:t>
            </a:r>
            <a:endParaRPr lang="ar-SY" sz="2800" dirty="0" smtClean="0"/>
          </a:p>
          <a:p>
            <a:pPr algn="r" rtl="1"/>
            <a:r>
              <a:rPr lang="ar-SY" sz="2800" dirty="0" smtClean="0"/>
              <a:t>كما </a:t>
            </a:r>
            <a:r>
              <a:rPr lang="ar-SY" sz="2800" dirty="0"/>
              <a:t>تمتاز كسبة السمسم بانخفاض نسبة الألياف فيها بالمقارنة مع بقية أنواع الكسبة مما يشجع على استخدامها في تغذية الدواجن كمصدر للبروتين. </a:t>
            </a:r>
          </a:p>
          <a:p>
            <a:pPr algn="r" rtl="1"/>
            <a:endParaRPr lang="en-GB" sz="2800" dirty="0"/>
          </a:p>
        </p:txBody>
      </p:sp>
    </p:spTree>
    <p:extLst>
      <p:ext uri="{BB962C8B-B14F-4D97-AF65-F5344CB8AC3E}">
        <p14:creationId xmlns:p14="http://schemas.microsoft.com/office/powerpoint/2010/main" val="2325429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2946" y="2250830"/>
            <a:ext cx="11411663" cy="4607170"/>
          </a:xfrm>
        </p:spPr>
        <p:txBody>
          <a:bodyPr>
            <a:noAutofit/>
          </a:bodyPr>
          <a:lstStyle/>
          <a:p>
            <a:pPr algn="r" rtl="1"/>
            <a:r>
              <a:rPr lang="ar-SY" sz="2800" dirty="0" smtClean="0"/>
              <a:t>نظراً </a:t>
            </a:r>
            <a:r>
              <a:rPr lang="ar-SY" sz="2800" dirty="0">
                <a:solidFill>
                  <a:srgbClr val="0070C0"/>
                </a:solidFill>
              </a:rPr>
              <a:t>لانخفاض نسبة اللايسين </a:t>
            </a:r>
            <a:r>
              <a:rPr lang="ar-SY" sz="2800" dirty="0"/>
              <a:t>في بروتين </a:t>
            </a:r>
            <a:r>
              <a:rPr lang="ar-SY" sz="2800" dirty="0" smtClean="0"/>
              <a:t>هذه الكسبة يجب توفيرمصادر </a:t>
            </a:r>
            <a:r>
              <a:rPr lang="ar-SY" sz="2800" dirty="0"/>
              <a:t>أخرى غنية بهذا الحمض </a:t>
            </a:r>
            <a:r>
              <a:rPr lang="ar-SY" sz="2800" dirty="0" smtClean="0"/>
              <a:t>الأميني.</a:t>
            </a:r>
            <a:endParaRPr lang="ar-SY" sz="2800" dirty="0"/>
          </a:p>
          <a:p>
            <a:pPr algn="r" rtl="1"/>
            <a:r>
              <a:rPr lang="ar-SY" sz="2800" dirty="0"/>
              <a:t>تحتوي كسبة السمسم على </a:t>
            </a:r>
            <a:r>
              <a:rPr lang="ar-SY" sz="2800" dirty="0">
                <a:solidFill>
                  <a:srgbClr val="0070C0"/>
                </a:solidFill>
              </a:rPr>
              <a:t>نسبة عالية من حمض الفينيك </a:t>
            </a:r>
            <a:r>
              <a:rPr lang="ar-SY" sz="2800" dirty="0">
                <a:solidFill>
                  <a:srgbClr val="C00000"/>
                </a:solidFill>
              </a:rPr>
              <a:t>الذي يمكن أن يثبت كالسيوم العليقة </a:t>
            </a:r>
            <a:r>
              <a:rPr lang="ar-SY" sz="2800" dirty="0" smtClean="0"/>
              <a:t>على صورة </a:t>
            </a:r>
            <a:r>
              <a:rPr lang="ar-SY" sz="2800" u="sng" dirty="0" smtClean="0">
                <a:solidFill>
                  <a:srgbClr val="0070C0"/>
                </a:solidFill>
              </a:rPr>
              <a:t>فيتات </a:t>
            </a:r>
            <a:r>
              <a:rPr lang="ar-SY" sz="2800" u="sng" dirty="0">
                <a:solidFill>
                  <a:srgbClr val="0070C0"/>
                </a:solidFill>
              </a:rPr>
              <a:t>الكالسيوم </a:t>
            </a:r>
            <a:r>
              <a:rPr lang="ar-SY" sz="2800" dirty="0"/>
              <a:t>مما يقلل من معدل الاستفادة من هذا العنصر </a:t>
            </a:r>
            <a:r>
              <a:rPr lang="ar-SY" sz="2800" u="sng" dirty="0" smtClean="0">
                <a:solidFill>
                  <a:srgbClr val="FF0000"/>
                </a:solidFill>
              </a:rPr>
              <a:t>لذلك </a:t>
            </a:r>
            <a:r>
              <a:rPr lang="ar-SY" sz="2800" u="sng" dirty="0">
                <a:solidFill>
                  <a:srgbClr val="FF0000"/>
                </a:solidFill>
              </a:rPr>
              <a:t>يجب </a:t>
            </a:r>
            <a:r>
              <a:rPr lang="ar-SY" sz="2800" dirty="0"/>
              <a:t>عند استخدام كسبة السمسم في علائق الدواجن </a:t>
            </a:r>
            <a:r>
              <a:rPr lang="ar-SY" sz="2800" dirty="0">
                <a:solidFill>
                  <a:srgbClr val="FF0000"/>
                </a:solidFill>
              </a:rPr>
              <a:t>اضافة كمية كبيرة من الكالسيوم إلى هذه العلائق</a:t>
            </a:r>
            <a:r>
              <a:rPr lang="ar-SY" sz="2800" dirty="0"/>
              <a:t>.</a:t>
            </a:r>
          </a:p>
          <a:p>
            <a:pPr algn="r" rtl="1"/>
            <a:r>
              <a:rPr lang="ar-SY" sz="2800" dirty="0" smtClean="0"/>
              <a:t>لهذه الكسبة تأثير </a:t>
            </a:r>
            <a:r>
              <a:rPr lang="ar-SY" sz="2800" dirty="0"/>
              <a:t>مليّن لقناة الهضم عند استخدامها بنسب كبيرة في العلائق، كما تعطي قواماً طرياً للزبدة الناتجة من الأبقار الحلوب, </a:t>
            </a:r>
            <a:endParaRPr lang="ar-SY" sz="2800" dirty="0" smtClean="0"/>
          </a:p>
          <a:p>
            <a:pPr algn="r" rtl="1"/>
            <a:r>
              <a:rPr lang="ar-SY" sz="2800" dirty="0" smtClean="0"/>
              <a:t>يجب </a:t>
            </a:r>
            <a:r>
              <a:rPr lang="ar-SY" sz="2800" dirty="0"/>
              <a:t>أن لايزيد وزن الكسبة في علائق </a:t>
            </a:r>
            <a:r>
              <a:rPr lang="ar-SY" sz="2800" dirty="0" smtClean="0"/>
              <a:t>الأبقار</a:t>
            </a:r>
            <a:r>
              <a:rPr lang="ar-SY" sz="2800" dirty="0"/>
              <a:t>الحلوب</a:t>
            </a:r>
            <a:r>
              <a:rPr lang="ar-SY" sz="2800" dirty="0" smtClean="0"/>
              <a:t> </a:t>
            </a:r>
            <a:r>
              <a:rPr lang="ar-SY" sz="2800" dirty="0"/>
              <a:t>عن 3 كغ للرأس في اليوم وإذا زادت </a:t>
            </a:r>
            <a:r>
              <a:rPr lang="ar-SY" sz="2800" dirty="0" smtClean="0"/>
              <a:t>عن </a:t>
            </a:r>
            <a:r>
              <a:rPr lang="ar-SY" sz="2800" dirty="0"/>
              <a:t>هذا الحد </a:t>
            </a:r>
            <a:r>
              <a:rPr lang="ar-SY" sz="2800" dirty="0" smtClean="0"/>
              <a:t>يمكن </a:t>
            </a:r>
            <a:r>
              <a:rPr lang="ar-SY" sz="2800" dirty="0"/>
              <a:t>أن يكسب </a:t>
            </a:r>
            <a:r>
              <a:rPr lang="ar-SY" sz="2800" dirty="0" smtClean="0"/>
              <a:t>الحليب طعماً </a:t>
            </a:r>
            <a:r>
              <a:rPr lang="ar-SY" sz="2800" dirty="0"/>
              <a:t>كريهاً</a:t>
            </a:r>
            <a:r>
              <a:rPr lang="ar-SY" sz="2800" dirty="0" smtClean="0"/>
              <a:t>.</a:t>
            </a:r>
            <a:endParaRPr lang="ar-SY" sz="2800" dirty="0"/>
          </a:p>
        </p:txBody>
      </p:sp>
    </p:spTree>
    <p:extLst>
      <p:ext uri="{BB962C8B-B14F-4D97-AF65-F5344CB8AC3E}">
        <p14:creationId xmlns:p14="http://schemas.microsoft.com/office/powerpoint/2010/main" val="2745577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3284" y="1561514"/>
            <a:ext cx="10595787" cy="5176911"/>
          </a:xfrm>
        </p:spPr>
        <p:txBody>
          <a:bodyPr>
            <a:noAutofit/>
          </a:bodyPr>
          <a:lstStyle/>
          <a:p>
            <a:pPr marL="0" indent="0" algn="r" rtl="1">
              <a:buNone/>
            </a:pPr>
            <a:r>
              <a:rPr lang="ar-SY" sz="3600" b="1" dirty="0">
                <a:solidFill>
                  <a:srgbClr val="FF0000"/>
                </a:solidFill>
              </a:rPr>
              <a:t>6- أنواع أخرى من الكسبة:</a:t>
            </a:r>
          </a:p>
          <a:p>
            <a:pPr algn="r" rtl="1"/>
            <a:r>
              <a:rPr lang="ar-SY" sz="2800" dirty="0" smtClean="0"/>
              <a:t>كسبة </a:t>
            </a:r>
            <a:r>
              <a:rPr lang="ar-SY" sz="2800" dirty="0"/>
              <a:t>الفول </a:t>
            </a:r>
            <a:r>
              <a:rPr lang="ar-SY" sz="2800" dirty="0" smtClean="0"/>
              <a:t>السوداني</a:t>
            </a:r>
          </a:p>
          <a:p>
            <a:pPr algn="r" rtl="1"/>
            <a:r>
              <a:rPr lang="ar-SY" sz="2800" dirty="0" smtClean="0"/>
              <a:t>كسبة </a:t>
            </a:r>
            <a:r>
              <a:rPr lang="ar-SY" sz="2800" dirty="0"/>
              <a:t>الزيتون </a:t>
            </a:r>
            <a:endParaRPr lang="ar-SY" sz="2800" dirty="0" smtClean="0"/>
          </a:p>
          <a:p>
            <a:pPr algn="r" rtl="1"/>
            <a:r>
              <a:rPr lang="ar-SY" sz="2800" dirty="0" smtClean="0"/>
              <a:t>كسبة </a:t>
            </a:r>
            <a:r>
              <a:rPr lang="ar-SY" sz="2800" dirty="0"/>
              <a:t>البلح </a:t>
            </a:r>
            <a:endParaRPr lang="ar-SY" sz="2800" dirty="0" smtClean="0"/>
          </a:p>
          <a:p>
            <a:pPr algn="r" rtl="1"/>
            <a:r>
              <a:rPr lang="ar-SY" sz="2800" dirty="0" smtClean="0"/>
              <a:t>كسبة </a:t>
            </a:r>
            <a:r>
              <a:rPr lang="ar-SY" sz="2800" dirty="0"/>
              <a:t>بذور التبغ </a:t>
            </a:r>
            <a:endParaRPr lang="ar-SY" sz="2800" dirty="0" smtClean="0"/>
          </a:p>
          <a:p>
            <a:pPr algn="r" rtl="1"/>
            <a:r>
              <a:rPr lang="ar-SY" sz="2800" dirty="0" smtClean="0"/>
              <a:t>كسبة </a:t>
            </a:r>
            <a:r>
              <a:rPr lang="ar-SY" sz="2800" dirty="0"/>
              <a:t>الخشخاش </a:t>
            </a:r>
            <a:endParaRPr lang="ar-SY" sz="2800" dirty="0" smtClean="0"/>
          </a:p>
          <a:p>
            <a:pPr algn="r" rtl="1"/>
            <a:r>
              <a:rPr lang="ar-SY" sz="2800" dirty="0" smtClean="0"/>
              <a:t>كسبة </a:t>
            </a:r>
            <a:r>
              <a:rPr lang="ar-SY" sz="2800" dirty="0"/>
              <a:t>الكاكاو </a:t>
            </a:r>
            <a:endParaRPr lang="ar-SY" sz="2800" dirty="0" smtClean="0"/>
          </a:p>
          <a:p>
            <a:pPr algn="r" rtl="1"/>
            <a:r>
              <a:rPr lang="ar-SY" sz="2800" dirty="0" smtClean="0"/>
              <a:t>وغيرها </a:t>
            </a:r>
          </a:p>
        </p:txBody>
      </p:sp>
    </p:spTree>
    <p:extLst>
      <p:ext uri="{BB962C8B-B14F-4D97-AF65-F5344CB8AC3E}">
        <p14:creationId xmlns:p14="http://schemas.microsoft.com/office/powerpoint/2010/main" val="34942220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676" y="3606557"/>
            <a:ext cx="8988368" cy="1152144"/>
          </a:xfrm>
        </p:spPr>
        <p:txBody>
          <a:bodyPr/>
          <a:lstStyle/>
          <a:p>
            <a:pPr algn="ctr" rtl="1"/>
            <a:r>
              <a:rPr lang="ar-SY" dirty="0"/>
              <a:t>انتهت المحاضرة</a:t>
            </a:r>
            <a:endParaRPr lang="en-GB" dirty="0"/>
          </a:p>
        </p:txBody>
      </p:sp>
    </p:spTree>
    <p:extLst>
      <p:ext uri="{BB962C8B-B14F-4D97-AF65-F5344CB8AC3E}">
        <p14:creationId xmlns:p14="http://schemas.microsoft.com/office/powerpoint/2010/main" val="10043318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5212" y="1583139"/>
            <a:ext cx="8729059" cy="514249"/>
          </a:xfrm>
        </p:spPr>
        <p:txBody>
          <a:bodyPr>
            <a:normAutofit/>
          </a:bodyPr>
          <a:lstStyle/>
          <a:p>
            <a:pPr algn="r" rtl="1"/>
            <a:r>
              <a:rPr lang="ar-SY" sz="2800" b="1" dirty="0" smtClean="0"/>
              <a:t>أهم </a:t>
            </a:r>
            <a:r>
              <a:rPr lang="ar-SY" sz="2800" b="1" dirty="0"/>
              <a:t>أنواع الكسبة الناتجة عن معامل الزيوت </a:t>
            </a:r>
            <a:r>
              <a:rPr lang="ar-SY" sz="2800" b="1" dirty="0" smtClean="0"/>
              <a:t>والمستخدمة </a:t>
            </a:r>
            <a:r>
              <a:rPr lang="ar-SY" sz="2800" b="1" dirty="0"/>
              <a:t>في تغذية الحيوان:</a:t>
            </a:r>
            <a:endParaRPr lang="en-GB" sz="2800" b="1" dirty="0"/>
          </a:p>
        </p:txBody>
      </p:sp>
      <p:sp>
        <p:nvSpPr>
          <p:cNvPr id="3" name="Content Placeholder 2"/>
          <p:cNvSpPr>
            <a:spLocks noGrp="1"/>
          </p:cNvSpPr>
          <p:nvPr>
            <p:ph idx="1"/>
          </p:nvPr>
        </p:nvSpPr>
        <p:spPr>
          <a:xfrm>
            <a:off x="292608" y="2340864"/>
            <a:ext cx="11411663" cy="4352544"/>
          </a:xfrm>
        </p:spPr>
        <p:txBody>
          <a:bodyPr>
            <a:normAutofit/>
          </a:bodyPr>
          <a:lstStyle/>
          <a:p>
            <a:pPr marL="0" indent="0" algn="r" rtl="1">
              <a:buNone/>
            </a:pPr>
            <a:r>
              <a:rPr lang="ar-SY" sz="2400" b="1" dirty="0">
                <a:solidFill>
                  <a:srgbClr val="FF0000"/>
                </a:solidFill>
              </a:rPr>
              <a:t>1- كسبة القطن</a:t>
            </a:r>
            <a:r>
              <a:rPr lang="ar-SY" sz="2400" b="1" dirty="0" smtClean="0">
                <a:solidFill>
                  <a:srgbClr val="FF0000"/>
                </a:solidFill>
              </a:rPr>
              <a:t>:</a:t>
            </a:r>
          </a:p>
          <a:p>
            <a:pPr marL="0" indent="0" algn="r" rtl="1">
              <a:buNone/>
            </a:pPr>
            <a:r>
              <a:rPr lang="ar-SY" sz="2400" dirty="0" smtClean="0"/>
              <a:t>يوجد </a:t>
            </a:r>
            <a:r>
              <a:rPr lang="ar-SY" sz="2400" dirty="0"/>
              <a:t>نوعان لكسبة بذور القطن</a:t>
            </a:r>
            <a:r>
              <a:rPr lang="ar-SY" sz="2400" dirty="0" smtClean="0"/>
              <a:t>:</a:t>
            </a:r>
          </a:p>
          <a:p>
            <a:pPr marL="0" indent="0" algn="r" rtl="1">
              <a:buNone/>
            </a:pPr>
            <a:endParaRPr lang="ar-SY" sz="2400" dirty="0"/>
          </a:p>
          <a:p>
            <a:pPr marL="0" indent="0" algn="r" rtl="1">
              <a:buNone/>
            </a:pPr>
            <a:r>
              <a:rPr lang="ar-SY" sz="2400" dirty="0">
                <a:solidFill>
                  <a:srgbClr val="0070C0"/>
                </a:solidFill>
              </a:rPr>
              <a:t>1-	كسبة بذور القطن المقشورة: </a:t>
            </a:r>
            <a:r>
              <a:rPr lang="ar-SY" sz="2400" dirty="0"/>
              <a:t>تحتوي على أجزاء بذرة القطن بعد فصل القشور عنها</a:t>
            </a:r>
            <a:r>
              <a:rPr lang="ar-SY" sz="2400" dirty="0" smtClean="0"/>
              <a:t>.</a:t>
            </a:r>
          </a:p>
          <a:p>
            <a:pPr marL="0" indent="0" algn="r" rtl="1">
              <a:buNone/>
            </a:pPr>
            <a:endParaRPr lang="ar-SY" sz="2400" dirty="0"/>
          </a:p>
          <a:p>
            <a:pPr marL="0" indent="0" algn="r" rtl="1">
              <a:buNone/>
            </a:pPr>
            <a:r>
              <a:rPr lang="ar-SY" sz="2400" dirty="0">
                <a:solidFill>
                  <a:srgbClr val="0070C0"/>
                </a:solidFill>
              </a:rPr>
              <a:t>2-	كسبة بذور القطن غير المقشورة: </a:t>
            </a:r>
            <a:r>
              <a:rPr lang="ar-SY" sz="2400" dirty="0"/>
              <a:t>تحتوي على جميع أجزاء بذرة القطن بما فيها القشرة.</a:t>
            </a:r>
          </a:p>
          <a:p>
            <a:pPr algn="r" rtl="1"/>
            <a:endParaRPr lang="en-GB" sz="2400" dirty="0"/>
          </a:p>
        </p:txBody>
      </p:sp>
    </p:spTree>
    <p:extLst>
      <p:ext uri="{BB962C8B-B14F-4D97-AF65-F5344CB8AC3E}">
        <p14:creationId xmlns:p14="http://schemas.microsoft.com/office/powerpoint/2010/main" val="799661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arn(inVertical)">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barn(inVertical)">
                                      <p:cBhvr>
                                        <p:cTn id="1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23833"/>
            <a:ext cx="11704271" cy="541544"/>
          </a:xfrm>
        </p:spPr>
        <p:txBody>
          <a:bodyPr>
            <a:normAutofit/>
          </a:bodyPr>
          <a:lstStyle/>
          <a:p>
            <a:pPr algn="r" rtl="1"/>
            <a:r>
              <a:rPr lang="ar-SY" sz="2800" dirty="0" smtClean="0"/>
              <a:t>التركيب </a:t>
            </a:r>
            <a:r>
              <a:rPr lang="ar-SY" sz="2800" dirty="0"/>
              <a:t>الكيميائي لكسبة بذور القطن المقشورة وغير المقشورة.</a:t>
            </a:r>
            <a:endParaRPr lang="en-GB"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003776"/>
              </p:ext>
            </p:extLst>
          </p:nvPr>
        </p:nvGraphicFramePr>
        <p:xfrm>
          <a:off x="3049112" y="2224587"/>
          <a:ext cx="8655159" cy="4719540"/>
        </p:xfrm>
        <a:graphic>
          <a:graphicData uri="http://schemas.openxmlformats.org/drawingml/2006/table">
            <a:tbl>
              <a:tblPr rtl="1" firstRow="1" firstCol="1" bandRow="1"/>
              <a:tblGrid>
                <a:gridCol w="2030315"/>
                <a:gridCol w="1341741"/>
                <a:gridCol w="1844893"/>
                <a:gridCol w="1588658"/>
                <a:gridCol w="1849552"/>
              </a:tblGrid>
              <a:tr h="525977">
                <a:tc>
                  <a:txBody>
                    <a:bodyPr/>
                    <a:lstStyle/>
                    <a:p>
                      <a:pPr marL="0" marR="0" algn="ctr" rtl="1">
                        <a:lnSpc>
                          <a:spcPct val="107000"/>
                        </a:lnSpc>
                        <a:spcBef>
                          <a:spcPts val="0"/>
                        </a:spcBef>
                        <a:spcAft>
                          <a:spcPts val="0"/>
                        </a:spcAft>
                      </a:pPr>
                      <a:r>
                        <a:rPr lang="ar-SY" sz="2400" b="1" dirty="0">
                          <a:effectLst/>
                          <a:latin typeface="Calibri" panose="020F0502020204030204" pitchFamily="34" charset="0"/>
                          <a:ea typeface="Calibri" panose="020F0502020204030204" pitchFamily="34" charset="0"/>
                          <a:cs typeface="Arial" panose="020B0604020202020204" pitchFamily="34" charset="0"/>
                        </a:rPr>
                        <a:t>المكونات</a:t>
                      </a:r>
                      <a:endParaRPr lang="en-GB"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rtl="1">
                        <a:lnSpc>
                          <a:spcPct val="107000"/>
                        </a:lnSpc>
                        <a:spcBef>
                          <a:spcPts val="0"/>
                        </a:spcBef>
                        <a:spcAft>
                          <a:spcPts val="0"/>
                        </a:spcAft>
                      </a:pPr>
                      <a:r>
                        <a:rPr lang="ar-SY" sz="2400" b="1" dirty="0">
                          <a:effectLst/>
                          <a:latin typeface="Calibri" panose="020F0502020204030204" pitchFamily="34" charset="0"/>
                          <a:ea typeface="Calibri" panose="020F0502020204030204" pitchFamily="34" charset="0"/>
                          <a:cs typeface="Arial" panose="020B0604020202020204" pitchFamily="34" charset="0"/>
                        </a:rPr>
                        <a:t>كسبة بذور القطن غير المقشورة</a:t>
                      </a:r>
                      <a:endParaRPr lang="en-GB"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gridSpan="2">
                  <a:txBody>
                    <a:bodyPr/>
                    <a:lstStyle/>
                    <a:p>
                      <a:pPr marL="0" marR="0" algn="ctr" rtl="1">
                        <a:lnSpc>
                          <a:spcPct val="107000"/>
                        </a:lnSpc>
                        <a:spcBef>
                          <a:spcPts val="0"/>
                        </a:spcBef>
                        <a:spcAft>
                          <a:spcPts val="0"/>
                        </a:spcAft>
                      </a:pPr>
                      <a:r>
                        <a:rPr lang="ar-SY" sz="2400" b="1">
                          <a:effectLst/>
                          <a:latin typeface="Calibri" panose="020F0502020204030204" pitchFamily="34" charset="0"/>
                          <a:ea typeface="Calibri" panose="020F0502020204030204" pitchFamily="34" charset="0"/>
                          <a:cs typeface="Arial" panose="020B0604020202020204" pitchFamily="34" charset="0"/>
                        </a:rPr>
                        <a:t>كسبة بذور القطن المقشورة</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585897">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 </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معامل الهضم</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معامل الهضم</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8706">
                <a:tc>
                  <a:txBody>
                    <a:bodyPr/>
                    <a:lstStyle/>
                    <a:p>
                      <a:pPr marL="0" marR="0" algn="just"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مادة جافة </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88</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90</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8706">
                <a:tc>
                  <a:txBody>
                    <a:bodyPr/>
                    <a:lstStyle/>
                    <a:p>
                      <a:pPr marL="0" marR="0" algn="just"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بروتين </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20.3</a:t>
                      </a:r>
                      <a:endParaRPr lang="en-GB" sz="1800" b="1"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77</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b="1" dirty="0">
                          <a:solidFill>
                            <a:srgbClr val="0070C0"/>
                          </a:solidFill>
                          <a:effectLst/>
                          <a:latin typeface="Calibri" panose="020F0502020204030204" pitchFamily="34" charset="0"/>
                          <a:ea typeface="Calibri" panose="020F0502020204030204" pitchFamily="34" charset="0"/>
                          <a:cs typeface="Arial" panose="020B0604020202020204" pitchFamily="34" charset="0"/>
                        </a:rPr>
                        <a:t>41.1</a:t>
                      </a:r>
                      <a:endParaRPr lang="en-GB" sz="1800" b="1"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86</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8706">
                <a:tc>
                  <a:txBody>
                    <a:bodyPr/>
                    <a:lstStyle/>
                    <a:p>
                      <a:pPr marL="0" marR="0" algn="just"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دهن </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4.8</a:t>
                      </a:r>
                      <a:endParaRPr lang="en-GB"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94</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8</a:t>
                      </a:r>
                      <a:endParaRPr lang="en-GB"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94</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8706">
                <a:tc>
                  <a:txBody>
                    <a:bodyPr/>
                    <a:lstStyle/>
                    <a:p>
                      <a:pPr marL="0" marR="0" algn="just"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كربوهيدرات ذائبة</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dirty="0">
                          <a:effectLst/>
                          <a:latin typeface="Calibri" panose="020F0502020204030204" pitchFamily="34" charset="0"/>
                          <a:ea typeface="Calibri" panose="020F0502020204030204" pitchFamily="34" charset="0"/>
                          <a:cs typeface="Arial" panose="020B0604020202020204" pitchFamily="34" charset="0"/>
                        </a:rPr>
                        <a:t>35.3</a:t>
                      </a:r>
                      <a:endParaRPr lang="en-GB"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54</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dirty="0">
                          <a:effectLst/>
                          <a:latin typeface="Calibri" panose="020F0502020204030204" pitchFamily="34" charset="0"/>
                          <a:ea typeface="Calibri" panose="020F0502020204030204" pitchFamily="34" charset="0"/>
                          <a:cs typeface="Arial" panose="020B0604020202020204" pitchFamily="34" charset="0"/>
                        </a:rPr>
                        <a:t>26.4</a:t>
                      </a:r>
                      <a:endParaRPr lang="en-GB"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67</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8706">
                <a:tc>
                  <a:txBody>
                    <a:bodyPr/>
                    <a:lstStyle/>
                    <a:p>
                      <a:pPr marL="0" marR="0" algn="just"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ألياف خام </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b="1" dirty="0">
                          <a:solidFill>
                            <a:srgbClr val="FFC000"/>
                          </a:solidFill>
                          <a:effectLst/>
                          <a:latin typeface="Calibri" panose="020F0502020204030204" pitchFamily="34" charset="0"/>
                          <a:ea typeface="Calibri" panose="020F0502020204030204" pitchFamily="34" charset="0"/>
                          <a:cs typeface="Arial" panose="020B0604020202020204" pitchFamily="34" charset="0"/>
                        </a:rPr>
                        <a:t>21.8</a:t>
                      </a:r>
                      <a:endParaRPr lang="en-GB" sz="1800" b="1" dirty="0">
                        <a:solidFill>
                          <a:srgbClr val="FFC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20</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defTabSz="914400" rtl="1" eaLnBrk="1" latinLnBrk="0" hangingPunct="1">
                        <a:lnSpc>
                          <a:spcPct val="107000"/>
                        </a:lnSpc>
                        <a:spcBef>
                          <a:spcPts val="0"/>
                        </a:spcBef>
                        <a:spcAft>
                          <a:spcPts val="0"/>
                        </a:spcAft>
                      </a:pPr>
                      <a:r>
                        <a:rPr lang="ar-SY" sz="2400" b="1" kern="1200" dirty="0">
                          <a:solidFill>
                            <a:srgbClr val="FFC000"/>
                          </a:solidFill>
                          <a:effectLst/>
                          <a:latin typeface="Calibri" panose="020F0502020204030204" pitchFamily="34" charset="0"/>
                          <a:ea typeface="Calibri" panose="020F0502020204030204" pitchFamily="34" charset="0"/>
                          <a:cs typeface="Arial" panose="020B0604020202020204" pitchFamily="34" charset="0"/>
                        </a:rPr>
                        <a:t>7.8</a:t>
                      </a:r>
                      <a:endParaRPr lang="en-GB" sz="2400" b="1" kern="1200" dirty="0">
                        <a:solidFill>
                          <a:srgbClr val="FFC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28</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8706">
                <a:tc>
                  <a:txBody>
                    <a:bodyPr/>
                    <a:lstStyle/>
                    <a:p>
                      <a:pPr marL="0" marR="0" algn="just"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رماد خام</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5.8</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6.7</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8706">
                <a:tc>
                  <a:txBody>
                    <a:bodyPr/>
                    <a:lstStyle/>
                    <a:p>
                      <a:pPr marL="0" marR="0" algn="just"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معادل النشا</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40</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 </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a:effectLst/>
                          <a:latin typeface="Calibri" panose="020F0502020204030204" pitchFamily="34" charset="0"/>
                          <a:ea typeface="Calibri" panose="020F0502020204030204" pitchFamily="34" charset="0"/>
                          <a:cs typeface="Arial" panose="020B0604020202020204" pitchFamily="34" charset="0"/>
                        </a:rPr>
                        <a:t>68</a:t>
                      </a:r>
                      <a:endParaRPr lang="en-GB"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07000"/>
                        </a:lnSpc>
                        <a:spcBef>
                          <a:spcPts val="0"/>
                        </a:spcBef>
                        <a:spcAft>
                          <a:spcPts val="0"/>
                        </a:spcAft>
                      </a:pPr>
                      <a:r>
                        <a:rPr lang="ar-SY" sz="2400" dirty="0">
                          <a:effectLst/>
                          <a:latin typeface="Calibri" panose="020F0502020204030204" pitchFamily="34" charset="0"/>
                          <a:ea typeface="Calibri" panose="020F0502020204030204" pitchFamily="34" charset="0"/>
                          <a:cs typeface="Arial" panose="020B0604020202020204" pitchFamily="34" charset="0"/>
                        </a:rPr>
                        <a:t> </a:t>
                      </a:r>
                      <a:endParaRPr lang="en-GB"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79832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smtClean="0">
                <a:solidFill>
                  <a:srgbClr val="C00000"/>
                </a:solidFill>
              </a:rPr>
              <a:t>التركيب </a:t>
            </a:r>
            <a:r>
              <a:rPr lang="ar-SY" sz="2800" dirty="0">
                <a:solidFill>
                  <a:srgbClr val="C00000"/>
                </a:solidFill>
              </a:rPr>
              <a:t>الكيميائي لكسبة القطن مرتبط </a:t>
            </a:r>
            <a:r>
              <a:rPr lang="ar-SY" sz="2800" dirty="0" smtClean="0">
                <a:solidFill>
                  <a:srgbClr val="C00000"/>
                </a:solidFill>
              </a:rPr>
              <a:t>بالتركيب </a:t>
            </a:r>
            <a:r>
              <a:rPr lang="ar-SY" sz="2800" dirty="0">
                <a:solidFill>
                  <a:srgbClr val="C00000"/>
                </a:solidFill>
              </a:rPr>
              <a:t>الكيميائي للبذور </a:t>
            </a:r>
            <a:r>
              <a:rPr lang="ar-SY" sz="2800" dirty="0" smtClean="0"/>
              <a:t>(والذي </a:t>
            </a:r>
            <a:r>
              <a:rPr lang="ar-SY" sz="2800" dirty="0"/>
              <a:t>يتغير بتأثير عوامل عديدة </a:t>
            </a:r>
            <a:r>
              <a:rPr lang="ar-SY" sz="2800" dirty="0" smtClean="0"/>
              <a:t>ك</a:t>
            </a:r>
            <a:r>
              <a:rPr lang="ar-SY" sz="2800" u="sng" dirty="0" smtClean="0"/>
              <a:t>النوع</a:t>
            </a:r>
            <a:r>
              <a:rPr lang="ar-SY" sz="2800" dirty="0" smtClean="0"/>
              <a:t> </a:t>
            </a:r>
            <a:r>
              <a:rPr lang="ar-SY" sz="2800" dirty="0"/>
              <a:t>و</a:t>
            </a:r>
            <a:r>
              <a:rPr lang="ar-SY" sz="2800" u="sng" dirty="0"/>
              <a:t>الصنف</a:t>
            </a:r>
            <a:r>
              <a:rPr lang="ar-SY" sz="2800" dirty="0"/>
              <a:t> و</a:t>
            </a:r>
            <a:r>
              <a:rPr lang="ar-SY" sz="2800" u="sng" dirty="0"/>
              <a:t>الظروف البيئية </a:t>
            </a:r>
            <a:r>
              <a:rPr lang="ar-SY" sz="2800" dirty="0" smtClean="0"/>
              <a:t>وغيرها </a:t>
            </a:r>
          </a:p>
          <a:p>
            <a:pPr algn="r" rtl="1"/>
            <a:r>
              <a:rPr lang="ar-SY" sz="2800" dirty="0" smtClean="0">
                <a:solidFill>
                  <a:srgbClr val="C00000"/>
                </a:solidFill>
              </a:rPr>
              <a:t>محتوى </a:t>
            </a:r>
            <a:r>
              <a:rPr lang="ar-SY" sz="2800" dirty="0">
                <a:solidFill>
                  <a:srgbClr val="C00000"/>
                </a:solidFill>
              </a:rPr>
              <a:t>كسبة القطن من البروتين يتوقف أيضاً على طريقة </a:t>
            </a:r>
            <a:r>
              <a:rPr lang="ar-SY" sz="2800" dirty="0" smtClean="0">
                <a:solidFill>
                  <a:srgbClr val="C00000"/>
                </a:solidFill>
              </a:rPr>
              <a:t>التصنيع</a:t>
            </a:r>
            <a:r>
              <a:rPr lang="ar-SY" sz="2800" dirty="0" smtClean="0"/>
              <a:t>: </a:t>
            </a:r>
            <a:r>
              <a:rPr lang="ar-SY" sz="2800" dirty="0"/>
              <a:t>إذ أن زيادة الألياف الخام نتيجة عدم فصل القشور وزيادة نسبة الدهن نتيجة عدم الاستخلاص الكامل للزيت تسبب انخفاض نسبة البروتين في الكسبة </a:t>
            </a:r>
            <a:r>
              <a:rPr lang="ar-SY" sz="2800" dirty="0" smtClean="0"/>
              <a:t>الناتجة (</a:t>
            </a:r>
            <a:r>
              <a:rPr lang="ar-SY" sz="2800" dirty="0" smtClean="0">
                <a:solidFill>
                  <a:srgbClr val="0070C0"/>
                </a:solidFill>
              </a:rPr>
              <a:t>تتراوح نسبة </a:t>
            </a:r>
            <a:r>
              <a:rPr lang="ar-SY" sz="2800" dirty="0">
                <a:solidFill>
                  <a:srgbClr val="0070C0"/>
                </a:solidFill>
              </a:rPr>
              <a:t>البروتين </a:t>
            </a:r>
            <a:r>
              <a:rPr lang="ar-SY" sz="2800" dirty="0" smtClean="0">
                <a:solidFill>
                  <a:srgbClr val="0070C0"/>
                </a:solidFill>
              </a:rPr>
              <a:t>ما </a:t>
            </a:r>
            <a:r>
              <a:rPr lang="ar-SY" sz="2800" dirty="0">
                <a:solidFill>
                  <a:srgbClr val="0070C0"/>
                </a:solidFill>
              </a:rPr>
              <a:t>بين  20 – 22% في كسبة البذرة غير المقشورة وتصل حتى 60% في بعض أنواع الكسبة المطحونة الناتجة من بذور تم فصل قشرتها واستخلص زيتها </a:t>
            </a:r>
            <a:r>
              <a:rPr lang="ar-SY" sz="2800" dirty="0" smtClean="0">
                <a:solidFill>
                  <a:srgbClr val="0070C0"/>
                </a:solidFill>
              </a:rPr>
              <a:t>بالكامل</a:t>
            </a:r>
            <a:r>
              <a:rPr lang="ar-SY" sz="2800" dirty="0" smtClean="0"/>
              <a:t>).</a:t>
            </a:r>
            <a:endParaRPr lang="ar-SY" sz="2800" dirty="0"/>
          </a:p>
        </p:txBody>
      </p:sp>
    </p:spTree>
    <p:extLst>
      <p:ext uri="{BB962C8B-B14F-4D97-AF65-F5344CB8AC3E}">
        <p14:creationId xmlns:p14="http://schemas.microsoft.com/office/powerpoint/2010/main" val="2904042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smtClean="0"/>
              <a:t>بروتين </a:t>
            </a:r>
            <a:r>
              <a:rPr lang="ar-SY" sz="2800" dirty="0"/>
              <a:t>كسبة القطن ذو نوعية جيدة </a:t>
            </a:r>
            <a:r>
              <a:rPr lang="ar-SY" sz="2800" dirty="0">
                <a:solidFill>
                  <a:srgbClr val="0070C0"/>
                </a:solidFill>
              </a:rPr>
              <a:t>ولكنه فقير ببعض الأحماض الأمينية </a:t>
            </a:r>
            <a:r>
              <a:rPr lang="ar-SY" sz="2800" dirty="0" smtClean="0">
                <a:solidFill>
                  <a:srgbClr val="0070C0"/>
                </a:solidFill>
              </a:rPr>
              <a:t>(</a:t>
            </a:r>
            <a:r>
              <a:rPr lang="ar-SY" sz="2800" u="sng" dirty="0" smtClean="0"/>
              <a:t>مثل </a:t>
            </a:r>
            <a:r>
              <a:rPr lang="ar-SY" sz="2800" u="sng" dirty="0"/>
              <a:t>اللايسين والمثيونين </a:t>
            </a:r>
            <a:r>
              <a:rPr lang="ar-SY" sz="2800" u="sng" dirty="0" smtClean="0"/>
              <a:t>والسيستين)</a:t>
            </a:r>
            <a:r>
              <a:rPr lang="ar-SY" sz="2800" dirty="0" smtClean="0"/>
              <a:t>. </a:t>
            </a:r>
            <a:endParaRPr lang="ar-SY" sz="2800" dirty="0"/>
          </a:p>
          <a:p>
            <a:pPr algn="r" rtl="1"/>
            <a:r>
              <a:rPr lang="ar-SY" sz="2800" dirty="0"/>
              <a:t>بالمقارنة بين بروتين كسبة القطن وبروتين فول الصويا نجد أنَّ بروتين كسبة القطن أفقر من بروتين فول الصويا باللايسين و أغنى قليلاً بالمثيونين </a:t>
            </a:r>
            <a:r>
              <a:rPr lang="ar-SY" sz="2800" dirty="0" smtClean="0"/>
              <a:t>(</a:t>
            </a:r>
            <a:r>
              <a:rPr lang="ar-SY" sz="2800" dirty="0" smtClean="0">
                <a:solidFill>
                  <a:srgbClr val="0070C0"/>
                </a:solidFill>
              </a:rPr>
              <a:t>لذلك </a:t>
            </a:r>
            <a:r>
              <a:rPr lang="ar-SY" sz="2800" dirty="0">
                <a:solidFill>
                  <a:srgbClr val="0070C0"/>
                </a:solidFill>
              </a:rPr>
              <a:t>عند استخدامه في تغذية الدواجن يجب أن يتوفر في العليقة مصدر آخر للبروتين غني بهذه </a:t>
            </a:r>
            <a:r>
              <a:rPr lang="ar-SY" sz="2800" dirty="0" smtClean="0">
                <a:solidFill>
                  <a:srgbClr val="0070C0"/>
                </a:solidFill>
              </a:rPr>
              <a:t>الأحماض</a:t>
            </a:r>
            <a:r>
              <a:rPr lang="ar-SY" sz="2800" dirty="0" smtClean="0"/>
              <a:t>).</a:t>
            </a:r>
          </a:p>
          <a:p>
            <a:pPr algn="r" rtl="1"/>
            <a:endParaRPr lang="ar-SY" sz="2800" dirty="0"/>
          </a:p>
          <a:p>
            <a:pPr algn="r" rtl="1"/>
            <a:r>
              <a:rPr lang="ar-SY" sz="2800" dirty="0" smtClean="0"/>
              <a:t>عند </a:t>
            </a:r>
            <a:r>
              <a:rPr lang="ar-SY" sz="2800" dirty="0"/>
              <a:t>تحضير الأعلاف </a:t>
            </a:r>
            <a:r>
              <a:rPr lang="ar-SY" sz="2800" dirty="0" smtClean="0"/>
              <a:t>يمكن إضافة </a:t>
            </a:r>
            <a:r>
              <a:rPr lang="ar-SY" sz="2800" dirty="0"/>
              <a:t>بعض الدهون النباتية غير الصالحة لاستهلاك الإنسان لمثل هذه الكسبة بغرض تحسين نوعيتها ورفع قيمتها الغذائية.</a:t>
            </a:r>
          </a:p>
          <a:p>
            <a:pPr algn="r" rtl="1"/>
            <a:endParaRPr lang="en-GB" sz="2800" dirty="0"/>
          </a:p>
        </p:txBody>
      </p:sp>
    </p:spTree>
    <p:extLst>
      <p:ext uri="{BB962C8B-B14F-4D97-AF65-F5344CB8AC3E}">
        <p14:creationId xmlns:p14="http://schemas.microsoft.com/office/powerpoint/2010/main" val="33587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95534" y="2340864"/>
            <a:ext cx="11608737" cy="4352544"/>
          </a:xfrm>
        </p:spPr>
        <p:txBody>
          <a:bodyPr>
            <a:normAutofit/>
          </a:bodyPr>
          <a:lstStyle/>
          <a:p>
            <a:pPr algn="r" rtl="1"/>
            <a:r>
              <a:rPr lang="ar-SY" sz="2800" dirty="0" smtClean="0">
                <a:solidFill>
                  <a:srgbClr val="0070C0"/>
                </a:solidFill>
              </a:rPr>
              <a:t>تعتبر </a:t>
            </a:r>
            <a:r>
              <a:rPr lang="ar-SY" sz="2800" dirty="0">
                <a:solidFill>
                  <a:srgbClr val="0070C0"/>
                </a:solidFill>
              </a:rPr>
              <a:t>كسبة القطن علفاً فقيراً بالكالسيوم وغنياً بالفوسفور </a:t>
            </a:r>
            <a:r>
              <a:rPr lang="ar-SY" sz="2800" dirty="0" smtClean="0"/>
              <a:t>(نسبة </a:t>
            </a:r>
            <a:r>
              <a:rPr lang="ar-SY" sz="2800" dirty="0"/>
              <a:t>الكالسيوم إلى الفوسفور فيها </a:t>
            </a:r>
            <a:r>
              <a:rPr lang="ar-SY" sz="2800" dirty="0" smtClean="0"/>
              <a:t> </a:t>
            </a:r>
            <a:r>
              <a:rPr lang="ar-SY" sz="2800" dirty="0"/>
              <a:t>إلى 6) </a:t>
            </a:r>
            <a:r>
              <a:rPr lang="ar-SY" sz="2800" u="sng" dirty="0">
                <a:solidFill>
                  <a:srgbClr val="FF0000"/>
                </a:solidFill>
              </a:rPr>
              <a:t>لذلك لابد من </a:t>
            </a:r>
            <a:r>
              <a:rPr lang="ar-SY" sz="2800" dirty="0"/>
              <a:t>إضافة مصادر الكالسيوم إلى العلائق التي تدخل بها الكسبة بنسب كبيرة و إلاّ ظهرت أعراض نقص الكالسيوم على الحيوان, </a:t>
            </a:r>
            <a:endParaRPr lang="ar-SY" sz="2800" dirty="0" smtClean="0"/>
          </a:p>
          <a:p>
            <a:pPr algn="r" rtl="1"/>
            <a:endParaRPr lang="ar-SY" sz="2800" dirty="0" smtClean="0"/>
          </a:p>
          <a:p>
            <a:pPr algn="r" rtl="1"/>
            <a:r>
              <a:rPr lang="ar-SY" sz="2800" dirty="0" smtClean="0"/>
              <a:t>كما </a:t>
            </a:r>
            <a:r>
              <a:rPr lang="ar-SY" sz="2800" dirty="0"/>
              <a:t>أن </a:t>
            </a:r>
            <a:r>
              <a:rPr lang="ar-SY" sz="2800" dirty="0">
                <a:solidFill>
                  <a:srgbClr val="0070C0"/>
                </a:solidFill>
              </a:rPr>
              <a:t>الفوسفور الموجود في الكسبة معظمه (</a:t>
            </a:r>
            <a:r>
              <a:rPr lang="ar-SY" sz="2800" u="sng" dirty="0">
                <a:solidFill>
                  <a:srgbClr val="0070C0"/>
                </a:solidFill>
              </a:rPr>
              <a:t>حوالي 75%</a:t>
            </a:r>
            <a:r>
              <a:rPr lang="ar-SY" sz="2800" dirty="0">
                <a:solidFill>
                  <a:srgbClr val="0070C0"/>
                </a:solidFill>
              </a:rPr>
              <a:t>) يوجد على صورة فيتامينات </a:t>
            </a:r>
            <a:r>
              <a:rPr lang="ar-SY" sz="2800" u="sng" dirty="0">
                <a:solidFill>
                  <a:srgbClr val="FF0000"/>
                </a:solidFill>
              </a:rPr>
              <a:t>لذلك فإن </a:t>
            </a:r>
            <a:r>
              <a:rPr lang="ar-SY" sz="2800" u="sng" dirty="0"/>
              <a:t>الدواجن تستفيد منه بنسبة منخفضة </a:t>
            </a:r>
            <a:r>
              <a:rPr lang="ar-SY" sz="2800" dirty="0"/>
              <a:t>ويمكن أن يعوض النقص بالكالسيوم والفوسفور وبعض الأحماض الأمينية عن طريق إضافتها إلى العليقة</a:t>
            </a:r>
            <a:r>
              <a:rPr lang="ar-SY" sz="2800" dirty="0" smtClean="0"/>
              <a:t>.</a:t>
            </a:r>
            <a:endParaRPr lang="ar-SY" sz="2800" dirty="0"/>
          </a:p>
          <a:p>
            <a:pPr algn="r" rtl="1"/>
            <a:endParaRPr lang="en-GB" sz="2800" dirty="0"/>
          </a:p>
        </p:txBody>
      </p:sp>
    </p:spTree>
    <p:extLst>
      <p:ext uri="{BB962C8B-B14F-4D97-AF65-F5344CB8AC3E}">
        <p14:creationId xmlns:p14="http://schemas.microsoft.com/office/powerpoint/2010/main" val="723620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292608" y="2163443"/>
            <a:ext cx="11899392" cy="4694557"/>
          </a:xfrm>
        </p:spPr>
        <p:txBody>
          <a:bodyPr>
            <a:noAutofit/>
          </a:bodyPr>
          <a:lstStyle/>
          <a:p>
            <a:pPr algn="r" rtl="1"/>
            <a:r>
              <a:rPr lang="ar-SY" sz="2600" dirty="0" smtClean="0">
                <a:solidFill>
                  <a:srgbClr val="0070C0"/>
                </a:solidFill>
              </a:rPr>
              <a:t>كسبة </a:t>
            </a:r>
            <a:r>
              <a:rPr lang="ar-SY" sz="2600" dirty="0">
                <a:solidFill>
                  <a:srgbClr val="0070C0"/>
                </a:solidFill>
              </a:rPr>
              <a:t>القطن فقيرة بالكاروتين لكنها غنية بالثيامين </a:t>
            </a:r>
            <a:r>
              <a:rPr lang="ar-SY" sz="2600" dirty="0" smtClean="0">
                <a:solidFill>
                  <a:srgbClr val="0070C0"/>
                </a:solidFill>
              </a:rPr>
              <a:t>(</a:t>
            </a:r>
            <a:r>
              <a:rPr lang="ar-SY" sz="2600" u="sng" dirty="0" smtClean="0"/>
              <a:t>ولكن الثيامين نسبته </a:t>
            </a:r>
            <a:r>
              <a:rPr lang="ar-SY" sz="2600" u="sng" dirty="0"/>
              <a:t>فيها غير ثابتة لأن الثيامين يتأثر بشدة بدرجات الحرارة العالية </a:t>
            </a:r>
            <a:r>
              <a:rPr lang="ar-SY" sz="2600" u="sng" dirty="0" smtClean="0"/>
              <a:t>وبالتالي يفقد </a:t>
            </a:r>
            <a:r>
              <a:rPr lang="ar-SY" sz="2600" u="sng" dirty="0"/>
              <a:t>جزء كبير من هذا </a:t>
            </a:r>
            <a:r>
              <a:rPr lang="ar-SY" sz="2600" u="sng" dirty="0" smtClean="0"/>
              <a:t>الفيتامين التسخين).</a:t>
            </a:r>
            <a:r>
              <a:rPr lang="ar-SY" sz="2600" dirty="0" smtClean="0"/>
              <a:t> </a:t>
            </a:r>
          </a:p>
          <a:p>
            <a:pPr algn="r" rtl="1"/>
            <a:r>
              <a:rPr lang="ar-SY" sz="2600" dirty="0" smtClean="0"/>
              <a:t>كسبة </a:t>
            </a:r>
            <a:r>
              <a:rPr lang="ar-SY" sz="2600" dirty="0"/>
              <a:t>القطن من </a:t>
            </a:r>
            <a:r>
              <a:rPr lang="ar-SY" sz="2600" dirty="0">
                <a:solidFill>
                  <a:srgbClr val="00B050"/>
                </a:solidFill>
              </a:rPr>
              <a:t>أهم مصادر البروتين في علائق الحيوانات المجترة </a:t>
            </a:r>
            <a:r>
              <a:rPr lang="ar-SY" sz="2600" dirty="0"/>
              <a:t>( أبقار حلوب – أبقار لحم – أغنام ) </a:t>
            </a:r>
            <a:r>
              <a:rPr lang="ar-SY" sz="2600" u="sng" dirty="0">
                <a:solidFill>
                  <a:srgbClr val="FF0000"/>
                </a:solidFill>
              </a:rPr>
              <a:t>أما</a:t>
            </a:r>
            <a:r>
              <a:rPr lang="ar-SY" sz="2600" dirty="0"/>
              <a:t> في تغذية الحيوانات </a:t>
            </a:r>
            <a:r>
              <a:rPr lang="ar-SY" sz="2600" dirty="0">
                <a:solidFill>
                  <a:srgbClr val="00B050"/>
                </a:solidFill>
              </a:rPr>
              <a:t>ذات المعدة البسيطة فإن أهميتها أقل</a:t>
            </a:r>
            <a:r>
              <a:rPr lang="ar-SY" sz="2600" dirty="0"/>
              <a:t>، </a:t>
            </a:r>
            <a:r>
              <a:rPr lang="ar-SY" sz="2600" u="sng" dirty="0">
                <a:solidFill>
                  <a:srgbClr val="0070C0"/>
                </a:solidFill>
              </a:rPr>
              <a:t>نظراً لإحتواء الكسبة على مادة الجوسيبول</a:t>
            </a:r>
            <a:r>
              <a:rPr lang="ar-SY" sz="2600" u="sng" dirty="0"/>
              <a:t>.</a:t>
            </a:r>
          </a:p>
          <a:p>
            <a:pPr algn="r" rtl="1"/>
            <a:r>
              <a:rPr lang="ar-SY" sz="2600" dirty="0"/>
              <a:t>عند استخدام الكسبة في تغذية الأبقار الحلوب تكون الزبدة الناتجة من حليب هذه الأبقار </a:t>
            </a:r>
            <a:r>
              <a:rPr lang="ar-SY" sz="2600" dirty="0">
                <a:solidFill>
                  <a:srgbClr val="C00000"/>
                </a:solidFill>
              </a:rPr>
              <a:t>جامدة ونقطة انصهارها مرتفعة </a:t>
            </a:r>
            <a:r>
              <a:rPr lang="ar-SY" sz="2600" dirty="0"/>
              <a:t>بعكس تأثير الأعلاف الخضراء </a:t>
            </a:r>
            <a:endParaRPr lang="ar-SY" sz="2600" dirty="0" smtClean="0"/>
          </a:p>
          <a:p>
            <a:pPr algn="r" rtl="1"/>
            <a:r>
              <a:rPr lang="ar-SY" sz="2600" dirty="0" smtClean="0"/>
              <a:t>يمكن </a:t>
            </a:r>
            <a:r>
              <a:rPr lang="ar-SY" sz="2600" dirty="0"/>
              <a:t>استخدام الكسبة في تغذية العجول </a:t>
            </a:r>
            <a:r>
              <a:rPr lang="ar-SY" sz="2600" dirty="0" smtClean="0"/>
              <a:t>(ولكن </a:t>
            </a:r>
            <a:r>
              <a:rPr lang="ar-SY" sz="2600" dirty="0"/>
              <a:t>بنسبة لاتزيد عن 20% من </a:t>
            </a:r>
            <a:r>
              <a:rPr lang="ar-SY" sz="2600" dirty="0" smtClean="0"/>
              <a:t>العليقة) </a:t>
            </a:r>
            <a:r>
              <a:rPr lang="ar-SY" sz="2600" dirty="0"/>
              <a:t>لأنَّ العجول مازالت في طور النمو </a:t>
            </a:r>
            <a:r>
              <a:rPr lang="ar-SY" sz="2600" u="sng" dirty="0"/>
              <a:t>ودور ميكروافلورا الكرش </a:t>
            </a:r>
            <a:r>
              <a:rPr lang="ar-SY" sz="2600" dirty="0"/>
              <a:t>في عمليات الهضم يكون محدوداً </a:t>
            </a:r>
            <a:r>
              <a:rPr lang="ar-SY" sz="2600" u="sng" dirty="0"/>
              <a:t>كما يخشى </a:t>
            </a:r>
            <a:r>
              <a:rPr lang="ar-SY" sz="2600" dirty="0"/>
              <a:t>من الأثر السام للجوسيبول في حالة زيادة كمية الكسبة في علائقها، إضافة إلى </a:t>
            </a:r>
            <a:r>
              <a:rPr lang="ar-SY" sz="2600" u="sng" dirty="0"/>
              <a:t>التأثير السيء للألياف الخام </a:t>
            </a:r>
            <a:r>
              <a:rPr lang="ar-SY" sz="2600" dirty="0"/>
              <a:t>وخاصة الموجودة في كسبة البذور غير المقشورة.</a:t>
            </a:r>
          </a:p>
          <a:p>
            <a:pPr algn="r" rtl="1"/>
            <a:endParaRPr lang="en-GB" sz="2600" dirty="0"/>
          </a:p>
        </p:txBody>
      </p:sp>
    </p:spTree>
    <p:extLst>
      <p:ext uri="{BB962C8B-B14F-4D97-AF65-F5344CB8AC3E}">
        <p14:creationId xmlns:p14="http://schemas.microsoft.com/office/powerpoint/2010/main" val="2421667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a:solidFill>
                  <a:srgbClr val="C00000"/>
                </a:solidFill>
              </a:rPr>
              <a:t>أما في تغذية </a:t>
            </a:r>
            <a:r>
              <a:rPr lang="ar-SY" sz="2800" dirty="0" smtClean="0">
                <a:solidFill>
                  <a:srgbClr val="C00000"/>
                </a:solidFill>
              </a:rPr>
              <a:t>الأغنام: </a:t>
            </a:r>
            <a:r>
              <a:rPr lang="ar-SY" sz="2800" dirty="0"/>
              <a:t>فإن كسبة القطن تعتبر أقل أهمية من بقية أنواع الكسبة </a:t>
            </a:r>
            <a:endParaRPr lang="ar-SY" sz="2800" dirty="0" smtClean="0"/>
          </a:p>
          <a:p>
            <a:pPr algn="r" rtl="1"/>
            <a:r>
              <a:rPr lang="ar-SY" sz="2800" dirty="0" smtClean="0">
                <a:solidFill>
                  <a:srgbClr val="C00000"/>
                </a:solidFill>
              </a:rPr>
              <a:t>في </a:t>
            </a:r>
            <a:r>
              <a:rPr lang="ar-SY" sz="2800" dirty="0">
                <a:solidFill>
                  <a:srgbClr val="C00000"/>
                </a:solidFill>
              </a:rPr>
              <a:t>تغذية الخيول وحيوانات </a:t>
            </a:r>
            <a:r>
              <a:rPr lang="ar-SY" sz="2800" dirty="0" smtClean="0">
                <a:solidFill>
                  <a:srgbClr val="C00000"/>
                </a:solidFill>
              </a:rPr>
              <a:t>العمل: </a:t>
            </a:r>
            <a:r>
              <a:rPr lang="ar-SY" sz="2800" dirty="0" smtClean="0"/>
              <a:t>بشرط </a:t>
            </a:r>
            <a:r>
              <a:rPr lang="ar-SY" sz="2800" dirty="0"/>
              <a:t>أن لاتزيد نسبتها في العليقة عن </a:t>
            </a:r>
            <a:r>
              <a:rPr lang="ar-SY" sz="2800" u="sng" dirty="0">
                <a:solidFill>
                  <a:srgbClr val="0070C0"/>
                </a:solidFill>
              </a:rPr>
              <a:t>0.1 – 0.15% من وزن الحيوان يومياً</a:t>
            </a:r>
            <a:r>
              <a:rPr lang="ar-SY" sz="2800" dirty="0" smtClean="0"/>
              <a:t>.</a:t>
            </a:r>
          </a:p>
          <a:p>
            <a:pPr algn="r" rtl="1"/>
            <a:endParaRPr lang="ar-SY" sz="2800" dirty="0"/>
          </a:p>
          <a:p>
            <a:pPr algn="r" rtl="1"/>
            <a:r>
              <a:rPr lang="ar-SY" sz="2800" dirty="0">
                <a:solidFill>
                  <a:srgbClr val="C00000"/>
                </a:solidFill>
              </a:rPr>
              <a:t>في تغذية </a:t>
            </a:r>
            <a:r>
              <a:rPr lang="ar-SY" sz="2800" dirty="0" smtClean="0">
                <a:solidFill>
                  <a:srgbClr val="C00000"/>
                </a:solidFill>
              </a:rPr>
              <a:t>الدواجن: </a:t>
            </a:r>
            <a:r>
              <a:rPr lang="ar-SY" sz="2800" dirty="0" smtClean="0"/>
              <a:t>تبين </a:t>
            </a:r>
            <a:r>
              <a:rPr lang="ar-SY" sz="2800" dirty="0"/>
              <a:t>أنه لايمكن الاعتماد على بروتين كسبة القطن كمصدر رئيسي لبروتين علائق الدواجن أمّا إذا كانت الكسبة فقيرة جداً بالجوسيبول فيمكن استخدامها في تغذية الدجاج البياض بنسب أعلى دون أي تأثير على صلاحية البيض للتخزين. </a:t>
            </a:r>
          </a:p>
        </p:txBody>
      </p:sp>
    </p:spTree>
    <p:extLst>
      <p:ext uri="{BB962C8B-B14F-4D97-AF65-F5344CB8AC3E}">
        <p14:creationId xmlns:p14="http://schemas.microsoft.com/office/powerpoint/2010/main" val="2936004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TM10001104[[fn=Feathered]]</Template>
  <TotalTime>1479</TotalTime>
  <Words>1695</Words>
  <Application>Microsoft Office PowerPoint</Application>
  <PresentationFormat>Widescreen</PresentationFormat>
  <Paragraphs>171</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Century Schoolbook</vt:lpstr>
      <vt:lpstr>Corbel</vt:lpstr>
      <vt:lpstr>Times New Roman</vt:lpstr>
      <vt:lpstr>Wingdings</vt:lpstr>
      <vt:lpstr>Feathered</vt:lpstr>
      <vt:lpstr>PowerPoint Presentation</vt:lpstr>
      <vt:lpstr>يجري استخلاص الزيت من البذور:</vt:lpstr>
      <vt:lpstr>أهم أنواع الكسبة الناتجة عن معامل الزيوت والمستخدمة في تغذية الحيوان:</vt:lpstr>
      <vt:lpstr>التركيب الكيميائي لكسبة بذور القطن المقشورة وغير المقشورة.</vt:lpstr>
      <vt:lpstr>PowerPoint Presentation</vt:lpstr>
      <vt:lpstr>PowerPoint Presentation</vt:lpstr>
      <vt:lpstr>PowerPoint Presentation</vt:lpstr>
      <vt:lpstr>PowerPoint Presentation</vt:lpstr>
      <vt:lpstr>PowerPoint Presentation</vt:lpstr>
      <vt:lpstr>الجوسيبول</vt:lpstr>
      <vt:lpstr>الجوسيبول</vt:lpstr>
      <vt:lpstr>PowerPoint Presentation</vt:lpstr>
      <vt:lpstr>التركيب الكيميائي القياسي لكسبة فول الصويا</vt:lpstr>
      <vt:lpstr>PowerPoint Presentation</vt:lpstr>
      <vt:lpstr>استخدام كسبة فول الصويا في تغذية الحيوانات</vt:lpstr>
      <vt:lpstr>PowerPoint Presentation</vt:lpstr>
      <vt:lpstr>PowerPoint Presentation</vt:lpstr>
      <vt:lpstr>PowerPoint Presentation</vt:lpstr>
      <vt:lpstr>PowerPoint Presentation</vt:lpstr>
      <vt:lpstr>PowerPoint Presentation</vt:lpstr>
      <vt:lpstr>PowerPoint Presentation</vt:lpstr>
      <vt:lpstr>بذور الكتان: جلوكوزيد اللينامادين       الذي يتحلل بتأثير أنزيم Linase              حمض الهيدروسيانيك</vt:lpstr>
      <vt:lpstr>PowerPoint Presentation</vt:lpstr>
      <vt:lpstr>PowerPoint Presentation</vt:lpstr>
      <vt:lpstr>PowerPoint Presentation</vt:lpstr>
      <vt:lpstr>انتهت المحاضرة</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مخلفات المحاصيل الزيتية والسكرية</dc:title>
  <dc:creator>Majed Moussa</dc:creator>
  <cp:lastModifiedBy>Majed Moussa</cp:lastModifiedBy>
  <cp:revision>124</cp:revision>
  <dcterms:created xsi:type="dcterms:W3CDTF">2017-05-05T19:44:42Z</dcterms:created>
  <dcterms:modified xsi:type="dcterms:W3CDTF">2019-04-14T11:33:32Z</dcterms:modified>
</cp:coreProperties>
</file>