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98" r:id="rId20"/>
    <p:sldId id="297" r:id="rId21"/>
    <p:sldId id="275" r:id="rId22"/>
    <p:sldId id="276" r:id="rId23"/>
    <p:sldId id="277" r:id="rId24"/>
    <p:sldId id="278" r:id="rId25"/>
    <p:sldId id="279" r:id="rId26"/>
    <p:sldId id="280" r:id="rId27"/>
    <p:sldId id="282" r:id="rId28"/>
    <p:sldId id="283" r:id="rId29"/>
    <p:sldId id="285" r:id="rId30"/>
    <p:sldId id="284" r:id="rId31"/>
    <p:sldId id="286" r:id="rId32"/>
    <p:sldId id="300" r:id="rId33"/>
    <p:sldId id="299"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8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EAF76A-CA10-4F75-8E55-8977D7C9B8FB}"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417921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EAF76A-CA10-4F75-8E55-8977D7C9B8FB}"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3887294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EAF76A-CA10-4F75-8E55-8977D7C9B8FB}"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8D92FE-1D55-4B44-B1EE-2E103C159CCD}"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15750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2EAF76A-CA10-4F75-8E55-8977D7C9B8FB}"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305011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2EAF76A-CA10-4F75-8E55-8977D7C9B8FB}"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8D92FE-1D55-4B44-B1EE-2E103C159CCD}"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85520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2EAF76A-CA10-4F75-8E55-8977D7C9B8FB}"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1797649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AF76A-CA10-4F75-8E55-8977D7C9B8FB}"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2692346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AF76A-CA10-4F75-8E55-8977D7C9B8FB}"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205350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AF76A-CA10-4F75-8E55-8977D7C9B8FB}"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236050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EAF76A-CA10-4F75-8E55-8977D7C9B8FB}"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61693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EAF76A-CA10-4F75-8E55-8977D7C9B8FB}"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129867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EAF76A-CA10-4F75-8E55-8977D7C9B8FB}" type="datetimeFigureOut">
              <a:rPr lang="en-GB" smtClean="0"/>
              <a:t>22/04/2026</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308396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EAF76A-CA10-4F75-8E55-8977D7C9B8FB}" type="datetimeFigureOut">
              <a:rPr lang="en-GB" smtClean="0"/>
              <a:t>22/04/2026</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242845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AF76A-CA10-4F75-8E55-8977D7C9B8FB}" type="datetimeFigureOut">
              <a:rPr lang="en-GB" smtClean="0"/>
              <a:t>22/04/2026</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115845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AF76A-CA10-4F75-8E55-8977D7C9B8FB}"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143416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AF76A-CA10-4F75-8E55-8977D7C9B8FB}"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8D92FE-1D55-4B44-B1EE-2E103C159CCD}" type="slidenum">
              <a:rPr lang="en-GB" smtClean="0"/>
              <a:t>‹#›</a:t>
            </a:fld>
            <a:endParaRPr lang="en-GB"/>
          </a:p>
        </p:txBody>
      </p:sp>
    </p:spTree>
    <p:extLst>
      <p:ext uri="{BB962C8B-B14F-4D97-AF65-F5344CB8AC3E}">
        <p14:creationId xmlns:p14="http://schemas.microsoft.com/office/powerpoint/2010/main" val="29924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2EAF76A-CA10-4F75-8E55-8977D7C9B8FB}" type="datetimeFigureOut">
              <a:rPr lang="en-GB" smtClean="0"/>
              <a:t>22/04/2026</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8D92FE-1D55-4B44-B1EE-2E103C159CCD}" type="slidenum">
              <a:rPr lang="en-GB" smtClean="0"/>
              <a:t>‹#›</a:t>
            </a:fld>
            <a:endParaRPr lang="en-GB"/>
          </a:p>
        </p:txBody>
      </p:sp>
    </p:spTree>
    <p:extLst>
      <p:ext uri="{BB962C8B-B14F-4D97-AF65-F5344CB8AC3E}">
        <p14:creationId xmlns:p14="http://schemas.microsoft.com/office/powerpoint/2010/main" val="2027501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3106" y="1565278"/>
            <a:ext cx="8689976" cy="2097508"/>
          </a:xfrm>
        </p:spPr>
        <p:txBody>
          <a:bodyPr/>
          <a:lstStyle/>
          <a:p>
            <a:r>
              <a:rPr lang="ar-SY" dirty="0" smtClean="0"/>
              <a:t>استنبات </a:t>
            </a:r>
            <a:r>
              <a:rPr lang="ar-SY" dirty="0"/>
              <a:t>العلف الأخضر</a:t>
            </a:r>
            <a:endParaRPr lang="en-GB" dirty="0"/>
          </a:p>
        </p:txBody>
      </p:sp>
      <p:sp>
        <p:nvSpPr>
          <p:cNvPr id="3" name="Subtitle 2"/>
          <p:cNvSpPr>
            <a:spLocks noGrp="1"/>
          </p:cNvSpPr>
          <p:nvPr>
            <p:ph type="subTitle" idx="1"/>
          </p:nvPr>
        </p:nvSpPr>
        <p:spPr>
          <a:xfrm>
            <a:off x="2710996" y="4540610"/>
            <a:ext cx="8689976" cy="754038"/>
          </a:xfrm>
        </p:spPr>
        <p:txBody>
          <a:bodyPr>
            <a:normAutofit/>
          </a:bodyPr>
          <a:lstStyle/>
          <a:p>
            <a:r>
              <a:rPr lang="ar-SY" sz="3200" dirty="0" smtClean="0"/>
              <a:t>د. ماجد موسى</a:t>
            </a:r>
            <a:endParaRPr lang="en-GB" sz="3200" dirty="0"/>
          </a:p>
        </p:txBody>
      </p:sp>
    </p:spTree>
    <p:extLst>
      <p:ext uri="{BB962C8B-B14F-4D97-AF65-F5344CB8AC3E}">
        <p14:creationId xmlns:p14="http://schemas.microsoft.com/office/powerpoint/2010/main" val="3869722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218364" y="2133600"/>
            <a:ext cx="11873552" cy="4390030"/>
          </a:xfrm>
        </p:spPr>
        <p:txBody>
          <a:bodyPr>
            <a:noAutofit/>
          </a:bodyPr>
          <a:lstStyle/>
          <a:p>
            <a:pPr algn="r" rtl="1"/>
            <a:r>
              <a:rPr lang="ar-SY" sz="2800" dirty="0"/>
              <a:t>11- التخلص من </a:t>
            </a:r>
            <a:r>
              <a:rPr lang="ar-SY" sz="2800" dirty="0">
                <a:solidFill>
                  <a:srgbClr val="0070C0"/>
                </a:solidFill>
              </a:rPr>
              <a:t>مشاكل تخزين </a:t>
            </a:r>
            <a:r>
              <a:rPr lang="ar-SY" sz="2800" dirty="0" smtClean="0">
                <a:solidFill>
                  <a:srgbClr val="0070C0"/>
                </a:solidFill>
              </a:rPr>
              <a:t>الأعلاف:</a:t>
            </a:r>
          </a:p>
          <a:p>
            <a:pPr algn="r" rtl="1"/>
            <a:endParaRPr lang="ar-SY" sz="2800" dirty="0" smtClean="0"/>
          </a:p>
          <a:p>
            <a:pPr lvl="1" algn="r" rtl="1"/>
            <a:r>
              <a:rPr lang="ar-SY" sz="2600" dirty="0" smtClean="0"/>
              <a:t>كالتعفن </a:t>
            </a:r>
            <a:r>
              <a:rPr lang="ar-SY" sz="2600" dirty="0"/>
              <a:t>والرطوبة وما يرافقها من سموم فطرية كالأفلاتوكسينات وغيرها. </a:t>
            </a:r>
            <a:endParaRPr lang="ar-SY" sz="2600" dirty="0" smtClean="0"/>
          </a:p>
          <a:p>
            <a:pPr algn="r" rtl="1"/>
            <a:endParaRPr lang="ar-SY" sz="2800" dirty="0" smtClean="0"/>
          </a:p>
          <a:p>
            <a:pPr lvl="1" algn="r" rtl="1"/>
            <a:r>
              <a:rPr lang="ar-SY" sz="2600" dirty="0" smtClean="0"/>
              <a:t>كما </a:t>
            </a:r>
            <a:r>
              <a:rPr lang="ar-SY" sz="2600" dirty="0"/>
              <a:t>تساهم في توفير مستودعات تخزين التبن والأعلاف المركزة بأنواعها </a:t>
            </a:r>
            <a:r>
              <a:rPr lang="ar-SY" sz="2600" dirty="0">
                <a:solidFill>
                  <a:srgbClr val="FF0000"/>
                </a:solidFill>
              </a:rPr>
              <a:t>ومايرافقها</a:t>
            </a:r>
            <a:r>
              <a:rPr lang="ar-SY" sz="2600" dirty="0"/>
              <a:t> من أمراض قد تنقلها القوراض التي يمكن أن تتواجد في مخازن الأعلاف.</a:t>
            </a:r>
            <a:endParaRPr lang="en-GB" sz="2600" dirty="0"/>
          </a:p>
        </p:txBody>
      </p:sp>
    </p:spTree>
    <p:extLst>
      <p:ext uri="{BB962C8B-B14F-4D97-AF65-F5344CB8AC3E}">
        <p14:creationId xmlns:p14="http://schemas.microsoft.com/office/powerpoint/2010/main" val="951713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7219666" y="2133600"/>
            <a:ext cx="4284946" cy="4390030"/>
          </a:xfrm>
        </p:spPr>
        <p:txBody>
          <a:bodyPr>
            <a:normAutofit/>
          </a:bodyPr>
          <a:lstStyle/>
          <a:p>
            <a:pPr algn="r" rtl="1"/>
            <a:r>
              <a:rPr lang="ar-SY" sz="2800" dirty="0"/>
              <a:t>12-  يمكن استخدام العلف الأخضر المستنبت في تغذية جميع أنواع الحيوانات الزراعية كالأبقار والأغنام والخيول </a:t>
            </a:r>
            <a:r>
              <a:rPr lang="ar-SY" sz="2800" dirty="0" smtClean="0"/>
              <a:t>والأرانب </a:t>
            </a:r>
            <a:r>
              <a:rPr lang="ar-SY" sz="2800" dirty="0"/>
              <a:t>والدواجن وغيرها. </a:t>
            </a:r>
            <a:endParaRPr lang="en-GB" sz="2800" dirty="0"/>
          </a:p>
        </p:txBody>
      </p:sp>
      <p:pic>
        <p:nvPicPr>
          <p:cNvPr id="4" name="Picture 3"/>
          <p:cNvPicPr>
            <a:picLocks noChangeAspect="1"/>
          </p:cNvPicPr>
          <p:nvPr/>
        </p:nvPicPr>
        <p:blipFill>
          <a:blip r:embed="rId2">
            <a:lum bright="27000"/>
          </a:blip>
          <a:stretch>
            <a:fillRect/>
          </a:stretch>
        </p:blipFill>
        <p:spPr>
          <a:xfrm>
            <a:off x="1585910" y="624110"/>
            <a:ext cx="5292562" cy="6237882"/>
          </a:xfrm>
          <a:prstGeom prst="rect">
            <a:avLst/>
          </a:prstGeom>
        </p:spPr>
      </p:pic>
    </p:spTree>
    <p:extLst>
      <p:ext uri="{BB962C8B-B14F-4D97-AF65-F5344CB8AC3E}">
        <p14:creationId xmlns:p14="http://schemas.microsoft.com/office/powerpoint/2010/main" val="2892394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2813" y="1"/>
            <a:ext cx="5499598" cy="1777896"/>
          </a:xfrm>
        </p:spPr>
        <p:txBody>
          <a:bodyPr>
            <a:normAutofit/>
          </a:bodyPr>
          <a:lstStyle/>
          <a:p>
            <a:pPr algn="ctr" rtl="1"/>
            <a:r>
              <a:rPr lang="ar-SY" dirty="0">
                <a:solidFill>
                  <a:srgbClr val="FF0000"/>
                </a:solidFill>
              </a:rPr>
              <a:t>بعض النقاط الرئيسية الواجب توفرها في تصميم غرفة الاستنبات:</a:t>
            </a:r>
            <a:endParaRPr lang="en-GB" dirty="0">
              <a:solidFill>
                <a:srgbClr val="FF0000"/>
              </a:solidFill>
            </a:endParaRPr>
          </a:p>
        </p:txBody>
      </p:sp>
      <p:sp>
        <p:nvSpPr>
          <p:cNvPr id="3" name="Content Placeholder 2"/>
          <p:cNvSpPr>
            <a:spLocks noGrp="1"/>
          </p:cNvSpPr>
          <p:nvPr>
            <p:ph idx="1"/>
          </p:nvPr>
        </p:nvSpPr>
        <p:spPr>
          <a:xfrm>
            <a:off x="6523630" y="1777898"/>
            <a:ext cx="5608781" cy="5080104"/>
          </a:xfrm>
        </p:spPr>
        <p:txBody>
          <a:bodyPr>
            <a:noAutofit/>
          </a:bodyPr>
          <a:lstStyle/>
          <a:p>
            <a:pPr algn="r" rtl="1"/>
            <a:r>
              <a:rPr lang="ar-SY" sz="2600" dirty="0"/>
              <a:t>عند تصميم وحدة أو غرفة استنبات البذور </a:t>
            </a:r>
            <a:r>
              <a:rPr lang="ar-SY" sz="2600" dirty="0" smtClean="0"/>
              <a:t>يجب ضمان العزل الكامل عن الوسط المحيط</a:t>
            </a:r>
          </a:p>
          <a:p>
            <a:pPr marL="0" indent="0" algn="r" rtl="1">
              <a:buNone/>
            </a:pPr>
            <a:endParaRPr lang="ar-SY" sz="2600" dirty="0" smtClean="0"/>
          </a:p>
          <a:p>
            <a:pPr algn="r" rtl="1"/>
            <a:r>
              <a:rPr lang="ar-SY" sz="2600" dirty="0" smtClean="0"/>
              <a:t>واستخدام </a:t>
            </a:r>
            <a:r>
              <a:rPr lang="ar-SY" sz="2600" dirty="0"/>
              <a:t>أدق المعايير الهندسية في تصميم هذه الغرفة لتحقيق الكفاءة العالية في استخدام الطاقة واستغلال المساحة للحصول على الكمية المثلى من العلف الأخضر </a:t>
            </a:r>
            <a:r>
              <a:rPr lang="ar-SY" sz="2600" dirty="0" smtClean="0"/>
              <a:t>الخالي </a:t>
            </a:r>
            <a:r>
              <a:rPr lang="ar-SY" sz="2600" dirty="0"/>
              <a:t>من الفطور أو غيرها من المسببات </a:t>
            </a:r>
            <a:r>
              <a:rPr lang="ar-SY" sz="2600" dirty="0" smtClean="0"/>
              <a:t>المرضية</a:t>
            </a:r>
            <a:endParaRPr lang="en-GB" sz="2600" dirty="0"/>
          </a:p>
        </p:txBody>
      </p:sp>
      <p:pic>
        <p:nvPicPr>
          <p:cNvPr id="4" name="Picture 3"/>
          <p:cNvPicPr>
            <a:picLocks noChangeAspect="1"/>
          </p:cNvPicPr>
          <p:nvPr/>
        </p:nvPicPr>
        <p:blipFill>
          <a:blip r:embed="rId2"/>
          <a:stretch>
            <a:fillRect/>
          </a:stretch>
        </p:blipFill>
        <p:spPr>
          <a:xfrm>
            <a:off x="0" y="1"/>
            <a:ext cx="6523630" cy="6858000"/>
          </a:xfrm>
          <a:prstGeom prst="rect">
            <a:avLst/>
          </a:prstGeom>
        </p:spPr>
      </p:pic>
    </p:spTree>
    <p:extLst>
      <p:ext uri="{BB962C8B-B14F-4D97-AF65-F5344CB8AC3E}">
        <p14:creationId xmlns:p14="http://schemas.microsoft.com/office/powerpoint/2010/main" val="41807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1696" y="218364"/>
            <a:ext cx="11250304" cy="6639636"/>
          </a:xfrm>
        </p:spPr>
        <p:txBody>
          <a:bodyPr>
            <a:noAutofit/>
          </a:bodyPr>
          <a:lstStyle/>
          <a:p>
            <a:pPr algn="r" rtl="1"/>
            <a:r>
              <a:rPr lang="ar-SY" sz="2400" dirty="0">
                <a:solidFill>
                  <a:srgbClr val="00B0F0"/>
                </a:solidFill>
              </a:rPr>
              <a:t>يستخدم عادة في تصميم غرفة الاستنبات مايلي: </a:t>
            </a:r>
            <a:endParaRPr lang="ar-SY" sz="2400" dirty="0" smtClean="0">
              <a:solidFill>
                <a:srgbClr val="00B0F0"/>
              </a:solidFill>
            </a:endParaRPr>
          </a:p>
          <a:p>
            <a:pPr algn="r" rtl="1"/>
            <a:endParaRPr lang="ar-SY" sz="2400" dirty="0"/>
          </a:p>
          <a:p>
            <a:pPr algn="r" rtl="1"/>
            <a:r>
              <a:rPr lang="ar-SY" sz="2400" dirty="0"/>
              <a:t>1-	تستخدم عادة صواني بلاستيكية أو معدنية ستانليس ستيل مقاوم للصدأ بأبعاد مختلفة حسب حجم الغرفة وطاقتها الإنتاجية, وتحوي هذه الصواني على ثقوب دقيقة لتفريغ الماء الزائد منها. </a:t>
            </a:r>
            <a:endParaRPr lang="ar-SY" sz="2400" dirty="0" smtClean="0"/>
          </a:p>
          <a:p>
            <a:pPr algn="r" rtl="1"/>
            <a:endParaRPr lang="ar-SY" sz="2400" dirty="0"/>
          </a:p>
          <a:p>
            <a:pPr algn="r" rtl="1"/>
            <a:r>
              <a:rPr lang="ar-SY" sz="2400" dirty="0"/>
              <a:t>2-	يستخدم فيها نظام تهوية داخلي لضمان الكفاءة في استخدام الطاقة وعدم هدرها. </a:t>
            </a:r>
            <a:endParaRPr lang="ar-SY" sz="2400" dirty="0" smtClean="0"/>
          </a:p>
          <a:p>
            <a:pPr algn="r" rtl="1"/>
            <a:r>
              <a:rPr lang="ar-SY" sz="2400" dirty="0" smtClean="0"/>
              <a:t>3-</a:t>
            </a:r>
            <a:r>
              <a:rPr lang="ar-SY" sz="2400" dirty="0"/>
              <a:t>	يُصمّم نظام الري بطريقة تضمن عدم تراكم الماء الساكن في أي مكان من وحدة الاستنبات و يتم تصريف الماء الزائد بشكل مباشر مما يساعد في الوقاية من تشكل الفطور والتعفنات المختلفة في العلف الأخضر المستنبت</a:t>
            </a:r>
            <a:r>
              <a:rPr lang="ar-SY" sz="2400" dirty="0" smtClean="0"/>
              <a:t>.</a:t>
            </a:r>
          </a:p>
          <a:p>
            <a:pPr algn="r" rtl="1"/>
            <a:endParaRPr lang="ar-SY" sz="2400" dirty="0" smtClean="0"/>
          </a:p>
          <a:p>
            <a:pPr algn="r" rtl="1"/>
            <a:r>
              <a:rPr lang="ar-SY" sz="2400" dirty="0"/>
              <a:t>4-	</a:t>
            </a:r>
            <a:r>
              <a:rPr lang="ar-SY" sz="2400" dirty="0" smtClean="0"/>
              <a:t>كما يتم </a:t>
            </a:r>
            <a:r>
              <a:rPr lang="ar-SY" sz="2400" dirty="0"/>
              <a:t>تصميم نظام الري بطريقة تضمن الاستخدام الأمثل للماء وعدم </a:t>
            </a:r>
            <a:r>
              <a:rPr lang="ar-SY" sz="2400" dirty="0" smtClean="0"/>
              <a:t>هدر الزائد عن </a:t>
            </a:r>
            <a:r>
              <a:rPr lang="ar-SY" sz="2400" dirty="0"/>
              <a:t>حاجة النبات </a:t>
            </a:r>
            <a:r>
              <a:rPr lang="ar-SY" sz="2400" dirty="0" smtClean="0"/>
              <a:t>حيث </a:t>
            </a:r>
            <a:r>
              <a:rPr lang="ar-SY" sz="2400" dirty="0"/>
              <a:t>تتم إعادة معظم الماء الفائض إلى خزانات الري, حيث أنه من الجدير ذكره أنَّ </a:t>
            </a:r>
            <a:r>
              <a:rPr lang="ar-SY" sz="2400" dirty="0">
                <a:solidFill>
                  <a:srgbClr val="FF0000"/>
                </a:solidFill>
              </a:rPr>
              <a:t>الحبوب تستهلك فقط حوالي  10% </a:t>
            </a:r>
            <a:r>
              <a:rPr lang="ar-SY" sz="2400" dirty="0"/>
              <a:t>من الماء المستخدم في هذه التقنية بينما يعاد استخدام المتبقي من الماء إلى الخزانات ليعاد استخدامه من جديد. </a:t>
            </a:r>
          </a:p>
          <a:p>
            <a:pPr algn="r" rtl="1"/>
            <a:endParaRPr lang="en-GB" sz="2400" dirty="0"/>
          </a:p>
        </p:txBody>
      </p:sp>
    </p:spTree>
    <p:extLst>
      <p:ext uri="{BB962C8B-B14F-4D97-AF65-F5344CB8AC3E}">
        <p14:creationId xmlns:p14="http://schemas.microsoft.com/office/powerpoint/2010/main" val="770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49" y="409433"/>
            <a:ext cx="11577851" cy="6305266"/>
          </a:xfrm>
        </p:spPr>
        <p:txBody>
          <a:bodyPr>
            <a:noAutofit/>
          </a:bodyPr>
          <a:lstStyle/>
          <a:p>
            <a:pPr algn="r" rtl="1"/>
            <a:r>
              <a:rPr lang="ar-SY" sz="2400" dirty="0"/>
              <a:t>5-	يجب التقليل من استخدام المواد المعقمة لتعقيم المياه </a:t>
            </a:r>
            <a:r>
              <a:rPr lang="ar-SY" sz="2400" dirty="0" smtClean="0"/>
              <a:t>قدر </a:t>
            </a:r>
            <a:r>
              <a:rPr lang="ar-SY" sz="2400" dirty="0"/>
              <a:t>الإمكان أو الاستغناء عنها </a:t>
            </a:r>
            <a:r>
              <a:rPr lang="ar-SY" sz="2400" dirty="0" smtClean="0"/>
              <a:t>حيث </a:t>
            </a:r>
            <a:r>
              <a:rPr lang="ar-SY" sz="2400" dirty="0"/>
              <a:t>أنَّ استخدام المواد المعقمة </a:t>
            </a:r>
            <a:r>
              <a:rPr lang="ar-SY" sz="2400" dirty="0" smtClean="0"/>
              <a:t>يزيد </a:t>
            </a:r>
            <a:r>
              <a:rPr lang="ar-SY" sz="2400" dirty="0"/>
              <a:t>من </a:t>
            </a:r>
            <a:r>
              <a:rPr lang="ar-SY" sz="2400" dirty="0" smtClean="0"/>
              <a:t>القلوية </a:t>
            </a:r>
            <a:r>
              <a:rPr lang="ar-SY" sz="2400" dirty="0"/>
              <a:t>إلى أكثر من 7 بينما تحتاج براعم الحبوب لماء درجة حموضته (</a:t>
            </a:r>
            <a:r>
              <a:rPr lang="en-GB" sz="2400" dirty="0"/>
              <a:t>PH) </a:t>
            </a:r>
            <a:r>
              <a:rPr lang="ar-SY" sz="2400" dirty="0"/>
              <a:t>بين 6 إلى 7 كحد </a:t>
            </a:r>
            <a:r>
              <a:rPr lang="ar-SY" sz="2400" dirty="0" smtClean="0"/>
              <a:t>أقصى). </a:t>
            </a:r>
          </a:p>
          <a:p>
            <a:pPr algn="r" rtl="1"/>
            <a:r>
              <a:rPr lang="ar-SY" sz="2400" dirty="0" smtClean="0"/>
              <a:t>يتم </a:t>
            </a:r>
            <a:r>
              <a:rPr lang="ar-SY" sz="2400" dirty="0"/>
              <a:t>نقع الحبوب في ماء مع القليل من المادة المعقمة (كلور مثلا) للتخلص من أي فطريات موجودة في الحبوب. </a:t>
            </a:r>
          </a:p>
          <a:p>
            <a:pPr algn="r" rtl="1"/>
            <a:endParaRPr lang="ar-SY" sz="2400" dirty="0" smtClean="0"/>
          </a:p>
          <a:p>
            <a:pPr algn="r" rtl="1"/>
            <a:r>
              <a:rPr lang="ar-SY" sz="2400" dirty="0" smtClean="0"/>
              <a:t>6-</a:t>
            </a:r>
            <a:r>
              <a:rPr lang="ar-SY" sz="2400" dirty="0"/>
              <a:t>	للحصول على إنتاج أمثل، يجب أن تكون حرارة ماء الري مماثلة لحرارة الجو داخل الغرفة (16 – 20˚م), ولتحقيق ذلك يمكن إضافة سخان إلى خزان الماء لتعديل الحرارة في الشتاء حيث أنَّ استخدام الماء بحرارة معتدلة يقلل من فترات عمل المكيف داخل الغرفة</a:t>
            </a:r>
            <a:r>
              <a:rPr lang="ar-SY" sz="2400" dirty="0" smtClean="0"/>
              <a:t>.</a:t>
            </a:r>
          </a:p>
          <a:p>
            <a:pPr algn="r" rtl="1"/>
            <a:endParaRPr lang="ar-SY" sz="2400" dirty="0"/>
          </a:p>
          <a:p>
            <a:pPr algn="r" rtl="1"/>
            <a:r>
              <a:rPr lang="ar-SY" sz="2400" dirty="0"/>
              <a:t>هناك نظام </a:t>
            </a:r>
            <a:r>
              <a:rPr lang="ar-SY" sz="2400" dirty="0">
                <a:solidFill>
                  <a:srgbClr val="FF0000"/>
                </a:solidFill>
              </a:rPr>
              <a:t>وحدات استنبات تعمل بشكل جزئي أو بشكل كامل على الطاقة الشمسية </a:t>
            </a:r>
            <a:r>
              <a:rPr lang="ar-SY" sz="2400" dirty="0"/>
              <a:t>(أي على مدار الـ 24 ساعة) مع ميزة الربط مع تيار الشبكة الكهربائية في حال توفرها, مع حرية البرمجة لاستخدام أولويات مصادر الطاقة, مثلاً تيار الشبكة ثم ألواح الطاقة, ثم البطاريات, ثم المولدة (التي تعمل على الديزل أو على البنزن) وبذلك يتم المحافظة على البطاريات أطول فترة ممكنة.</a:t>
            </a:r>
          </a:p>
          <a:p>
            <a:pPr algn="r" rtl="1"/>
            <a:endParaRPr lang="en-GB" sz="2400" dirty="0"/>
          </a:p>
        </p:txBody>
      </p:sp>
    </p:spTree>
    <p:extLst>
      <p:ext uri="{BB962C8B-B14F-4D97-AF65-F5344CB8AC3E}">
        <p14:creationId xmlns:p14="http://schemas.microsoft.com/office/powerpoint/2010/main" val="415777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r>
              <a:rPr lang="ar-SY" dirty="0"/>
              <a:t>نموذج تصميم وحدة استنبات شعير علفي:</a:t>
            </a:r>
            <a:endParaRPr lang="en-GB" dirty="0"/>
          </a:p>
        </p:txBody>
      </p:sp>
      <p:sp>
        <p:nvSpPr>
          <p:cNvPr id="3" name="Content Placeholder 2"/>
          <p:cNvSpPr>
            <a:spLocks noGrp="1"/>
          </p:cNvSpPr>
          <p:nvPr>
            <p:ph idx="1"/>
          </p:nvPr>
        </p:nvSpPr>
        <p:spPr>
          <a:xfrm>
            <a:off x="4776714" y="1392072"/>
            <a:ext cx="7415286" cy="5465928"/>
          </a:xfrm>
        </p:spPr>
        <p:txBody>
          <a:bodyPr>
            <a:noAutofit/>
          </a:bodyPr>
          <a:lstStyle/>
          <a:p>
            <a:pPr algn="r" rtl="1"/>
            <a:r>
              <a:rPr lang="ar-SY" sz="2400" dirty="0">
                <a:solidFill>
                  <a:srgbClr val="00B0F0"/>
                </a:solidFill>
              </a:rPr>
              <a:t>هناك العديد من النماذج المتنوعة لتصميم غرف الاستنبات بحسب الحجم المطلوب والطاقة الإنتاجية المطلوبة ونوعية المواد المستخدمة في التصميم وفيما يلي أحد هذه النماذج والذي يحتوي على مايلي</a:t>
            </a:r>
            <a:r>
              <a:rPr lang="ar-SY" sz="2400" dirty="0" smtClean="0">
                <a:solidFill>
                  <a:srgbClr val="00B0F0"/>
                </a:solidFill>
              </a:rPr>
              <a:t>:</a:t>
            </a:r>
          </a:p>
          <a:p>
            <a:pPr algn="r" rtl="1"/>
            <a:endParaRPr lang="ar-SY" sz="2400" dirty="0"/>
          </a:p>
          <a:p>
            <a:pPr algn="r" rtl="1"/>
            <a:r>
              <a:rPr lang="ar-SY" sz="2400" dirty="0"/>
              <a:t>1 . حوامل للصواني عدد 2 مصنوعة من مادة الألمنيوم المقاوم للرطوبة,  كل حامل يتألف من 7 طوابق كل طابق يحمل عليه عدد من الصواني بحسب قياس غرفة الاستنبات </a:t>
            </a:r>
            <a:endParaRPr lang="ar-SY" sz="2400" dirty="0" smtClean="0"/>
          </a:p>
          <a:p>
            <a:pPr algn="r" rtl="1"/>
            <a:r>
              <a:rPr lang="ar-SY" sz="2400" dirty="0" smtClean="0"/>
              <a:t>2</a:t>
            </a:r>
            <a:r>
              <a:rPr lang="ar-SY" sz="2400" dirty="0"/>
              <a:t>. صواني لاستنبات الشعير قياس الصينية 30سم ×70 سم بحيث يزرع فى الصينية الواحدة 1 كغ حبوب شعير والتي تعطي إنتاج يقدر بحوالي 7 كغ شعير مستنبت جاهز للاستهلاك من قبل الحيوان خلال مدة 7 أيام </a:t>
            </a:r>
            <a:endParaRPr lang="ar-SY" sz="2400" dirty="0" smtClean="0"/>
          </a:p>
          <a:p>
            <a:pPr algn="r" rtl="1"/>
            <a:endParaRPr lang="ar-SY" sz="2400" dirty="0"/>
          </a:p>
          <a:p>
            <a:pPr algn="r" rtl="1"/>
            <a:endParaRPr lang="en-GB" sz="2400" dirty="0"/>
          </a:p>
        </p:txBody>
      </p:sp>
      <p:pic>
        <p:nvPicPr>
          <p:cNvPr id="4" name="Picture 3"/>
          <p:cNvPicPr>
            <a:picLocks noChangeAspect="1"/>
          </p:cNvPicPr>
          <p:nvPr/>
        </p:nvPicPr>
        <p:blipFill>
          <a:blip r:embed="rId2"/>
          <a:stretch>
            <a:fillRect/>
          </a:stretch>
        </p:blipFill>
        <p:spPr>
          <a:xfrm>
            <a:off x="179576" y="3930555"/>
            <a:ext cx="4597140" cy="2927445"/>
          </a:xfrm>
          <a:prstGeom prst="rect">
            <a:avLst/>
          </a:prstGeom>
        </p:spPr>
      </p:pic>
      <p:sp>
        <p:nvSpPr>
          <p:cNvPr id="5" name="Right Arrow 4"/>
          <p:cNvSpPr/>
          <p:nvPr/>
        </p:nvSpPr>
        <p:spPr>
          <a:xfrm rot="8764808">
            <a:off x="3729848" y="3110705"/>
            <a:ext cx="156526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20430" y="3588519"/>
            <a:ext cx="2515432" cy="369332"/>
          </a:xfrm>
          <a:prstGeom prst="rect">
            <a:avLst/>
          </a:prstGeom>
        </p:spPr>
        <p:txBody>
          <a:bodyPr wrap="none">
            <a:spAutoFit/>
          </a:bodyPr>
          <a:lstStyle/>
          <a:p>
            <a:r>
              <a:rPr lang="ar-SY" dirty="0" smtClean="0">
                <a:solidFill>
                  <a:srgbClr val="FF0000"/>
                </a:solidFill>
              </a:rPr>
              <a:t>صواني بلاستيكية مثقبة </a:t>
            </a:r>
            <a:endParaRPr lang="en-GB" dirty="0">
              <a:solidFill>
                <a:srgbClr val="FF0000"/>
              </a:solidFill>
            </a:endParaRPr>
          </a:p>
        </p:txBody>
      </p:sp>
    </p:spTree>
    <p:extLst>
      <p:ext uri="{BB962C8B-B14F-4D97-AF65-F5344CB8AC3E}">
        <p14:creationId xmlns:p14="http://schemas.microsoft.com/office/powerpoint/2010/main" val="289137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258" y="362857"/>
            <a:ext cx="11146972" cy="6299200"/>
          </a:xfrm>
        </p:spPr>
        <p:txBody>
          <a:bodyPr>
            <a:noAutofit/>
          </a:bodyPr>
          <a:lstStyle/>
          <a:p>
            <a:pPr algn="r" rtl="1"/>
            <a:r>
              <a:rPr lang="ar-SY" sz="2000" dirty="0"/>
              <a:t>3. برميل مع مصفاة لاستخدامه في غسل ونقع حبوب الشعير. </a:t>
            </a:r>
            <a:endParaRPr lang="ar-SY" sz="2000" dirty="0" smtClean="0"/>
          </a:p>
          <a:p>
            <a:pPr algn="r" rtl="1"/>
            <a:endParaRPr lang="ar-SY" sz="2000" dirty="0"/>
          </a:p>
          <a:p>
            <a:pPr algn="r" rtl="1"/>
            <a:r>
              <a:rPr lang="ar-SY" sz="2000" dirty="0"/>
              <a:t>4. ثلاثة براميل بلاستيكية صغيرة يتسع كل منها لـ 60 لتر. </a:t>
            </a:r>
            <a:endParaRPr lang="ar-SY" sz="2000" dirty="0" smtClean="0"/>
          </a:p>
          <a:p>
            <a:pPr algn="r" rtl="1"/>
            <a:endParaRPr lang="ar-SY" sz="2000" dirty="0"/>
          </a:p>
          <a:p>
            <a:pPr algn="r" rtl="1"/>
            <a:r>
              <a:rPr lang="ar-SY" sz="2000" dirty="0"/>
              <a:t>5.   مضختين قدرة كل منها 1 حصان مصنوعتان من الستالس ستيل المقاوم للصدأ لتأمين ضخ وإعادة تجميع الماء الفائض ولضخ السائل المغذي. </a:t>
            </a:r>
            <a:endParaRPr lang="ar-SY" sz="2000" dirty="0" smtClean="0"/>
          </a:p>
          <a:p>
            <a:pPr algn="r" rtl="1"/>
            <a:endParaRPr lang="ar-SY" sz="2000" dirty="0"/>
          </a:p>
          <a:p>
            <a:pPr algn="r" rtl="1"/>
            <a:r>
              <a:rPr lang="ar-SY" sz="2000" dirty="0"/>
              <a:t>6. أربع عبوات بلاستيكية لزوم عمليات الزراعة.  </a:t>
            </a:r>
            <a:endParaRPr lang="ar-SY" sz="2000" dirty="0" smtClean="0"/>
          </a:p>
          <a:p>
            <a:pPr algn="r" rtl="1"/>
            <a:endParaRPr lang="ar-SY" sz="2000" dirty="0"/>
          </a:p>
          <a:p>
            <a:pPr algn="r" rtl="1"/>
            <a:r>
              <a:rPr lang="ar-SY" sz="2000" dirty="0"/>
              <a:t>7. مكيف لضبط الحرارة والرطوبة حسب حجم غرفة الاستنبات. </a:t>
            </a:r>
            <a:endParaRPr lang="ar-SY" sz="2000" dirty="0" smtClean="0"/>
          </a:p>
          <a:p>
            <a:pPr algn="r" rtl="1"/>
            <a:endParaRPr lang="ar-SY" sz="2000" dirty="0"/>
          </a:p>
          <a:p>
            <a:pPr algn="r" rtl="1"/>
            <a:r>
              <a:rPr lang="ar-SY" sz="2000" dirty="0"/>
              <a:t>8. شافطات هواء عدد 2 تسمح بدخول وخروج الهواء من وإلى غرفة الاستنبات. </a:t>
            </a:r>
            <a:endParaRPr lang="ar-SY" sz="2000" dirty="0" smtClean="0"/>
          </a:p>
          <a:p>
            <a:pPr algn="r" rtl="1"/>
            <a:endParaRPr lang="ar-SY" sz="2000" dirty="0"/>
          </a:p>
          <a:p>
            <a:pPr algn="r" rtl="1"/>
            <a:r>
              <a:rPr lang="ar-SY" sz="2000" dirty="0"/>
              <a:t>9. تجهيزات شبكة الري والصرف الداخلية والخارجية. </a:t>
            </a:r>
            <a:endParaRPr lang="en-GB" sz="2000" dirty="0"/>
          </a:p>
        </p:txBody>
      </p:sp>
    </p:spTree>
    <p:extLst>
      <p:ext uri="{BB962C8B-B14F-4D97-AF65-F5344CB8AC3E}">
        <p14:creationId xmlns:p14="http://schemas.microsoft.com/office/powerpoint/2010/main" val="3434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arn(inVertical)">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arn(inVertical)">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arn(inVertical)">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5969" y="1201003"/>
            <a:ext cx="10345003" cy="5322627"/>
          </a:xfrm>
        </p:spPr>
        <p:txBody>
          <a:bodyPr>
            <a:normAutofit/>
          </a:bodyPr>
          <a:lstStyle/>
          <a:p>
            <a:pPr algn="r" rtl="1"/>
            <a:r>
              <a:rPr lang="ar-SY" sz="2800" dirty="0"/>
              <a:t>10. تجهيزات دارة الرذاذ.</a:t>
            </a:r>
          </a:p>
          <a:p>
            <a:pPr algn="r" rtl="1"/>
            <a:r>
              <a:rPr lang="ar-SY" sz="2800" dirty="0"/>
              <a:t>11. لمبات نيون للإنارة مناسبة للعمل في الوسط الرطب. </a:t>
            </a:r>
            <a:endParaRPr lang="ar-SY" sz="2800" dirty="0" smtClean="0"/>
          </a:p>
          <a:p>
            <a:pPr algn="r" rtl="1"/>
            <a:endParaRPr lang="ar-SY" sz="2800" dirty="0"/>
          </a:p>
          <a:p>
            <a:pPr algn="r" rtl="1"/>
            <a:r>
              <a:rPr lang="ar-SY" sz="2800" dirty="0"/>
              <a:t>12. جهاز لقياس درجة الحرارة والرطوبة فى الغرفة. </a:t>
            </a:r>
            <a:endParaRPr lang="ar-SY" sz="2800" dirty="0" smtClean="0"/>
          </a:p>
          <a:p>
            <a:pPr algn="r" rtl="1"/>
            <a:endParaRPr lang="ar-SY" sz="2800" dirty="0"/>
          </a:p>
          <a:p>
            <a:pPr algn="r" rtl="1"/>
            <a:r>
              <a:rPr lang="ar-SY" sz="2800" dirty="0"/>
              <a:t>13. الحساسات ودارات التحكم</a:t>
            </a:r>
            <a:r>
              <a:rPr lang="ar-SY" sz="2800" dirty="0" smtClean="0"/>
              <a:t>.</a:t>
            </a:r>
          </a:p>
          <a:p>
            <a:pPr algn="r" rtl="1"/>
            <a:endParaRPr lang="ar-SY" sz="2800" dirty="0"/>
          </a:p>
          <a:p>
            <a:pPr algn="r" rtl="1"/>
            <a:r>
              <a:rPr lang="ar-SY" sz="2800" dirty="0"/>
              <a:t>14. ممكن استخدام جهاز للتعقيم بالأشعة فوق البنفسجية لتعقيم البذور أو العلف المستنبت الناتج قبل تقديم العلف للحيوانات. </a:t>
            </a:r>
            <a:endParaRPr lang="en-GB" sz="2800" dirty="0"/>
          </a:p>
        </p:txBody>
      </p:sp>
    </p:spTree>
    <p:extLst>
      <p:ext uri="{BB962C8B-B14F-4D97-AF65-F5344CB8AC3E}">
        <p14:creationId xmlns:p14="http://schemas.microsoft.com/office/powerpoint/2010/main" val="24059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686075"/>
          </a:xfrm>
        </p:spPr>
        <p:txBody>
          <a:bodyPr>
            <a:normAutofit/>
          </a:bodyPr>
          <a:lstStyle/>
          <a:p>
            <a:pPr algn="r" rtl="1"/>
            <a:r>
              <a:rPr lang="ar-SY" sz="2800" dirty="0">
                <a:solidFill>
                  <a:srgbClr val="FF0000"/>
                </a:solidFill>
              </a:rPr>
              <a:t>قبل البدء باستنبات البذور هناك العديد من الأمور الواجب اتباعها:</a:t>
            </a:r>
            <a:endParaRPr lang="en-GB" sz="2800" dirty="0">
              <a:solidFill>
                <a:srgbClr val="FF0000"/>
              </a:solidFill>
            </a:endParaRPr>
          </a:p>
        </p:txBody>
      </p:sp>
      <p:sp>
        <p:nvSpPr>
          <p:cNvPr id="3" name="Content Placeholder 2"/>
          <p:cNvSpPr>
            <a:spLocks noGrp="1"/>
          </p:cNvSpPr>
          <p:nvPr>
            <p:ph idx="1"/>
          </p:nvPr>
        </p:nvSpPr>
        <p:spPr>
          <a:xfrm>
            <a:off x="1050879" y="1583140"/>
            <a:ext cx="10877264" cy="5274859"/>
          </a:xfrm>
        </p:spPr>
        <p:txBody>
          <a:bodyPr>
            <a:noAutofit/>
          </a:bodyPr>
          <a:lstStyle/>
          <a:p>
            <a:pPr algn="r" rtl="1"/>
            <a:r>
              <a:rPr lang="ar-SY" sz="2400" dirty="0"/>
              <a:t>1- تصفية البذور من الشوائب والحبوب المكسرة فالحبوب المكسرة هي أحد أسباب نمو الفطور وحدوث التعفنات</a:t>
            </a:r>
            <a:r>
              <a:rPr lang="ar-SY" sz="2400" dirty="0" smtClean="0"/>
              <a:t>.</a:t>
            </a:r>
          </a:p>
          <a:p>
            <a:pPr algn="r" rtl="1"/>
            <a:endParaRPr lang="ar-SY" sz="2400" dirty="0"/>
          </a:p>
          <a:p>
            <a:pPr algn="r" rtl="1"/>
            <a:r>
              <a:rPr lang="ar-SY" sz="2400" dirty="0"/>
              <a:t>2- فلترة المياه وتعقيمها باستخدام أشعة الـ </a:t>
            </a:r>
            <a:r>
              <a:rPr lang="en-GB" sz="2400" dirty="0"/>
              <a:t>UV </a:t>
            </a:r>
            <a:r>
              <a:rPr lang="ar-SY" sz="2400" dirty="0"/>
              <a:t>وإن لم تتوفر إمكانية للتعقيم باستخدام وحدة الـ </a:t>
            </a:r>
            <a:r>
              <a:rPr lang="en-GB" sz="2400" dirty="0"/>
              <a:t>UV </a:t>
            </a:r>
            <a:r>
              <a:rPr lang="ar-SY" sz="2400" dirty="0"/>
              <a:t>فيمكن غلي المياه وتركها حتى تبرد بحيث لاتزيد درجة حرارة المياه عند نقع البذور عن 30 درجة مئوية</a:t>
            </a:r>
            <a:r>
              <a:rPr lang="ar-SY" sz="2400" dirty="0" smtClean="0"/>
              <a:t>.</a:t>
            </a:r>
          </a:p>
          <a:p>
            <a:pPr algn="r" rtl="1"/>
            <a:endParaRPr lang="ar-SY" sz="2400" dirty="0"/>
          </a:p>
          <a:p>
            <a:pPr algn="r" rtl="1"/>
            <a:r>
              <a:rPr lang="ar-SY" sz="2400" dirty="0"/>
              <a:t>3- </a:t>
            </a:r>
            <a:r>
              <a:rPr lang="ar-SY" sz="2400" dirty="0">
                <a:solidFill>
                  <a:srgbClr val="FF0000"/>
                </a:solidFill>
              </a:rPr>
              <a:t>في المناطق الباردة </a:t>
            </a:r>
            <a:r>
              <a:rPr lang="ar-SY" sz="2400" dirty="0"/>
              <a:t>أو فصل الشتاء تكون مدة نقع البذور لمدة </a:t>
            </a:r>
            <a:r>
              <a:rPr lang="ar-SY" sz="2400" dirty="0">
                <a:solidFill>
                  <a:srgbClr val="0070C0"/>
                </a:solidFill>
              </a:rPr>
              <a:t>لا تتجاوز 24 ساعة </a:t>
            </a:r>
            <a:r>
              <a:rPr lang="ar-SY" sz="2400" dirty="0"/>
              <a:t>بشرط أن تنقع البذور لمدة 12 ساعة وبعدها نخرجها من الماء لمدة ساعة واحدة ومن ثم نعيدها إلى ماء جديد لمدة 12 ساعة أخرى. </a:t>
            </a:r>
            <a:r>
              <a:rPr lang="ar-SY" sz="2400" dirty="0">
                <a:solidFill>
                  <a:srgbClr val="FF0000"/>
                </a:solidFill>
              </a:rPr>
              <a:t>أما في المناطق الحارة </a:t>
            </a:r>
            <a:r>
              <a:rPr lang="ar-SY" sz="2400" dirty="0"/>
              <a:t>أو في فصل الصيف فيجب أن </a:t>
            </a:r>
            <a:r>
              <a:rPr lang="ar-SY" sz="2400" dirty="0">
                <a:solidFill>
                  <a:srgbClr val="0070C0"/>
                </a:solidFill>
              </a:rPr>
              <a:t>لا تزيد مدة النقع عن 12 ساعة </a:t>
            </a:r>
            <a:r>
              <a:rPr lang="ar-SY" sz="2400" dirty="0"/>
              <a:t>لتجنب زيادة النشاط البكتيري والفطري وبالتالي تقليل حدوث العفن في البذور المستنبتة. </a:t>
            </a:r>
          </a:p>
        </p:txBody>
      </p:sp>
    </p:spTree>
    <p:extLst>
      <p:ext uri="{BB962C8B-B14F-4D97-AF65-F5344CB8AC3E}">
        <p14:creationId xmlns:p14="http://schemas.microsoft.com/office/powerpoint/2010/main" val="19987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SY" sz="2800" dirty="0" smtClean="0">
                <a:solidFill>
                  <a:srgbClr val="FF0000"/>
                </a:solidFill>
              </a:rPr>
              <a:t>لاحظ وجود التعفنات أو الإصابات الفطرية على العلف الأخضر المستنبت</a:t>
            </a:r>
            <a:endParaRPr lang="en-GB" sz="2800"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590" y="1768522"/>
            <a:ext cx="6716888" cy="377825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40307" y="2686897"/>
            <a:ext cx="5339012" cy="3003194"/>
          </a:xfrm>
          <a:prstGeom prst="rect">
            <a:avLst/>
          </a:prstGeom>
        </p:spPr>
      </p:pic>
    </p:spTree>
    <p:extLst>
      <p:ext uri="{BB962C8B-B14F-4D97-AF65-F5344CB8AC3E}">
        <p14:creationId xmlns:p14="http://schemas.microsoft.com/office/powerpoint/2010/main" val="2807552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3696" y="245660"/>
            <a:ext cx="6359856" cy="6612340"/>
          </a:xfrm>
        </p:spPr>
        <p:txBody>
          <a:bodyPr>
            <a:noAutofit/>
          </a:bodyPr>
          <a:lstStyle/>
          <a:p>
            <a:pPr algn="r" rtl="1"/>
            <a:r>
              <a:rPr lang="ar-SY" sz="2000" dirty="0"/>
              <a:t>نقص الأعلاف </a:t>
            </a:r>
            <a:r>
              <a:rPr lang="ar-SY" sz="2000" dirty="0" smtClean="0"/>
              <a:t>أدى </a:t>
            </a:r>
            <a:r>
              <a:rPr lang="ar-SY" sz="2000" dirty="0"/>
              <a:t>بدوره </a:t>
            </a:r>
            <a:r>
              <a:rPr lang="ar-SY" sz="2000" dirty="0" smtClean="0"/>
              <a:t>لنقص </a:t>
            </a:r>
            <a:r>
              <a:rPr lang="ar-SY" sz="2000" dirty="0"/>
              <a:t>في المنتجات الحيوانية مع ارتفاع أسعارها بشكل </a:t>
            </a:r>
            <a:r>
              <a:rPr lang="ar-SY" sz="2000" dirty="0" smtClean="0"/>
              <a:t>كبير</a:t>
            </a:r>
          </a:p>
          <a:p>
            <a:pPr algn="r" rtl="1"/>
            <a:r>
              <a:rPr lang="ar-SY" sz="2000" dirty="0" smtClean="0"/>
              <a:t>أيضاً نقص </a:t>
            </a:r>
            <a:r>
              <a:rPr lang="ar-SY" sz="2000" dirty="0"/>
              <a:t>الأعلاف الخضراء أدى </a:t>
            </a:r>
            <a:r>
              <a:rPr lang="ar-SY" sz="2000" dirty="0" smtClean="0"/>
              <a:t>إلى </a:t>
            </a:r>
            <a:r>
              <a:rPr lang="ar-SY" sz="2000" dirty="0"/>
              <a:t>تدني في كمية ونوعية المنتجات الحيوانية </a:t>
            </a:r>
            <a:r>
              <a:rPr lang="ar-SY" sz="2000" dirty="0" smtClean="0"/>
              <a:t>+ ظهور </a:t>
            </a:r>
            <a:r>
              <a:rPr lang="ar-SY" sz="2000" dirty="0"/>
              <a:t>العديد من المشاكل الصحية في قطعان الحيوانات</a:t>
            </a:r>
            <a:r>
              <a:rPr lang="ar-SY" sz="2000" dirty="0" smtClean="0"/>
              <a:t>.</a:t>
            </a:r>
          </a:p>
          <a:p>
            <a:pPr algn="r" rtl="1"/>
            <a:endParaRPr lang="ar-SY" sz="2000" dirty="0" smtClean="0"/>
          </a:p>
          <a:p>
            <a:pPr algn="r" rtl="1"/>
            <a:endParaRPr lang="ar-SY" sz="2000" dirty="0"/>
          </a:p>
          <a:p>
            <a:pPr algn="r" rtl="1"/>
            <a:r>
              <a:rPr lang="ar-SY" sz="2000" dirty="0"/>
              <a:t>هذا الأمر دفع العديد من البلدان للبحث عن مصادر جديدة للأعلاف أوتطبيق تقنيات جديدة للحصول على أعلى إنتاجية ممكنة من البذور مع الاستفادة القصوى من وحدة </a:t>
            </a:r>
            <a:r>
              <a:rPr lang="ar-SY" sz="2000" dirty="0" smtClean="0"/>
              <a:t>المساحة</a:t>
            </a:r>
          </a:p>
          <a:p>
            <a:pPr algn="r" rtl="1"/>
            <a:endParaRPr lang="ar-SY" sz="2000" dirty="0"/>
          </a:p>
          <a:p>
            <a:pPr algn="r" rtl="1"/>
            <a:endParaRPr lang="ar-SY" sz="2000" dirty="0" smtClean="0"/>
          </a:p>
          <a:p>
            <a:pPr algn="r" rtl="1"/>
            <a:endParaRPr lang="ar-SY" sz="2000" dirty="0" smtClean="0"/>
          </a:p>
          <a:p>
            <a:pPr algn="r" rtl="1"/>
            <a:r>
              <a:rPr lang="ar-SY" sz="2000" dirty="0"/>
              <a:t>ومن هذه التقنيات تقنية استنبات العلف الأخضر بدون تربة </a:t>
            </a:r>
            <a:r>
              <a:rPr lang="en-GB" sz="2000" dirty="0" smtClean="0"/>
              <a:t>Hydroponic)</a:t>
            </a:r>
            <a:r>
              <a:rPr lang="ar-SY" sz="2000" dirty="0" smtClean="0"/>
              <a:t>) للحصول </a:t>
            </a:r>
            <a:r>
              <a:rPr lang="ar-SY" sz="2000" dirty="0"/>
              <a:t>على علف أخضر عالي القيمة الغذائية ويلبي الاحتياجات الغذائية للحيوان على مدار العام </a:t>
            </a:r>
            <a:endParaRPr lang="en-GB" sz="2000" dirty="0"/>
          </a:p>
        </p:txBody>
      </p:sp>
      <p:sp>
        <p:nvSpPr>
          <p:cNvPr id="5" name="Down Arrow 4"/>
          <p:cNvSpPr/>
          <p:nvPr/>
        </p:nvSpPr>
        <p:spPr>
          <a:xfrm>
            <a:off x="8427264" y="2293345"/>
            <a:ext cx="464023" cy="5999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a:off x="8427264" y="4411900"/>
            <a:ext cx="368489" cy="668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stretch>
            <a:fillRect/>
          </a:stretch>
        </p:blipFill>
        <p:spPr>
          <a:xfrm>
            <a:off x="201307" y="1811993"/>
            <a:ext cx="4981428" cy="3964676"/>
          </a:xfrm>
          <a:prstGeom prst="rect">
            <a:avLst/>
          </a:prstGeom>
        </p:spPr>
      </p:pic>
      <p:sp>
        <p:nvSpPr>
          <p:cNvPr id="8" name="Right Arrow 7"/>
          <p:cNvSpPr/>
          <p:nvPr/>
        </p:nvSpPr>
        <p:spPr>
          <a:xfrm rot="10800000">
            <a:off x="5022374" y="6086900"/>
            <a:ext cx="668741" cy="32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6007" y="5880079"/>
            <a:ext cx="5152028" cy="923330"/>
          </a:xfrm>
          <a:prstGeom prst="rect">
            <a:avLst/>
          </a:prstGeom>
        </p:spPr>
        <p:txBody>
          <a:bodyPr wrap="square">
            <a:spAutoFit/>
          </a:bodyPr>
          <a:lstStyle/>
          <a:p>
            <a:pPr algn="ctr"/>
            <a:r>
              <a:rPr lang="ar-SY" dirty="0" smtClean="0"/>
              <a:t>لهذا الغرض يتم إنشاء وحدات (أو غرف) للاستنبات تكون فيها جميع الشروط البيئة مضبوطة ومحسوبة حسب احتياجات البذور للاستنبات</a:t>
            </a:r>
            <a:endParaRPr lang="en-GB" dirty="0"/>
          </a:p>
        </p:txBody>
      </p:sp>
      <p:pic>
        <p:nvPicPr>
          <p:cNvPr id="11" name="Picture 10"/>
          <p:cNvPicPr>
            <a:picLocks noChangeAspect="1"/>
          </p:cNvPicPr>
          <p:nvPr/>
        </p:nvPicPr>
        <p:blipFill>
          <a:blip r:embed="rId3"/>
          <a:stretch>
            <a:fillRect/>
          </a:stretch>
        </p:blipFill>
        <p:spPr>
          <a:xfrm>
            <a:off x="187659" y="245660"/>
            <a:ext cx="4981428" cy="1405596"/>
          </a:xfrm>
          <a:prstGeom prst="rect">
            <a:avLst/>
          </a:prstGeom>
        </p:spPr>
      </p:pic>
    </p:spTree>
    <p:extLst>
      <p:ext uri="{BB962C8B-B14F-4D97-AF65-F5344CB8AC3E}">
        <p14:creationId xmlns:p14="http://schemas.microsoft.com/office/powerpoint/2010/main" val="18770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wipe(down)">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barn(inVertical)">
                                      <p:cBhvr>
                                        <p:cTn id="34" dur="500"/>
                                        <p:tgtEl>
                                          <p:spTgt spid="9">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869" y="1214652"/>
            <a:ext cx="11518710" cy="5643348"/>
          </a:xfrm>
        </p:spPr>
        <p:txBody>
          <a:bodyPr>
            <a:noAutofit/>
          </a:bodyPr>
          <a:lstStyle/>
          <a:p>
            <a:pPr algn="r" rtl="1"/>
            <a:r>
              <a:rPr lang="ar-SY" sz="2400" dirty="0" smtClean="0"/>
              <a:t>4- </a:t>
            </a:r>
            <a:r>
              <a:rPr lang="ar-SY" sz="2400" dirty="0"/>
              <a:t>عند نقع البذور يجب أن يكون ارتفاع الماء فوق مستوى سطح البذور بحوالي 10 سم. </a:t>
            </a:r>
            <a:endParaRPr lang="ar-SY" sz="2400" dirty="0" smtClean="0"/>
          </a:p>
          <a:p>
            <a:pPr algn="r" rtl="1"/>
            <a:endParaRPr lang="ar-SY" sz="2400" dirty="0"/>
          </a:p>
          <a:p>
            <a:pPr algn="r" rtl="1"/>
            <a:r>
              <a:rPr lang="ar-SY" sz="2400" dirty="0"/>
              <a:t>5- بعد الانتهاء من النقع تأتي </a:t>
            </a:r>
            <a:r>
              <a:rPr lang="ar-SY" sz="2400" dirty="0">
                <a:solidFill>
                  <a:srgbClr val="FF0000"/>
                </a:solidFill>
              </a:rPr>
              <a:t>مرحلة تعقيم البذور </a:t>
            </a:r>
            <a:r>
              <a:rPr lang="ar-SY" sz="2400" dirty="0" smtClean="0">
                <a:solidFill>
                  <a:srgbClr val="FF0000"/>
                </a:solidFill>
              </a:rPr>
              <a:t>نفسها: </a:t>
            </a:r>
          </a:p>
          <a:p>
            <a:pPr lvl="1" algn="r" rtl="1"/>
            <a:r>
              <a:rPr lang="ar-SY" sz="2200" dirty="0" smtClean="0"/>
              <a:t>يتم نقعها </a:t>
            </a:r>
            <a:r>
              <a:rPr lang="ar-SY" sz="2200" dirty="0"/>
              <a:t>في محلول تعقيم خاص وهناك العديد من المواد المستخدمة في التعقيم مثل هيبوكلوريت الكالسيوم أو </a:t>
            </a:r>
            <a:r>
              <a:rPr lang="ar-SY" sz="2200" dirty="0" err="1"/>
              <a:t>هيبوكلوريت</a:t>
            </a:r>
            <a:r>
              <a:rPr lang="ar-SY" sz="2200" dirty="0"/>
              <a:t> </a:t>
            </a:r>
            <a:r>
              <a:rPr lang="ar-SY" sz="2200" dirty="0" smtClean="0"/>
              <a:t>الصوديوم (الكلور السائل: </a:t>
            </a:r>
            <a:r>
              <a:rPr lang="ar-SY" sz="2200" dirty="0" err="1" smtClean="0">
                <a:solidFill>
                  <a:srgbClr val="7030A0"/>
                </a:solidFill>
              </a:rPr>
              <a:t>الكلوركس</a:t>
            </a:r>
            <a:r>
              <a:rPr lang="ar-SY" sz="2200" dirty="0" smtClean="0">
                <a:solidFill>
                  <a:srgbClr val="7030A0"/>
                </a:solidFill>
              </a:rPr>
              <a:t> التجاري </a:t>
            </a:r>
            <a:r>
              <a:rPr lang="ar-SY" sz="2200" dirty="0">
                <a:solidFill>
                  <a:srgbClr val="7030A0"/>
                </a:solidFill>
              </a:rPr>
              <a:t>الذي </a:t>
            </a:r>
            <a:r>
              <a:rPr lang="ar-SY" sz="2200" dirty="0" smtClean="0">
                <a:solidFill>
                  <a:srgbClr val="7030A0"/>
                </a:solidFill>
              </a:rPr>
              <a:t>تركيزه 2% </a:t>
            </a:r>
            <a:r>
              <a:rPr lang="ar-SY" sz="2200" dirty="0" smtClean="0">
                <a:solidFill>
                  <a:srgbClr val="7030A0"/>
                </a:solidFill>
              </a:rPr>
              <a:t>نستخدم للتعقيم </a:t>
            </a:r>
            <a:r>
              <a:rPr lang="ar-SY" sz="2200" dirty="0">
                <a:solidFill>
                  <a:srgbClr val="7030A0"/>
                </a:solidFill>
              </a:rPr>
              <a:t>تركيز 1% </a:t>
            </a:r>
            <a:r>
              <a:rPr lang="ar-SY" sz="2200" dirty="0" smtClean="0">
                <a:solidFill>
                  <a:srgbClr val="7030A0"/>
                </a:solidFill>
              </a:rPr>
              <a:t>«أي 10 مل </a:t>
            </a:r>
            <a:r>
              <a:rPr lang="ar-SY" sz="2200" dirty="0" smtClean="0">
                <a:solidFill>
                  <a:srgbClr val="7030A0"/>
                </a:solidFill>
              </a:rPr>
              <a:t>كلور/ليتر ماء» أما إذا كان محلول </a:t>
            </a:r>
            <a:r>
              <a:rPr lang="ar-SY" sz="2200" dirty="0" err="1" smtClean="0">
                <a:solidFill>
                  <a:srgbClr val="7030A0"/>
                </a:solidFill>
              </a:rPr>
              <a:t>الكلوركس</a:t>
            </a:r>
            <a:r>
              <a:rPr lang="ar-SY" sz="2200" dirty="0" smtClean="0">
                <a:solidFill>
                  <a:srgbClr val="7030A0"/>
                </a:solidFill>
              </a:rPr>
              <a:t> التجاري ذو تركيز 4% عندها نستخدم للتعقيم تركيز 0.5% أي 5 مل كلور/ليتر ماء</a:t>
            </a:r>
            <a:r>
              <a:rPr lang="ar-SY" sz="2200" dirty="0" smtClean="0"/>
              <a:t>) </a:t>
            </a:r>
            <a:r>
              <a:rPr lang="ar-SY" sz="2200" dirty="0" smtClean="0">
                <a:solidFill>
                  <a:srgbClr val="0070C0"/>
                </a:solidFill>
              </a:rPr>
              <a:t>لمدة </a:t>
            </a:r>
            <a:r>
              <a:rPr lang="ar-SY" sz="2200" dirty="0">
                <a:solidFill>
                  <a:srgbClr val="0070C0"/>
                </a:solidFill>
              </a:rPr>
              <a:t>لا تقل عن 5 دقائق </a:t>
            </a:r>
            <a:r>
              <a:rPr lang="ar-SY" sz="2200" dirty="0">
                <a:solidFill>
                  <a:srgbClr val="FF0000"/>
                </a:solidFill>
              </a:rPr>
              <a:t>ولا </a:t>
            </a:r>
            <a:r>
              <a:rPr lang="ar-SY" sz="2200" dirty="0">
                <a:solidFill>
                  <a:srgbClr val="0070C0"/>
                </a:solidFill>
              </a:rPr>
              <a:t>تزيد عن عشر دقائق </a:t>
            </a:r>
            <a:r>
              <a:rPr lang="ar-SY" sz="2200" dirty="0"/>
              <a:t>وبعدها يتم غسل البذور بالماء بشكل جيد لأن بقاء أثار هيبوكلوريت الكالسيوم أو هيبوكلوريت الصوديوم يضر بعملية إنبات البذور من جهة ويؤدي لزيادة الوقت اللازم لإنبات البذور إضافة لأثاره الضارة على صحة الحيوان. </a:t>
            </a:r>
            <a:endParaRPr lang="ar-SY" sz="2200" dirty="0" smtClean="0"/>
          </a:p>
          <a:p>
            <a:pPr lvl="1" algn="r" rtl="1"/>
            <a:r>
              <a:rPr lang="ar-SY" sz="2200" dirty="0" smtClean="0"/>
              <a:t>يمكن </a:t>
            </a:r>
            <a:r>
              <a:rPr lang="ar-SY" sz="2200" dirty="0"/>
              <a:t>أيضاً استخدام مواد أخرى في تعقيم البذور مثل </a:t>
            </a:r>
            <a:r>
              <a:rPr lang="ar-SY" sz="2200" dirty="0" smtClean="0"/>
              <a:t>اليود </a:t>
            </a:r>
            <a:r>
              <a:rPr lang="ar-SY" sz="2200" dirty="0"/>
              <a:t>أو الأوكسجين المخفف بالماء مع مراعاة غسل البذور بشكل جيد بعد انتهاء التعقيم, </a:t>
            </a:r>
            <a:endParaRPr lang="ar-SY" sz="2200" dirty="0" smtClean="0"/>
          </a:p>
          <a:p>
            <a:pPr lvl="1" algn="r" rtl="1"/>
            <a:r>
              <a:rPr lang="ar-SY" sz="2200" dirty="0" smtClean="0"/>
              <a:t>من </a:t>
            </a:r>
            <a:r>
              <a:rPr lang="ar-SY" sz="2200" dirty="0"/>
              <a:t>المفضل استخدام </a:t>
            </a:r>
            <a:r>
              <a:rPr lang="ar-SY" sz="2200" dirty="0">
                <a:solidFill>
                  <a:srgbClr val="0070C0"/>
                </a:solidFill>
              </a:rPr>
              <a:t>تقنية التعقيم بالأشعة فوق البنفسجية </a:t>
            </a:r>
            <a:r>
              <a:rPr lang="ar-SY" sz="2200" dirty="0"/>
              <a:t>في تعقيم البذور لتجنب أي أثر للمواد الكيميائية الضارة على الحيوانات أو على منتجاتها. </a:t>
            </a:r>
            <a:endParaRPr lang="en-GB" sz="2200" dirty="0"/>
          </a:p>
        </p:txBody>
      </p:sp>
    </p:spTree>
    <p:extLst>
      <p:ext uri="{BB962C8B-B14F-4D97-AF65-F5344CB8AC3E}">
        <p14:creationId xmlns:p14="http://schemas.microsoft.com/office/powerpoint/2010/main" val="30035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808905"/>
          </a:xfrm>
        </p:spPr>
        <p:txBody>
          <a:bodyPr/>
          <a:lstStyle/>
          <a:p>
            <a:pPr algn="r" rtl="1"/>
            <a:r>
              <a:rPr lang="ar-SY" dirty="0"/>
              <a:t>استخدام المخصب الحيوي في استنبات البذور:</a:t>
            </a:r>
            <a:endParaRPr lang="en-GB" dirty="0"/>
          </a:p>
        </p:txBody>
      </p:sp>
      <p:sp>
        <p:nvSpPr>
          <p:cNvPr id="3" name="Content Placeholder 2"/>
          <p:cNvSpPr>
            <a:spLocks noGrp="1"/>
          </p:cNvSpPr>
          <p:nvPr>
            <p:ph idx="1"/>
          </p:nvPr>
        </p:nvSpPr>
        <p:spPr>
          <a:xfrm>
            <a:off x="1705970" y="1705970"/>
            <a:ext cx="9798642" cy="4817660"/>
          </a:xfrm>
        </p:spPr>
        <p:txBody>
          <a:bodyPr>
            <a:normAutofit/>
          </a:bodyPr>
          <a:lstStyle/>
          <a:p>
            <a:pPr algn="r" rtl="1"/>
            <a:r>
              <a:rPr lang="ar-SY" sz="2400" dirty="0"/>
              <a:t> انتشر مؤخراً استخدام المخصبات الحيوية في عملية استنبات البذور حيث يضاف المخصب الحيوي كمحلول مغذي </a:t>
            </a:r>
            <a:r>
              <a:rPr lang="ar-SY" sz="2400" dirty="0" smtClean="0"/>
              <a:t>(حيث </a:t>
            </a:r>
            <a:r>
              <a:rPr lang="ar-SY" sz="2400" dirty="0"/>
              <a:t>وجد أنَّ له أثر في زيادة نسبة إنبات البذور وبالتالي يمكن أخذ هذا الأمر بعين الاعتبار عند حساب حجم وحدة الاستنبات وعدد الرفوف وعدد الصواني المستخدمة والطاقة الإنتاجية للوحدة بحسب حجم قطيع الحيوانات وحاجته اليومية من العلف </a:t>
            </a:r>
            <a:r>
              <a:rPr lang="ar-SY" sz="2400" dirty="0" smtClean="0"/>
              <a:t>الأخضر). </a:t>
            </a:r>
          </a:p>
          <a:p>
            <a:pPr algn="r" rtl="1"/>
            <a:endParaRPr lang="ar-SY" sz="2800" dirty="0"/>
          </a:p>
          <a:p>
            <a:pPr algn="r" rtl="1"/>
            <a:r>
              <a:rPr lang="ar-SY" sz="2400" dirty="0"/>
              <a:t>كما يلعب دوراً هاماً في تعقيم البذور قبل عملية الاستنبات وبالتالي ضمان عدم وجود بيئة مناسبة لنمو الفطور وحدوث التعفنات التي تؤدي إلى تخفيض إنتاجية غرف الاستنبات من جهة وثوثر سلباً على صحة الحيوانات.</a:t>
            </a:r>
          </a:p>
          <a:p>
            <a:pPr algn="r" rtl="1"/>
            <a:endParaRPr lang="en-GB" sz="2400" dirty="0"/>
          </a:p>
        </p:txBody>
      </p:sp>
    </p:spTree>
    <p:extLst>
      <p:ext uri="{BB962C8B-B14F-4D97-AF65-F5344CB8AC3E}">
        <p14:creationId xmlns:p14="http://schemas.microsoft.com/office/powerpoint/2010/main" val="13878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162" y="682387"/>
            <a:ext cx="11345838" cy="6032311"/>
          </a:xfrm>
        </p:spPr>
        <p:txBody>
          <a:bodyPr>
            <a:noAutofit/>
          </a:bodyPr>
          <a:lstStyle/>
          <a:p>
            <a:pPr algn="r" rtl="1"/>
            <a:r>
              <a:rPr lang="ar-SY" sz="2400" dirty="0">
                <a:solidFill>
                  <a:srgbClr val="FF0000"/>
                </a:solidFill>
              </a:rPr>
              <a:t>يؤدي المخصب الحيوي العديد من الوظائف منها</a:t>
            </a:r>
            <a:r>
              <a:rPr lang="ar-SY" sz="2400" dirty="0" smtClean="0">
                <a:solidFill>
                  <a:srgbClr val="FF0000"/>
                </a:solidFill>
              </a:rPr>
              <a:t>:</a:t>
            </a:r>
          </a:p>
          <a:p>
            <a:pPr algn="r" rtl="1"/>
            <a:r>
              <a:rPr lang="ar-SY" sz="2200" dirty="0" smtClean="0"/>
              <a:t>1-</a:t>
            </a:r>
            <a:r>
              <a:rPr lang="ar-SY" sz="2200" dirty="0"/>
              <a:t>	يعمل على توفير عوامل النمو المثالية لإنبات البذور كالأحماض العضوية, الأحماض الأمينية, السكريات, الألدهيدات, الكحول, الفيتامينات (وخاصة فيتامينات </a:t>
            </a:r>
            <a:r>
              <a:rPr lang="en-GB" sz="2200" dirty="0"/>
              <a:t>A </a:t>
            </a:r>
            <a:r>
              <a:rPr lang="ar-SY" sz="2200" dirty="0" smtClean="0"/>
              <a:t> و</a:t>
            </a:r>
            <a:r>
              <a:rPr lang="en-GB" sz="2200" dirty="0" smtClean="0"/>
              <a:t>, </a:t>
            </a:r>
            <a:r>
              <a:rPr lang="en-GB" sz="2200" dirty="0"/>
              <a:t>B </a:t>
            </a:r>
            <a:r>
              <a:rPr lang="ar-SY" sz="2200" dirty="0"/>
              <a:t>منظمات النمو, والأنزيمات. </a:t>
            </a:r>
            <a:endParaRPr lang="ar-SY" sz="2200" dirty="0" smtClean="0"/>
          </a:p>
          <a:p>
            <a:pPr algn="r" rtl="1"/>
            <a:endParaRPr lang="ar-SY" sz="2200" dirty="0"/>
          </a:p>
          <a:p>
            <a:pPr algn="r" rtl="1"/>
            <a:r>
              <a:rPr lang="ar-SY" sz="2200" dirty="0"/>
              <a:t>2-	يساهم في توفير احتياجات النبات من العناصر المعدنية الصغرى بالشكل القابل للامتصاص من قبل جذور النبات وبخاصة الأزوت والفوسفور والبوتاسيوم.  </a:t>
            </a:r>
            <a:endParaRPr lang="ar-SY" sz="2200" dirty="0" smtClean="0"/>
          </a:p>
          <a:p>
            <a:pPr algn="r" rtl="1"/>
            <a:endParaRPr lang="ar-SY" sz="2200" dirty="0"/>
          </a:p>
          <a:p>
            <a:pPr algn="r" rtl="1"/>
            <a:r>
              <a:rPr lang="ar-SY" sz="2200" dirty="0"/>
              <a:t>3-	يعمل </a:t>
            </a:r>
            <a:r>
              <a:rPr lang="ar-SY" sz="2200" dirty="0" smtClean="0"/>
              <a:t>على </a:t>
            </a:r>
            <a:r>
              <a:rPr lang="ar-SY" sz="2200" dirty="0"/>
              <a:t>تنشيط العمليات الحيوية داخل نسيج الورقة. </a:t>
            </a:r>
            <a:endParaRPr lang="ar-SY" sz="2200" dirty="0" smtClean="0"/>
          </a:p>
          <a:p>
            <a:pPr algn="r" rtl="1"/>
            <a:endParaRPr lang="ar-SY" sz="2200" dirty="0"/>
          </a:p>
          <a:p>
            <a:pPr algn="r" rtl="1"/>
            <a:r>
              <a:rPr lang="ar-SY" sz="2200" dirty="0"/>
              <a:t>4-	له أثر فعال في تعقيم البذور وعدم توفير بيئة مناسبة لنمو المسببات المرضية. </a:t>
            </a:r>
            <a:endParaRPr lang="ar-SY" sz="2200" dirty="0" smtClean="0"/>
          </a:p>
          <a:p>
            <a:pPr algn="r" rtl="1"/>
            <a:r>
              <a:rPr lang="ar-SY" sz="2200" dirty="0" smtClean="0"/>
              <a:t>5-</a:t>
            </a:r>
            <a:r>
              <a:rPr lang="ar-SY" sz="2200" dirty="0"/>
              <a:t>	يعمل المخصب الحيوي على تحفيز نمو البذور وزيادة إنتاجيتها بمعدل 15% أكثر بالمقارنة مع المحاليل التقليدية وبالتالي اختصار وتقصير دورة الإنتاج (أو دورة الاستنبات) من 7 أيام إلى 6 أيام. </a:t>
            </a:r>
          </a:p>
        </p:txBody>
      </p:sp>
    </p:spTree>
    <p:extLst>
      <p:ext uri="{BB962C8B-B14F-4D97-AF65-F5344CB8AC3E}">
        <p14:creationId xmlns:p14="http://schemas.microsoft.com/office/powerpoint/2010/main" val="2912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arn(inVertical)">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arn(inVertic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93236625"/>
              </p:ext>
            </p:extLst>
          </p:nvPr>
        </p:nvGraphicFramePr>
        <p:xfrm>
          <a:off x="2438749" y="2302159"/>
          <a:ext cx="8370279" cy="3006820"/>
        </p:xfrm>
        <a:graphic>
          <a:graphicData uri="http://schemas.openxmlformats.org/drawingml/2006/table">
            <a:tbl>
              <a:tblPr rtl="1" firstRow="1" firstCol="1" bandRow="1">
                <a:tableStyleId>{5C22544A-7EE6-4342-B048-85BDC9FD1C3A}</a:tableStyleId>
              </a:tblPr>
              <a:tblGrid>
                <a:gridCol w="2879449"/>
                <a:gridCol w="2745415"/>
                <a:gridCol w="2745415"/>
              </a:tblGrid>
              <a:tr h="716099">
                <a:tc rowSpan="2">
                  <a:txBody>
                    <a:bodyPr/>
                    <a:lstStyle/>
                    <a:p>
                      <a:pPr marL="0" marR="0" algn="ctr" rtl="1">
                        <a:lnSpc>
                          <a:spcPct val="107000"/>
                        </a:lnSpc>
                        <a:spcBef>
                          <a:spcPts val="0"/>
                        </a:spcBef>
                        <a:spcAft>
                          <a:spcPts val="0"/>
                        </a:spcAft>
                      </a:pPr>
                      <a:r>
                        <a:rPr lang="ar-SA" sz="2400" dirty="0">
                          <a:effectLst/>
                        </a:rPr>
                        <a:t> </a:t>
                      </a:r>
                      <a:endParaRPr lang="en-GB" sz="1800" dirty="0">
                        <a:effectLst/>
                      </a:endParaRPr>
                    </a:p>
                    <a:p>
                      <a:pPr marL="0" marR="0" algn="ctr" rtl="1">
                        <a:lnSpc>
                          <a:spcPct val="107000"/>
                        </a:lnSpc>
                        <a:spcBef>
                          <a:spcPts val="0"/>
                        </a:spcBef>
                        <a:spcAft>
                          <a:spcPts val="0"/>
                        </a:spcAft>
                      </a:pPr>
                      <a:r>
                        <a:rPr lang="ar-SA" sz="2400" dirty="0">
                          <a:effectLst/>
                        </a:rPr>
                        <a:t>قياس غرفة الاستنبات (</a:t>
                      </a:r>
                      <a:r>
                        <a:rPr lang="ar-SA" sz="2400" dirty="0" smtClean="0">
                          <a:effectLst/>
                        </a:rPr>
                        <a:t>م</a:t>
                      </a:r>
                      <a:r>
                        <a:rPr lang="ar-SY" sz="2400" dirty="0" smtClean="0">
                          <a:effectLst/>
                        </a:rPr>
                        <a:t>2</a:t>
                      </a:r>
                      <a:r>
                        <a:rPr lang="ar-SA" sz="2400" dirty="0" smtClean="0">
                          <a:effectLst/>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algn="ctr" rtl="1">
                        <a:lnSpc>
                          <a:spcPct val="107000"/>
                        </a:lnSpc>
                        <a:spcBef>
                          <a:spcPts val="0"/>
                        </a:spcBef>
                        <a:spcAft>
                          <a:spcPts val="0"/>
                        </a:spcAft>
                      </a:pPr>
                      <a:r>
                        <a:rPr lang="ar-SA" sz="2400" dirty="0" smtClean="0">
                          <a:effectLst/>
                        </a:rPr>
                        <a:t>إنتاجية </a:t>
                      </a:r>
                      <a:r>
                        <a:rPr lang="ar-SA" sz="2400" dirty="0">
                          <a:effectLst/>
                        </a:rPr>
                        <a:t>غرف الاستنبات / اليوم</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GB"/>
                    </a:p>
                  </a:txBody>
                  <a:tcPr/>
                </a:tc>
              </a:tr>
              <a:tr h="931329">
                <a:tc vMerge="1">
                  <a:txBody>
                    <a:bodyPr/>
                    <a:lstStyle/>
                    <a:p>
                      <a:endParaRPr lang="en-GB"/>
                    </a:p>
                  </a:txBody>
                  <a:tcPr/>
                </a:tc>
                <a:tc>
                  <a:txBody>
                    <a:bodyPr/>
                    <a:lstStyle/>
                    <a:p>
                      <a:pPr marL="0" marR="0" algn="ctr" rtl="1">
                        <a:lnSpc>
                          <a:spcPct val="107000"/>
                        </a:lnSpc>
                        <a:spcBef>
                          <a:spcPts val="0"/>
                        </a:spcBef>
                        <a:spcAft>
                          <a:spcPts val="0"/>
                        </a:spcAft>
                      </a:pPr>
                      <a:r>
                        <a:rPr lang="ar-SA" sz="2400" dirty="0">
                          <a:effectLst/>
                        </a:rPr>
                        <a:t>دون استخدام المخصب الحيوي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ar-SA" sz="2400">
                          <a:effectLst/>
                        </a:rPr>
                        <a:t>مع استخدام المخصب الحيوي </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53752">
                <a:tc>
                  <a:txBody>
                    <a:bodyPr/>
                    <a:lstStyle/>
                    <a:p>
                      <a:pPr marL="0" marR="0" algn="ctr" rtl="1">
                        <a:lnSpc>
                          <a:spcPct val="107000"/>
                        </a:lnSpc>
                        <a:spcBef>
                          <a:spcPts val="0"/>
                        </a:spcBef>
                        <a:spcAft>
                          <a:spcPts val="0"/>
                        </a:spcAft>
                      </a:pPr>
                      <a:r>
                        <a:rPr lang="en-US" sz="2400" dirty="0">
                          <a:effectLst/>
                        </a:rPr>
                        <a:t>9</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ar-SA" sz="2400">
                          <a:effectLst/>
                        </a:rPr>
                        <a:t>140 كغ</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ar-SA" sz="2400">
                          <a:effectLst/>
                        </a:rPr>
                        <a:t>160 كغ</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52820">
                <a:tc>
                  <a:txBody>
                    <a:bodyPr/>
                    <a:lstStyle/>
                    <a:p>
                      <a:pPr marL="0" marR="0" algn="ctr" rtl="1">
                        <a:lnSpc>
                          <a:spcPct val="107000"/>
                        </a:lnSpc>
                        <a:spcBef>
                          <a:spcPts val="0"/>
                        </a:spcBef>
                        <a:spcAft>
                          <a:spcPts val="0"/>
                        </a:spcAft>
                      </a:pPr>
                      <a:r>
                        <a:rPr lang="ar-SA" sz="2400">
                          <a:effectLst/>
                        </a:rPr>
                        <a:t>12</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ar-SA" sz="2400">
                          <a:effectLst/>
                        </a:rPr>
                        <a:t>168 كغ</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ar-SA" sz="2400">
                          <a:effectLst/>
                        </a:rPr>
                        <a:t>193 كغ</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52820">
                <a:tc>
                  <a:txBody>
                    <a:bodyPr/>
                    <a:lstStyle/>
                    <a:p>
                      <a:pPr marL="0" marR="0" algn="ctr" rtl="1">
                        <a:lnSpc>
                          <a:spcPct val="107000"/>
                        </a:lnSpc>
                        <a:spcBef>
                          <a:spcPts val="0"/>
                        </a:spcBef>
                        <a:spcAft>
                          <a:spcPts val="0"/>
                        </a:spcAft>
                      </a:pPr>
                      <a:r>
                        <a:rPr lang="ar-SA" sz="2400">
                          <a:effectLst/>
                        </a:rPr>
                        <a:t>24</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en-US" sz="2400">
                          <a:effectLst/>
                        </a:rPr>
                        <a:t>373</a:t>
                      </a:r>
                      <a:r>
                        <a:rPr lang="ar-SA" sz="2400">
                          <a:effectLst/>
                        </a:rPr>
                        <a:t> كغ</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en-US" sz="2400" dirty="0">
                          <a:effectLst/>
                        </a:rPr>
                        <a:t>429</a:t>
                      </a:r>
                      <a:r>
                        <a:rPr lang="ar-SA" sz="2400" dirty="0">
                          <a:effectLst/>
                        </a:rPr>
                        <a:t> كغ</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5" name="Rectangle 1"/>
          <p:cNvSpPr>
            <a:spLocks noChangeArrowheads="1"/>
          </p:cNvSpPr>
          <p:nvPr/>
        </p:nvSpPr>
        <p:spPr bwMode="auto">
          <a:xfrm>
            <a:off x="532263" y="1454596"/>
            <a:ext cx="114095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en-US" sz="2800" b="0" i="0" u="none" strike="noStrike" cap="none" normalizeH="0" baseline="0" dirty="0" smtClean="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إنتاجية غرف استنبات الشعير دون أو مع استخدام المخصب الحيوي كمحلول مغذي وفي تعقيم البذور. </a:t>
            </a:r>
            <a:endParaRPr kumimoji="0" lang="ar-SA" altLang="en-US" sz="3600" b="0" i="0" u="none" strike="noStrike" cap="none" normalizeH="0" baseline="0" dirty="0" smtClean="0">
              <a:ln>
                <a:noFill/>
              </a:ln>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33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7964" y="2548727"/>
            <a:ext cx="3616655" cy="1108873"/>
          </a:xfrm>
        </p:spPr>
        <p:txBody>
          <a:bodyPr>
            <a:normAutofit/>
          </a:bodyPr>
          <a:lstStyle/>
          <a:p>
            <a:pPr algn="r" rtl="1"/>
            <a:r>
              <a:rPr lang="ar-SY" sz="2000" dirty="0">
                <a:solidFill>
                  <a:srgbClr val="FF0000"/>
                </a:solidFill>
              </a:rPr>
              <a:t>التركيب الكيميائي للعلف الأخضر </a:t>
            </a:r>
            <a:r>
              <a:rPr lang="ar-SY" sz="2000" dirty="0" smtClean="0">
                <a:solidFill>
                  <a:srgbClr val="FF0000"/>
                </a:solidFill>
              </a:rPr>
              <a:t>المستنبت المكون من 1/3 عدس و 2/3 شعير:</a:t>
            </a:r>
            <a:endParaRPr lang="en-GB" sz="20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27782736"/>
              </p:ext>
            </p:extLst>
          </p:nvPr>
        </p:nvGraphicFramePr>
        <p:xfrm>
          <a:off x="1146412" y="7"/>
          <a:ext cx="7424381" cy="7192512"/>
        </p:xfrm>
        <a:graphic>
          <a:graphicData uri="http://schemas.openxmlformats.org/drawingml/2006/table">
            <a:tbl>
              <a:tblPr firstRow="1" firstCol="1" bandRow="1"/>
              <a:tblGrid>
                <a:gridCol w="2998730"/>
                <a:gridCol w="2528944"/>
                <a:gridCol w="1896707"/>
              </a:tblGrid>
              <a:tr h="248056">
                <a:tc rowSpan="9">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المكونات الغذائية الرئيسية</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البروتين الخام (%)</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الرطوبة (%)</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8.95</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الرطوبة الثانوية (%)</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85.5</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الألياف الخام (%)</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21.31</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الدهن الخام (%)</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8.1</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الرماد الخام (%)</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6.61</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المادة الجافة (%)</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13.13</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الكربوهيدرات (%)</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34.98</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الطاقة الخام لكل 1 كغ</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4910</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rowSpan="7">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العناصر المعدنية (</a:t>
                      </a: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ppm</a:t>
                      </a: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(محسوبة على أساس المادة الجافة)</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45</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Zn</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Mn</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4.5</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آثار</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Pb</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آثار</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rowSpan="4">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العناصر المعدنية الكبرى (% من المادة الجافة)</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 </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P2O5</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0.44</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K2O</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0.86</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a:lnSpc>
                          <a:spcPct val="107000"/>
                        </a:lnSpc>
                        <a:spcBef>
                          <a:spcPts val="0"/>
                        </a:spcBef>
                        <a:spcAft>
                          <a:spcPts val="0"/>
                        </a:spcAft>
                      </a:pPr>
                      <a:r>
                        <a:rPr lang="en-GB" sz="16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MgO</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0.183</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40">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الأنزيمات النشطة</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الأميلاز, البروتياز, البيروكسيداز, الليباز</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48056">
                <a:tc rowSpan="6">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الفيتنامينات (</a:t>
                      </a: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iu/kg</a:t>
                      </a: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فيتامين </a:t>
                      </a: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66.5</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فيتامين </a:t>
                      </a: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B12</a:t>
                      </a:r>
                      <a:r>
                        <a:rPr lang="en-GB" sz="16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1.55</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فيتامين </a:t>
                      </a: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B2</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159</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فيتامين </a:t>
                      </a: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339</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الكلوروفيل</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525</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56">
                <a:tc vMerge="1">
                  <a:txBody>
                    <a:bodyPr/>
                    <a:lstStyle/>
                    <a:p>
                      <a:endParaRPr lang="en-GB"/>
                    </a:p>
                  </a:txBody>
                  <a:tcPr/>
                </a:tc>
                <a:tc>
                  <a:txBody>
                    <a:bodyPr/>
                    <a:lstStyle/>
                    <a:p>
                      <a:pPr marL="0" marR="0" algn="ctr" rtl="1">
                        <a:lnSpc>
                          <a:spcPct val="107000"/>
                        </a:lnSpc>
                        <a:spcBef>
                          <a:spcPts val="0"/>
                        </a:spcBef>
                        <a:spcAft>
                          <a:spcPts val="0"/>
                        </a:spcAft>
                      </a:pPr>
                      <a:r>
                        <a:rPr lang="ar-S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بيتا كاروتين</a:t>
                      </a:r>
                      <a:endParaRPr lang="en-GB" sz="1200" b="1">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44.8</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marL="41667" marR="41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69861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332" y="3148946"/>
            <a:ext cx="9798642" cy="808905"/>
          </a:xfrm>
        </p:spPr>
        <p:txBody>
          <a:bodyPr/>
          <a:lstStyle/>
          <a:p>
            <a:pPr algn="r" rtl="1"/>
            <a:r>
              <a:rPr lang="ar-SY" dirty="0">
                <a:solidFill>
                  <a:srgbClr val="FF0000"/>
                </a:solidFill>
              </a:rPr>
              <a:t>الأهمية الاقتصادية لاستنبات العلف الأخضر:</a:t>
            </a:r>
            <a:endParaRPr lang="en-GB" dirty="0">
              <a:solidFill>
                <a:srgbClr val="FF0000"/>
              </a:solidFill>
            </a:endParaRPr>
          </a:p>
        </p:txBody>
      </p:sp>
    </p:spTree>
    <p:extLst>
      <p:ext uri="{BB962C8B-B14F-4D97-AF65-F5344CB8AC3E}">
        <p14:creationId xmlns:p14="http://schemas.microsoft.com/office/powerpoint/2010/main" val="1146339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0" y="296564"/>
            <a:ext cx="9798642" cy="890791"/>
          </a:xfrm>
        </p:spPr>
        <p:txBody>
          <a:bodyPr>
            <a:normAutofit/>
          </a:bodyPr>
          <a:lstStyle/>
          <a:p>
            <a:pPr algn="r" rtl="1"/>
            <a:r>
              <a:rPr lang="ar-SY" sz="3200" dirty="0">
                <a:solidFill>
                  <a:srgbClr val="0070C0"/>
                </a:solidFill>
              </a:rPr>
              <a:t>1-	عند استخدام الشعير المستنبت في تغذية الحيوانات: </a:t>
            </a:r>
            <a:endParaRPr lang="en-GB" sz="3200" dirty="0">
              <a:solidFill>
                <a:srgbClr val="0070C0"/>
              </a:solidFill>
            </a:endParaRPr>
          </a:p>
        </p:txBody>
      </p:sp>
      <p:sp>
        <p:nvSpPr>
          <p:cNvPr id="3" name="Content Placeholder 2"/>
          <p:cNvSpPr>
            <a:spLocks noGrp="1"/>
          </p:cNvSpPr>
          <p:nvPr>
            <p:ph idx="1"/>
          </p:nvPr>
        </p:nvSpPr>
        <p:spPr>
          <a:xfrm>
            <a:off x="204716" y="1078173"/>
            <a:ext cx="11846257" cy="5779827"/>
          </a:xfrm>
        </p:spPr>
        <p:txBody>
          <a:bodyPr>
            <a:noAutofit/>
          </a:bodyPr>
          <a:lstStyle/>
          <a:p>
            <a:pPr algn="r" rtl="1"/>
            <a:r>
              <a:rPr lang="ar-SY" sz="2200" b="1" dirty="0" smtClean="0">
                <a:solidFill>
                  <a:srgbClr val="FF0000"/>
                </a:solidFill>
              </a:rPr>
              <a:t>عند الأبقار:</a:t>
            </a:r>
          </a:p>
          <a:p>
            <a:pPr algn="r" rtl="1"/>
            <a:endParaRPr lang="ar-SY" sz="2200" dirty="0"/>
          </a:p>
          <a:p>
            <a:pPr algn="r" rtl="1"/>
            <a:r>
              <a:rPr lang="ar-SY" sz="2200" dirty="0" smtClean="0"/>
              <a:t>البقرة </a:t>
            </a:r>
            <a:r>
              <a:rPr lang="ar-SY" sz="2200" dirty="0"/>
              <a:t>التي تنتج وسطياً حوالي 20 كغ حليب يومياً تحتاج إلى </a:t>
            </a:r>
            <a:r>
              <a:rPr lang="ar-SY" sz="2200" dirty="0">
                <a:solidFill>
                  <a:srgbClr val="FF0000"/>
                </a:solidFill>
              </a:rPr>
              <a:t>حوالي 12.5 كغ علف مركز يومياً </a:t>
            </a:r>
            <a:r>
              <a:rPr lang="ar-SY" sz="2200" dirty="0"/>
              <a:t>ماعدا التبن أي مايعادل حوالي 2500 ل.س حد أدنى. أي تحتاج هذه البقرة  إلى علف مركب بكلفة سنوية 900000 ل.س. </a:t>
            </a:r>
            <a:endParaRPr lang="ar-SY" sz="2200" dirty="0" smtClean="0"/>
          </a:p>
          <a:p>
            <a:pPr algn="r" rtl="1"/>
            <a:endParaRPr lang="ar-SY" sz="2200" dirty="0"/>
          </a:p>
          <a:p>
            <a:pPr algn="r" rtl="1"/>
            <a:r>
              <a:rPr lang="ar-SY" sz="2200" dirty="0"/>
              <a:t>أما عند استخدام الشعير الأخضر المستنبت في تغذية الابقار, تحتاج البقرة التي تنتج حوالي 20 كغ حليب يومياً كحد أقصى </a:t>
            </a:r>
            <a:r>
              <a:rPr lang="ar-SY" sz="2200" dirty="0">
                <a:solidFill>
                  <a:schemeClr val="accent1">
                    <a:lumMod val="60000"/>
                    <a:lumOff val="40000"/>
                  </a:schemeClr>
                </a:solidFill>
              </a:rPr>
              <a:t>35 - 40 كغ/يوم شعير مستنبت </a:t>
            </a:r>
            <a:r>
              <a:rPr lang="ar-SY" sz="2200" dirty="0"/>
              <a:t>(مع ملاحظة إدخاله تدريجياً في تغذية الأبقار عند بدء استخدامه للمرة الأولى). القيمة التقديرية لكل واحد كيلوغرام شعير مستنبت منتج بوحدة الاستنبات الحديثة  والتي تعمل على الطاقة الشمسية (متضمنة تكاليف الصيانة والهدر). إنَّ استنبات هذه الكمية من الشعير المستنبت (40 كغ) يحتاج إلى </a:t>
            </a:r>
            <a:r>
              <a:rPr lang="ar-SY" sz="2200" dirty="0">
                <a:solidFill>
                  <a:srgbClr val="FF0000"/>
                </a:solidFill>
              </a:rPr>
              <a:t>حوالي 6 كغ حبوب شعير </a:t>
            </a:r>
            <a:r>
              <a:rPr lang="ar-SY" sz="2200" dirty="0"/>
              <a:t>لإنباتها ويبلغ ثمنها حوالي 1000 ل.س وبالتالي تبلغ الكلفة السنوية للبقرة الواحدة حوالي 360000 ل.س فقط. </a:t>
            </a:r>
            <a:endParaRPr lang="ar-SY" sz="2200" dirty="0" smtClean="0"/>
          </a:p>
          <a:p>
            <a:pPr algn="r" rtl="1"/>
            <a:r>
              <a:rPr lang="ar-SY" sz="2200" dirty="0" smtClean="0"/>
              <a:t>يضاف </a:t>
            </a:r>
            <a:r>
              <a:rPr lang="ar-SY" sz="2200" dirty="0"/>
              <a:t>إلى ذلك التوفير الناتج من المشاكل المرضية والاستقلابية الناتجة عن سوء التغذية </a:t>
            </a:r>
            <a:r>
              <a:rPr lang="ar-SY" sz="2200" dirty="0" smtClean="0"/>
              <a:t>من </a:t>
            </a:r>
            <a:r>
              <a:rPr lang="ar-SY" sz="2200" dirty="0"/>
              <a:t>سموم و كيتوزيس وحمى حليب وتخمه وانزياح الأنفحة ونقص بعض الفيتامينات التي تتواجد بشكل طبيعي بالشعير المستنبت. </a:t>
            </a:r>
          </a:p>
          <a:p>
            <a:pPr algn="r" rtl="1"/>
            <a:endParaRPr lang="en-GB" sz="2200" dirty="0"/>
          </a:p>
        </p:txBody>
      </p:sp>
    </p:spTree>
    <p:extLst>
      <p:ext uri="{BB962C8B-B14F-4D97-AF65-F5344CB8AC3E}">
        <p14:creationId xmlns:p14="http://schemas.microsoft.com/office/powerpoint/2010/main" val="20337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2889" y="1583140"/>
            <a:ext cx="10686197" cy="4940490"/>
          </a:xfrm>
        </p:spPr>
        <p:txBody>
          <a:bodyPr>
            <a:normAutofit/>
          </a:bodyPr>
          <a:lstStyle/>
          <a:p>
            <a:pPr algn="r" rtl="1"/>
            <a:r>
              <a:rPr lang="ar-SY" sz="2800" b="1" dirty="0" smtClean="0">
                <a:solidFill>
                  <a:srgbClr val="FF0000"/>
                </a:solidFill>
              </a:rPr>
              <a:t>عند الأغنام:</a:t>
            </a:r>
          </a:p>
          <a:p>
            <a:pPr algn="r" rtl="1"/>
            <a:endParaRPr lang="ar-SY" sz="2800" dirty="0"/>
          </a:p>
          <a:p>
            <a:pPr algn="r" rtl="1"/>
            <a:r>
              <a:rPr lang="ar-SY" sz="2800" dirty="0"/>
              <a:t>تحتاج النعجة التي يبلغ إنتاجها اليومي من الحليب 1.5 – 2 كغ إلى علف مركب بكلفة تقديرية 300 ل.س يومياً مع التبن. </a:t>
            </a:r>
            <a:endParaRPr lang="ar-SY" sz="2800" dirty="0" smtClean="0"/>
          </a:p>
          <a:p>
            <a:pPr algn="r" rtl="1"/>
            <a:endParaRPr lang="ar-SY" sz="2800" dirty="0"/>
          </a:p>
          <a:p>
            <a:pPr algn="r" rtl="1"/>
            <a:r>
              <a:rPr lang="ar-SY" sz="2800" dirty="0" smtClean="0"/>
              <a:t>أمّا </a:t>
            </a:r>
            <a:r>
              <a:rPr lang="ar-SY" sz="2800" dirty="0"/>
              <a:t>عند استخدام العلف الأخضر المستنبت في تغذية الأغنام فإن النعجة التي تنتج الكمية المذكورة أعلاه من الحليب تحتاج إلى </a:t>
            </a:r>
            <a:r>
              <a:rPr lang="ar-SY" sz="2800" dirty="0">
                <a:solidFill>
                  <a:schemeClr val="accent1">
                    <a:lumMod val="60000"/>
                    <a:lumOff val="40000"/>
                  </a:schemeClr>
                </a:solidFill>
              </a:rPr>
              <a:t>4 كغ/يوم شعير مستنبت</a:t>
            </a:r>
            <a:r>
              <a:rPr lang="ar-SY" sz="2800" dirty="0"/>
              <a:t>  كحد أقصى (نحتاج إلى حوالي 600غ حبوب شعير لاستنباتها) وبالتالي تبلغ التكلفة حوالي 100 – 120 ل.س يومياً فقط. </a:t>
            </a:r>
            <a:endParaRPr lang="en-GB" sz="2800" dirty="0"/>
          </a:p>
        </p:txBody>
      </p:sp>
      <p:sp>
        <p:nvSpPr>
          <p:cNvPr id="2" name="Down Arrow 1"/>
          <p:cNvSpPr/>
          <p:nvPr/>
        </p:nvSpPr>
        <p:spPr>
          <a:xfrm>
            <a:off x="6632812" y="3725839"/>
            <a:ext cx="354842" cy="504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3227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0" y="364802"/>
            <a:ext cx="9798642" cy="1280890"/>
          </a:xfrm>
        </p:spPr>
        <p:txBody>
          <a:bodyPr>
            <a:normAutofit/>
          </a:bodyPr>
          <a:lstStyle/>
          <a:p>
            <a:pPr algn="ctr" rtl="1"/>
            <a:r>
              <a:rPr lang="ar-SY" dirty="0">
                <a:solidFill>
                  <a:srgbClr val="0070C0"/>
                </a:solidFill>
              </a:rPr>
              <a:t>2-	عند استخدام علف مستنبت أخضر مكون من 1/3 عدس و 2/3 شعير:</a:t>
            </a:r>
            <a:endParaRPr lang="en-GB" dirty="0">
              <a:solidFill>
                <a:srgbClr val="0070C0"/>
              </a:solidFill>
            </a:endParaRPr>
          </a:p>
        </p:txBody>
      </p:sp>
      <p:sp>
        <p:nvSpPr>
          <p:cNvPr id="3" name="Content Placeholder 2"/>
          <p:cNvSpPr>
            <a:spLocks noGrp="1"/>
          </p:cNvSpPr>
          <p:nvPr>
            <p:ph idx="1"/>
          </p:nvPr>
        </p:nvSpPr>
        <p:spPr>
          <a:xfrm>
            <a:off x="450376" y="1645692"/>
            <a:ext cx="11627893" cy="5212308"/>
          </a:xfrm>
        </p:spPr>
        <p:txBody>
          <a:bodyPr>
            <a:noAutofit/>
          </a:bodyPr>
          <a:lstStyle/>
          <a:p>
            <a:pPr algn="r" rtl="1"/>
            <a:r>
              <a:rPr lang="ar-SY" sz="2300" dirty="0" smtClean="0">
                <a:solidFill>
                  <a:srgbClr val="FF0000"/>
                </a:solidFill>
              </a:rPr>
              <a:t>عند الأبقار:</a:t>
            </a:r>
          </a:p>
          <a:p>
            <a:pPr algn="r" rtl="1"/>
            <a:r>
              <a:rPr lang="ar-SY" sz="2300" dirty="0">
                <a:solidFill>
                  <a:schemeClr val="tx1"/>
                </a:solidFill>
              </a:rPr>
              <a:t>البقرة الحلوب التي تنتج 30 كغ حليب يومياً تحتاج يومياً إلى 15 كغ علف مركز يومياً (سعرها 15 * 160 = 2400 ل.س) بالإضافة إلى 4 كغ تبن (4 * 70 = 280 ل.س), وبالتالي تصبح التكلفة اليومية للبقرة لتغذية البقرة الواحدة 2680 ل.س. أما عند استخدام العلف المستنبت الأخضر (ثلث عدس وثلثين شعير) في تغذية البقرة التي تنتج 30 كغ حليب/يوم فإنها تحتاج إلى 20 كغ من هذا العلف المستنبت. للحصول على هذه الكمية من العلف المستنبت فإننا نحتاج إلى 1 كغ عدس (بسعر حوالي 280 ل.س) و 2 كغ شعير (2 * 173 = 346 ل.س) ويضاف لهذه التكاليف سعر 2 كغ تبن (2 * 70 = 140 ل.س) التي من المفضل استخدامها في تغذية البقرة. وبهذا تصبح التكلفة اليومية الكلية لتغذية البقرة الحلوب الواحدة التي تنتج 30 كغ حليب هي (140 + 280 + 346 = 766 ل.س), ويجب التنويه إلى أنه عند استخدام هذا النوع من التغذية ليس هناك حاجة لإضافة الفيتامينات والعناصر المعدنية أو المركزات العلفية إلى الأبقار الحلوب. </a:t>
            </a:r>
          </a:p>
          <a:p>
            <a:pPr algn="r" rtl="1"/>
            <a:r>
              <a:rPr lang="ar-SY" sz="2300" dirty="0">
                <a:solidFill>
                  <a:srgbClr val="C00000"/>
                </a:solidFill>
              </a:rPr>
              <a:t>بالمقارنة بين الطريقتين السابقتين في التغذية, نلاحظ بوضوح أنّ استخدام العلف المستنبت الأخضر كان أكثر اقتصاديةً بمقدار 3.5 مرة بالمقارنة مع التغذية التقليدية باستخدام العلف المركز. </a:t>
            </a:r>
          </a:p>
          <a:p>
            <a:pPr algn="r" rtl="1"/>
            <a:endParaRPr lang="en-GB" sz="2300" dirty="0"/>
          </a:p>
        </p:txBody>
      </p:sp>
    </p:spTree>
    <p:extLst>
      <p:ext uri="{BB962C8B-B14F-4D97-AF65-F5344CB8AC3E}">
        <p14:creationId xmlns:p14="http://schemas.microsoft.com/office/powerpoint/2010/main" val="3731217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1705970" y="3725838"/>
            <a:ext cx="9798642" cy="1514902"/>
          </a:xfrm>
        </p:spPr>
        <p:txBody>
          <a:bodyPr>
            <a:noAutofit/>
          </a:bodyPr>
          <a:lstStyle/>
          <a:p>
            <a:pPr algn="r" rtl="1"/>
            <a:r>
              <a:rPr lang="ar-SY" sz="2400" dirty="0"/>
              <a:t>من الجدير ذكره أنّ بعض الدراسات تشير إلى أنه لا يمكن الاستغناء بالكامل عن العلف الجاف أثناء تغذية الحيوانات على العلف الأخضر حيث أن الحيوان يحتاج إلى 20- 30% من غذائه على شكل علف جاف. </a:t>
            </a:r>
            <a:endParaRPr lang="en-GB" sz="2400" dirty="0"/>
          </a:p>
        </p:txBody>
      </p:sp>
    </p:spTree>
    <p:extLst>
      <p:ext uri="{BB962C8B-B14F-4D97-AF65-F5344CB8AC3E}">
        <p14:creationId xmlns:p14="http://schemas.microsoft.com/office/powerpoint/2010/main" val="4229205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1705970" y="2142698"/>
            <a:ext cx="10317708" cy="4715301"/>
          </a:xfrm>
        </p:spPr>
        <p:txBody>
          <a:bodyPr>
            <a:noAutofit/>
          </a:bodyPr>
          <a:lstStyle/>
          <a:p>
            <a:pPr algn="r" rtl="1"/>
            <a:r>
              <a:rPr lang="ar-SY" sz="2400" dirty="0" smtClean="0"/>
              <a:t>هذه </a:t>
            </a:r>
            <a:r>
              <a:rPr lang="ar-SY" sz="2400" dirty="0"/>
              <a:t>التقنية استخدمت سابقاً في تحضير المستنبتات العلاجية منذ قديم الزمن حيث أنَّ مستنبت القمح استخدم من قبل أباطرة الصين واليابان قبل 4000 ألاف عام. </a:t>
            </a:r>
            <a:endParaRPr lang="ar-SY" sz="2400" dirty="0" smtClean="0"/>
          </a:p>
          <a:p>
            <a:pPr algn="r" rtl="1"/>
            <a:r>
              <a:rPr lang="ar-SY" sz="2400" dirty="0" smtClean="0"/>
              <a:t>العديد </a:t>
            </a:r>
            <a:r>
              <a:rPr lang="ar-SY" sz="2400" dirty="0"/>
              <a:t>من المستنبتات العلاجية تستخدم حالياً في العديد من دول العالم كمستنبتات الشعير, فول الصويا, العدس, الفجل, الفصة, القمح, دوار الشمس والفاصولياء وغيرها, </a:t>
            </a:r>
            <a:endParaRPr lang="ar-SY" sz="2400" dirty="0" smtClean="0"/>
          </a:p>
          <a:p>
            <a:pPr algn="r" rtl="1"/>
            <a:r>
              <a:rPr lang="ar-SY" sz="2400" dirty="0" smtClean="0">
                <a:solidFill>
                  <a:srgbClr val="FF0000"/>
                </a:solidFill>
              </a:rPr>
              <a:t>ويمكن </a:t>
            </a:r>
            <a:r>
              <a:rPr lang="ar-SY" sz="2400" dirty="0">
                <a:solidFill>
                  <a:srgbClr val="FF0000"/>
                </a:solidFill>
              </a:rPr>
              <a:t>استنبات هذه البذور منزلياً عن </a:t>
            </a:r>
            <a:r>
              <a:rPr lang="ar-SY" sz="2400" dirty="0" smtClean="0">
                <a:solidFill>
                  <a:srgbClr val="FF0000"/>
                </a:solidFill>
              </a:rPr>
              <a:t>طريق:</a:t>
            </a:r>
          </a:p>
          <a:p>
            <a:pPr lvl="1" algn="r" rtl="1"/>
            <a:r>
              <a:rPr lang="ar-SY" sz="2000" dirty="0" smtClean="0"/>
              <a:t>إضافة </a:t>
            </a:r>
            <a:r>
              <a:rPr lang="ar-SY" sz="2000" dirty="0"/>
              <a:t>الماء للبذور بنسبة 1:1 </a:t>
            </a:r>
            <a:endParaRPr lang="ar-SY" sz="2000" dirty="0" smtClean="0"/>
          </a:p>
          <a:p>
            <a:pPr lvl="1" algn="r" rtl="1"/>
            <a:r>
              <a:rPr lang="ar-SY" sz="2000" dirty="0" smtClean="0"/>
              <a:t>وتوضع </a:t>
            </a:r>
            <a:r>
              <a:rPr lang="ar-SY" sz="2000" dirty="0"/>
              <a:t>في مكان تتوفر فيه الحرارة والإضاءة المطلوبة مع إضافة الماء كلما لوحظ جفافاً فيها, </a:t>
            </a:r>
            <a:endParaRPr lang="ar-SY" sz="2000" dirty="0" smtClean="0"/>
          </a:p>
          <a:p>
            <a:pPr lvl="1" algn="r" rtl="1"/>
            <a:r>
              <a:rPr lang="ar-SY" sz="2000" dirty="0" smtClean="0"/>
              <a:t>حيث </a:t>
            </a:r>
            <a:r>
              <a:rPr lang="ar-SY" sz="2000" dirty="0"/>
              <a:t>أن الحرارة التي تحتاجها أغلب البذور للاستنبات هي 15 – 22 درجة مئوية لدى أغلب البذور </a:t>
            </a:r>
            <a:r>
              <a:rPr lang="ar-SY" sz="2000" dirty="0" smtClean="0"/>
              <a:t>المعروفة</a:t>
            </a:r>
            <a:endParaRPr lang="en-GB" sz="2000" dirty="0"/>
          </a:p>
        </p:txBody>
      </p:sp>
    </p:spTree>
    <p:extLst>
      <p:ext uri="{BB962C8B-B14F-4D97-AF65-F5344CB8AC3E}">
        <p14:creationId xmlns:p14="http://schemas.microsoft.com/office/powerpoint/2010/main" val="23392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219" y="259306"/>
            <a:ext cx="11286698" cy="6598693"/>
          </a:xfrm>
        </p:spPr>
        <p:txBody>
          <a:bodyPr>
            <a:noAutofit/>
          </a:bodyPr>
          <a:lstStyle/>
          <a:p>
            <a:pPr algn="r" rtl="1"/>
            <a:r>
              <a:rPr lang="ar-SY" sz="2000" b="1" dirty="0" smtClean="0">
                <a:solidFill>
                  <a:srgbClr val="FF0000"/>
                </a:solidFill>
              </a:rPr>
              <a:t>عند الأغنام الحلوب:</a:t>
            </a:r>
          </a:p>
          <a:p>
            <a:pPr algn="r" rtl="1"/>
            <a:endParaRPr lang="ar-SY" sz="2000" dirty="0"/>
          </a:p>
          <a:p>
            <a:pPr algn="r" rtl="1"/>
            <a:r>
              <a:rPr lang="ar-SY" sz="2000" dirty="0">
                <a:solidFill>
                  <a:schemeClr val="tx1"/>
                </a:solidFill>
              </a:rPr>
              <a:t>أمّا عند الأغنام, فإنَّ النعجة التي تنتج 1.5 – 2.5 كغ حليب/يوم تحتاج </a:t>
            </a:r>
            <a:r>
              <a:rPr lang="ar-SY" sz="2000" dirty="0">
                <a:solidFill>
                  <a:srgbClr val="FF0000"/>
                </a:solidFill>
              </a:rPr>
              <a:t>إلى 1 – 1.5 علف مركز </a:t>
            </a:r>
            <a:r>
              <a:rPr lang="ar-SY" sz="2000" dirty="0">
                <a:solidFill>
                  <a:schemeClr val="tx1"/>
                </a:solidFill>
              </a:rPr>
              <a:t>(بتكلفة 1.5 * 160 = 240 ل.س) في اليوم الواحد, بالإضافة إلى 0.6 – 0.7 كغ تبن/يوم (بتكلفة 0.7 * 70 = 49 ل.س). </a:t>
            </a:r>
            <a:r>
              <a:rPr lang="ar-SY" sz="2000" b="1" dirty="0">
                <a:solidFill>
                  <a:schemeClr val="tx1"/>
                </a:solidFill>
              </a:rPr>
              <a:t>بالنتيجة تكلّف النعجة الحلوب الواحدة 289 ل.س يومياً </a:t>
            </a:r>
            <a:r>
              <a:rPr lang="ar-SY" sz="2000" dirty="0">
                <a:solidFill>
                  <a:schemeClr val="tx1"/>
                </a:solidFill>
              </a:rPr>
              <a:t>باستخدام الطريقة التقليدية في التغذية.</a:t>
            </a:r>
          </a:p>
          <a:p>
            <a:pPr algn="r" rtl="1"/>
            <a:r>
              <a:rPr lang="ar-SY" sz="2000" dirty="0">
                <a:solidFill>
                  <a:schemeClr val="tx1"/>
                </a:solidFill>
              </a:rPr>
              <a:t>من ناحية أخرى, فإنَّ النعجة الحلوب التي تنتج 1.5 – 2.5 كغ حليب/يوم تحتاج إلى 5 – 6 كغ علف أخضر مستنبت (ثلث عدس و ثلثين شعير), بالإضافة إلى 0.5 كغ تبن (تكلفة التبن 0.5 * 70 = 35 ل.س). للحصول على هذه الكمية من العلف الأخضر المستنبت التي تحتاجها هذه النعجة الحلوب (أي 5 – 6 كغ) فإننا نحتاج إلى </a:t>
            </a:r>
            <a:r>
              <a:rPr lang="ar-SY" sz="2000" dirty="0">
                <a:solidFill>
                  <a:srgbClr val="FF0000"/>
                </a:solidFill>
              </a:rPr>
              <a:t>0.9 كغ من خليط البذور</a:t>
            </a:r>
            <a:r>
              <a:rPr lang="ar-SY" sz="2000" dirty="0">
                <a:solidFill>
                  <a:schemeClr val="tx1"/>
                </a:solidFill>
              </a:rPr>
              <a:t>: عدس (0.3 كغ) وشعير (0.6 كغ). تكلفة العدس (0.3 كغ * 280 = 84 ل.س) أما تكلفة الشعير فهي (0.6 * 173 = 104 ل.س). وبالنتيجة فإن التكلفة الكلية لتغذية النعجة الحلوب ذات الإنتاج اليومي من الحليب المذكور أعلاه </a:t>
            </a:r>
            <a:r>
              <a:rPr lang="ar-SY" sz="2000" b="1" dirty="0">
                <a:solidFill>
                  <a:schemeClr val="tx1"/>
                </a:solidFill>
              </a:rPr>
              <a:t>بما فيها تكلفة التبن هي 223 ل.س </a:t>
            </a:r>
            <a:r>
              <a:rPr lang="ar-SY" sz="2000" dirty="0">
                <a:solidFill>
                  <a:schemeClr val="tx1"/>
                </a:solidFill>
              </a:rPr>
              <a:t>(أي 35 + 84 + 104 = 223 ل.س). ويجب الإشارة هنا أيضاً إلى أنه عند استخدام هذا النوع من التغذية ليس هناك حاجة لإضافة الفيتامينات والعناصر المعدنية أو المركزات العلفية إلى عليقة الأغنام الحلوب نظراً لغنى العلف المستنبت الأخضر بهذه العناصر الغذائية. </a:t>
            </a:r>
          </a:p>
          <a:p>
            <a:pPr algn="r" rtl="1"/>
            <a:r>
              <a:rPr lang="ar-SY" sz="2000" dirty="0">
                <a:solidFill>
                  <a:schemeClr val="tx1"/>
                </a:solidFill>
              </a:rPr>
              <a:t> بالمقارنة بين هذين النمطين من التغذية نلاحظ أن استخدام </a:t>
            </a:r>
            <a:r>
              <a:rPr lang="ar-SY" sz="2000" dirty="0">
                <a:solidFill>
                  <a:schemeClr val="accent1">
                    <a:lumMod val="60000"/>
                    <a:lumOff val="40000"/>
                  </a:schemeClr>
                </a:solidFill>
              </a:rPr>
              <a:t>العلف المستنبت الأخضر في التغذية </a:t>
            </a:r>
            <a:r>
              <a:rPr lang="ar-SY" sz="2000" b="1" dirty="0">
                <a:solidFill>
                  <a:srgbClr val="C00000"/>
                </a:solidFill>
              </a:rPr>
              <a:t>أكثر اقتصاديةً من الطريقة التقليدية يضاف إلى ذلك الأثر الإيجابي على الحالة الصحية للحيوانات </a:t>
            </a:r>
            <a:r>
              <a:rPr lang="ar-SY" sz="2000" dirty="0">
                <a:solidFill>
                  <a:schemeClr val="accent1">
                    <a:lumMod val="60000"/>
                    <a:lumOff val="40000"/>
                  </a:schemeClr>
                </a:solidFill>
              </a:rPr>
              <a:t>التي تتغذى على العلف المستنبت الأخضر نظراً لغناه بالفيتامينات والعناصر المعدنية والأنزيمات النشطة ومضادات الأكسدة وغيرها كما ذكرنا سابقاً.</a:t>
            </a:r>
          </a:p>
          <a:p>
            <a:pPr algn="r" rtl="1"/>
            <a:endParaRPr lang="en-GB" sz="2000" dirty="0"/>
          </a:p>
        </p:txBody>
      </p:sp>
    </p:spTree>
    <p:extLst>
      <p:ext uri="{BB962C8B-B14F-4D97-AF65-F5344CB8AC3E}">
        <p14:creationId xmlns:p14="http://schemas.microsoft.com/office/powerpoint/2010/main" val="50169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627" y="641445"/>
            <a:ext cx="11441373" cy="6216555"/>
          </a:xfrm>
        </p:spPr>
        <p:txBody>
          <a:bodyPr>
            <a:noAutofit/>
          </a:bodyPr>
          <a:lstStyle/>
          <a:p>
            <a:pPr algn="r" rtl="1"/>
            <a:r>
              <a:rPr lang="ar-SY" sz="2400" b="1" dirty="0" smtClean="0">
                <a:solidFill>
                  <a:srgbClr val="FF0000"/>
                </a:solidFill>
              </a:rPr>
              <a:t>عند خراف التسمين:</a:t>
            </a:r>
          </a:p>
          <a:p>
            <a:pPr algn="r" rtl="1"/>
            <a:r>
              <a:rPr lang="ar-SY" sz="2400" dirty="0" smtClean="0">
                <a:solidFill>
                  <a:schemeClr val="tx1"/>
                </a:solidFill>
              </a:rPr>
              <a:t>فيمكن </a:t>
            </a:r>
            <a:r>
              <a:rPr lang="ar-SY" sz="2400" dirty="0">
                <a:solidFill>
                  <a:schemeClr val="tx1"/>
                </a:solidFill>
              </a:rPr>
              <a:t>استخدام هذا العلف المستنبت الأخضر المذكور أعلاه ولكن لا يمكن الاعتماد عليه بشكل كلي. فالخروف الذي يزن 40 كغ يحتاج إلى 1.3 – 1.4 كغ علف مركز يومياً (1.4 * 160 = 224 ل.س) بالإضافة إلى 0.3 كغ تبن/يوم (بقيمة 0.3 * 70 = 21 ل.س) وبالتالي تصبح التكلفة الكلية لخروف التسمين الواحد المذكور أعلاه هو 245 ل.س/يوم. </a:t>
            </a:r>
          </a:p>
          <a:p>
            <a:pPr algn="r" rtl="1"/>
            <a:r>
              <a:rPr lang="ar-SY" sz="2400" dirty="0">
                <a:solidFill>
                  <a:schemeClr val="tx1"/>
                </a:solidFill>
              </a:rPr>
              <a:t>أما عند استخدام العلف المستنبت الأخضر المكون من ثلث عدس وثلثين شعير, فإن الخروف الواحد الذي يزن 40 كغ يحتاج إلى 3 – 4 كغ علف أخضر مستنبت بالإضافة إلى 0.3 كغ تبن/يوم (بقيمة 0.3 * 70 = 21 ل.س). لإنتاج 3 – 4 كغ علف أخضر مستنبت فإننا نحتاج إلى حوالي 0.6 كغ من مزيج الحبوب المذكور سابقاً (أي 0.2 كغ عدس + 0.4 كغ شعير). تكلفة العدس (0.2 * 280 = 56 ل.س) أمّا تكلفة الشعير فتساوي (0.4 * 173 = 69 ل.س). بالنتيجة تصبح التكلفة الكلية لتغذية خروف التسمين 146 ل.س/يوم. </a:t>
            </a:r>
          </a:p>
          <a:p>
            <a:pPr algn="r" rtl="1"/>
            <a:r>
              <a:rPr lang="ar-SY" sz="2400" dirty="0"/>
              <a:t>بالمقارنة بين الطريقتين السابقتين في التغذية, </a:t>
            </a:r>
            <a:r>
              <a:rPr lang="ar-SY" sz="2400" dirty="0">
                <a:solidFill>
                  <a:srgbClr val="C00000"/>
                </a:solidFill>
              </a:rPr>
              <a:t>نلاحظ أن استخدام العلف المستنبت الأخضر المذكور أعلاه كان أكثر وفراً بمقدار 60% بالمقارنة مع الطريقة التقليدية في التغذية.</a:t>
            </a:r>
            <a:r>
              <a:rPr lang="ar-SY" sz="2400" dirty="0"/>
              <a:t> </a:t>
            </a:r>
            <a:r>
              <a:rPr lang="ar-SY" sz="2400" dirty="0">
                <a:solidFill>
                  <a:srgbClr val="0070C0"/>
                </a:solidFill>
              </a:rPr>
              <a:t>ولكن يشير الباحثون إلى أنّ مدة التسمين </a:t>
            </a:r>
            <a:r>
              <a:rPr lang="ar-SY" sz="2400" b="1" dirty="0">
                <a:solidFill>
                  <a:srgbClr val="0070C0"/>
                </a:solidFill>
              </a:rPr>
              <a:t>قد تكون أطول </a:t>
            </a:r>
            <a:r>
              <a:rPr lang="ar-SY" sz="2400" dirty="0">
                <a:solidFill>
                  <a:srgbClr val="0070C0"/>
                </a:solidFill>
              </a:rPr>
              <a:t>عند استخدام العلف المستنبت الأخضر بالمقارنة مع الطريقة التقليدية التي يستخدم فيها العلف المركز في التسمين. </a:t>
            </a:r>
          </a:p>
          <a:p>
            <a:pPr algn="r" rtl="1"/>
            <a:endParaRPr lang="en-GB" sz="2400" dirty="0"/>
          </a:p>
        </p:txBody>
      </p:sp>
    </p:spTree>
    <p:extLst>
      <p:ext uri="{BB962C8B-B14F-4D97-AF65-F5344CB8AC3E}">
        <p14:creationId xmlns:p14="http://schemas.microsoft.com/office/powerpoint/2010/main" val="22586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097" y="3240700"/>
            <a:ext cx="8911687" cy="1280890"/>
          </a:xfrm>
        </p:spPr>
        <p:txBody>
          <a:bodyPr/>
          <a:lstStyle/>
          <a:p>
            <a:pPr algn="ctr"/>
            <a:r>
              <a:rPr lang="ar-SY" dirty="0" smtClean="0"/>
              <a:t>بعض الملاحظات </a:t>
            </a:r>
            <a:endParaRPr lang="en-GB" dirty="0"/>
          </a:p>
        </p:txBody>
      </p:sp>
    </p:spTree>
    <p:extLst>
      <p:ext uri="{BB962C8B-B14F-4D97-AF65-F5344CB8AC3E}">
        <p14:creationId xmlns:p14="http://schemas.microsoft.com/office/powerpoint/2010/main" val="3272941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4006" y="319883"/>
            <a:ext cx="5217994" cy="6538117"/>
          </a:xfrm>
        </p:spPr>
        <p:txBody>
          <a:bodyPr>
            <a:noAutofit/>
          </a:bodyPr>
          <a:lstStyle/>
          <a:p>
            <a:pPr algn="r" rtl="1"/>
            <a:r>
              <a:rPr lang="ar-SY" sz="2400" dirty="0" smtClean="0"/>
              <a:t>من المفضل تقطيع العلف المستنبت الأخضر عند تقديمه للحيوانات</a:t>
            </a:r>
          </a:p>
          <a:p>
            <a:pPr algn="r" rtl="1"/>
            <a:endParaRPr lang="ar-SY" sz="2400" dirty="0" smtClean="0"/>
          </a:p>
          <a:p>
            <a:pPr algn="r" rtl="1"/>
            <a:r>
              <a:rPr lang="ar-SY" sz="2400" dirty="0"/>
              <a:t> </a:t>
            </a:r>
            <a:r>
              <a:rPr lang="ar-SY" sz="2400" dirty="0" smtClean="0"/>
              <a:t>لايجب ترك العلف الأخضر المنتج لمدة لطويلة بعد إخراجه من وحدة الاستنبات تجنباً لحدوث التعفنات الفطرية ويتم تقديمه بعد تركه لفترة قصيرة ريثما يتم التخلص من الماء الزائد.</a:t>
            </a:r>
          </a:p>
          <a:p>
            <a:pPr algn="r" rtl="1"/>
            <a:endParaRPr lang="ar-SY" sz="2400" dirty="0"/>
          </a:p>
          <a:p>
            <a:pPr algn="r" rtl="1"/>
            <a:r>
              <a:rPr lang="ar-SY" sz="2400" dirty="0" smtClean="0"/>
              <a:t>من المفضل إلحاق وحدة الاستنبات التي تعمل 100% على الطاقة الشمسية بمولدات احتياطية لتشغيل وحدة الاستنبات في الأيام الغائمة لفترة طويلة أو عند حدوث أعطال معينة في الوحدة.</a:t>
            </a:r>
          </a:p>
        </p:txBody>
      </p:sp>
      <p:pic>
        <p:nvPicPr>
          <p:cNvPr id="4" name="Picture 3"/>
          <p:cNvPicPr>
            <a:picLocks noChangeAspect="1"/>
          </p:cNvPicPr>
          <p:nvPr/>
        </p:nvPicPr>
        <p:blipFill>
          <a:blip r:embed="rId2" cstate="print">
            <a:lum bright="11000"/>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rot="5400000">
            <a:off x="58002" y="-58002"/>
            <a:ext cx="6858001" cy="6974006"/>
          </a:xfrm>
          <a:prstGeom prst="rect">
            <a:avLst/>
          </a:prstGeom>
        </p:spPr>
      </p:pic>
    </p:spTree>
    <p:extLst>
      <p:ext uri="{BB962C8B-B14F-4D97-AF65-F5344CB8AC3E}">
        <p14:creationId xmlns:p14="http://schemas.microsoft.com/office/powerpoint/2010/main" val="308864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027" y="3244480"/>
            <a:ext cx="9798642" cy="1280890"/>
          </a:xfrm>
        </p:spPr>
        <p:txBody>
          <a:bodyPr>
            <a:normAutofit/>
          </a:bodyPr>
          <a:lstStyle/>
          <a:p>
            <a:pPr algn="ctr" rtl="1"/>
            <a:r>
              <a:rPr lang="ar-SY" sz="6000" dirty="0" smtClean="0">
                <a:solidFill>
                  <a:srgbClr val="FF0000"/>
                </a:solidFill>
              </a:rPr>
              <a:t>انتهت المحاضرة</a:t>
            </a:r>
            <a:endParaRPr lang="en-GB" sz="6000" dirty="0">
              <a:solidFill>
                <a:srgbClr val="FF0000"/>
              </a:solidFill>
            </a:endParaRPr>
          </a:p>
        </p:txBody>
      </p:sp>
    </p:spTree>
    <p:extLst>
      <p:ext uri="{BB962C8B-B14F-4D97-AF65-F5344CB8AC3E}">
        <p14:creationId xmlns:p14="http://schemas.microsoft.com/office/powerpoint/2010/main" val="573027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normAutofit/>
          </a:bodyPr>
          <a:lstStyle/>
          <a:p>
            <a:pPr algn="r" rtl="1"/>
            <a:r>
              <a:rPr lang="ar-SY" sz="2800" dirty="0"/>
              <a:t>الشروط  الواجب توفرها للاستنبات المنزلي لبعض أنواع البذور.</a:t>
            </a:r>
            <a:endParaRPr lang="en-GB" sz="2800" dirty="0"/>
          </a:p>
        </p:txBody>
      </p:sp>
      <p:grpSp>
        <p:nvGrpSpPr>
          <p:cNvPr id="10" name="Group 9"/>
          <p:cNvGrpSpPr/>
          <p:nvPr/>
        </p:nvGrpSpPr>
        <p:grpSpPr>
          <a:xfrm>
            <a:off x="1419367" y="1264555"/>
            <a:ext cx="10208525" cy="5463791"/>
            <a:chOff x="1419367" y="1264555"/>
            <a:chExt cx="10208525" cy="5463791"/>
          </a:xfrm>
        </p:grpSpPr>
        <p:grpSp>
          <p:nvGrpSpPr>
            <p:cNvPr id="8" name="Group 7"/>
            <p:cNvGrpSpPr/>
            <p:nvPr/>
          </p:nvGrpSpPr>
          <p:grpSpPr>
            <a:xfrm>
              <a:off x="1419367" y="1264555"/>
              <a:ext cx="10208525" cy="5463791"/>
              <a:chOff x="2292824" y="1905000"/>
              <a:chExt cx="9211788" cy="4991281"/>
            </a:xfrm>
          </p:grpSpPr>
          <p:pic>
            <p:nvPicPr>
              <p:cNvPr id="6" name="Picture 5"/>
              <p:cNvPicPr>
                <a:picLocks noChangeAspect="1"/>
              </p:cNvPicPr>
              <p:nvPr/>
            </p:nvPicPr>
            <p:blipFill>
              <a:blip r:embed="rId2"/>
              <a:stretch>
                <a:fillRect/>
              </a:stretch>
            </p:blipFill>
            <p:spPr>
              <a:xfrm>
                <a:off x="2292824" y="1905000"/>
                <a:ext cx="9211788" cy="4991281"/>
              </a:xfrm>
              <a:prstGeom prst="rect">
                <a:avLst/>
              </a:prstGeom>
            </p:spPr>
          </p:pic>
          <p:sp>
            <p:nvSpPr>
              <p:cNvPr id="7" name="Rectangle 6"/>
              <p:cNvSpPr/>
              <p:nvPr/>
            </p:nvSpPr>
            <p:spPr>
              <a:xfrm>
                <a:off x="2292824" y="2033517"/>
                <a:ext cx="2361063" cy="4722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9744501" y="3835022"/>
              <a:ext cx="846162" cy="341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65819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0" y="300250"/>
            <a:ext cx="9798642" cy="822553"/>
          </a:xfrm>
        </p:spPr>
        <p:txBody>
          <a:bodyPr/>
          <a:lstStyle/>
          <a:p>
            <a:pPr algn="ctr" rtl="1"/>
            <a:r>
              <a:rPr lang="ar-SY" dirty="0">
                <a:solidFill>
                  <a:srgbClr val="FF0000"/>
                </a:solidFill>
              </a:rPr>
              <a:t>فوائد تقنية الشعير المستنبت:</a:t>
            </a:r>
            <a:endParaRPr lang="en-GB" dirty="0">
              <a:solidFill>
                <a:srgbClr val="FF0000"/>
              </a:solidFill>
            </a:endParaRPr>
          </a:p>
        </p:txBody>
      </p:sp>
      <p:sp>
        <p:nvSpPr>
          <p:cNvPr id="3" name="Content Placeholder 2"/>
          <p:cNvSpPr>
            <a:spLocks noGrp="1"/>
          </p:cNvSpPr>
          <p:nvPr>
            <p:ph idx="1"/>
          </p:nvPr>
        </p:nvSpPr>
        <p:spPr>
          <a:xfrm>
            <a:off x="818866" y="1542197"/>
            <a:ext cx="11041038" cy="5315803"/>
          </a:xfrm>
        </p:spPr>
        <p:txBody>
          <a:bodyPr>
            <a:noAutofit/>
          </a:bodyPr>
          <a:lstStyle/>
          <a:p>
            <a:pPr algn="r" rtl="1"/>
            <a:r>
              <a:rPr lang="ar-SY" sz="2400" b="1" dirty="0"/>
              <a:t>1-	توفير علف أخضر عالي القيمة الغذائية لتغذية الحيوانات على مدار العام </a:t>
            </a:r>
            <a:r>
              <a:rPr lang="ar-SY" sz="2400" dirty="0"/>
              <a:t>دون التقيد بمواسم زراعية محددة حيث أنَّ استنبات الشعير يتم بطريقة سهلة وبكميات يومية محددة حسب الحاجة طول العام</a:t>
            </a:r>
            <a:r>
              <a:rPr lang="ar-SY" sz="2400" dirty="0" smtClean="0"/>
              <a:t>.</a:t>
            </a:r>
          </a:p>
          <a:p>
            <a:pPr algn="r" rtl="1"/>
            <a:endParaRPr lang="ar-SY" sz="2400" dirty="0" smtClean="0"/>
          </a:p>
          <a:p>
            <a:pPr algn="r" rtl="1"/>
            <a:r>
              <a:rPr lang="ar-SY" sz="2400" b="1" dirty="0" smtClean="0"/>
              <a:t>2-</a:t>
            </a:r>
            <a:r>
              <a:rPr lang="ar-SY" sz="2400" b="1" dirty="0"/>
              <a:t>	توفير في الأرض الزراعية التي يتم إشغالها بزراعة </a:t>
            </a:r>
            <a:r>
              <a:rPr lang="ar-SY" sz="2400" b="1" dirty="0" smtClean="0"/>
              <a:t>النباتات العلفية:</a:t>
            </a:r>
          </a:p>
          <a:p>
            <a:pPr algn="r" rtl="1"/>
            <a:endParaRPr lang="ar-SY" sz="2400" dirty="0" smtClean="0"/>
          </a:p>
          <a:p>
            <a:pPr algn="r" rtl="1"/>
            <a:endParaRPr lang="ar-SY" sz="2400" dirty="0" smtClean="0"/>
          </a:p>
          <a:p>
            <a:pPr lvl="1" algn="r" rtl="1"/>
            <a:r>
              <a:rPr lang="ar-SY" sz="2400" dirty="0" smtClean="0"/>
              <a:t>حيث </a:t>
            </a:r>
            <a:r>
              <a:rPr lang="ar-SY" sz="2400" dirty="0"/>
              <a:t>أنَّ غرفة استنبات الشعير التي مساحتها 50 - 60 متر مربع فقط يمكن أن تعطي حوالي 180 طن شعير مستنبت فى السنة وهو ما يعادل إنتاج 70000 متر مربع من البرسيم وبالتالي يمكن استغلال هذه الأراضي بزراعة محاصيل أخرى كالقمح شتاء والذرة  صيفاً مما يساعد في تحقيق الاكتفاء الذاتي من هذه المحاصيل الاستراتيجية</a:t>
            </a:r>
            <a:endParaRPr lang="en-GB" sz="2400" dirty="0"/>
          </a:p>
        </p:txBody>
      </p:sp>
      <p:sp>
        <p:nvSpPr>
          <p:cNvPr id="4" name="Down Arrow 3"/>
          <p:cNvSpPr/>
          <p:nvPr/>
        </p:nvSpPr>
        <p:spPr>
          <a:xfrm>
            <a:off x="6469039" y="3930555"/>
            <a:ext cx="464024" cy="6550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8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arn(inVertical)">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928047" y="2133600"/>
            <a:ext cx="11109277" cy="4976884"/>
          </a:xfrm>
        </p:spPr>
        <p:txBody>
          <a:bodyPr>
            <a:noAutofit/>
          </a:bodyPr>
          <a:lstStyle/>
          <a:p>
            <a:pPr algn="ctr" rtl="1"/>
            <a:r>
              <a:rPr lang="ar-SY" sz="2400" b="1" dirty="0"/>
              <a:t>3- توفير في مياه الري التي تحتاجها هذه </a:t>
            </a:r>
            <a:r>
              <a:rPr lang="ar-SY" sz="2400" b="1" dirty="0" smtClean="0"/>
              <a:t>المحاصيل:</a:t>
            </a:r>
          </a:p>
          <a:p>
            <a:pPr lvl="1" algn="r" rtl="1"/>
            <a:endParaRPr lang="ar-SY" sz="2400" dirty="0" smtClean="0"/>
          </a:p>
          <a:p>
            <a:pPr lvl="1" algn="r" rtl="1"/>
            <a:r>
              <a:rPr lang="ar-SY" sz="2400" dirty="0" smtClean="0"/>
              <a:t>حيث </a:t>
            </a:r>
            <a:r>
              <a:rPr lang="ar-SY" sz="2400" dirty="0"/>
              <a:t>تحتاج إلى كميات كبيرة من المياه  عند زراعتها في الأراضي الزراعية, حيث أنَّ إنتاج 1 طن من البرسيم فى الأراضي الرملية يحتاج إلى حوالى 240000 ليتر مياه يومياً بينما إنتاج الطن الواحد من الشعير المستنبت في الغرف المخصصة للاستنبات يحتاج فقط إلى 400 لتر مياه يومياً, </a:t>
            </a:r>
            <a:endParaRPr lang="ar-SY" sz="2400" dirty="0" smtClean="0"/>
          </a:p>
          <a:p>
            <a:pPr lvl="1" algn="r" rtl="1"/>
            <a:endParaRPr lang="ar-SY" sz="2400" dirty="0" smtClean="0"/>
          </a:p>
          <a:p>
            <a:pPr lvl="1" algn="r" rtl="1"/>
            <a:r>
              <a:rPr lang="ar-SY" sz="2400" dirty="0" smtClean="0"/>
              <a:t>أي إنتاج </a:t>
            </a:r>
            <a:r>
              <a:rPr lang="ar-SY" sz="2400" dirty="0"/>
              <a:t>1 طن من البرسيم يحتاج إلى كمية مياه تقارب</a:t>
            </a:r>
            <a:r>
              <a:rPr lang="ar-SY" sz="2400" dirty="0">
                <a:solidFill>
                  <a:srgbClr val="FF0000"/>
                </a:solidFill>
              </a:rPr>
              <a:t> 600 ضعف </a:t>
            </a:r>
            <a:r>
              <a:rPr lang="ar-SY" sz="2400" dirty="0"/>
              <a:t>ما يحتاجه إنتاج 1 طن </a:t>
            </a:r>
            <a:r>
              <a:rPr lang="ar-SY" sz="2400" dirty="0" smtClean="0"/>
              <a:t>باستخدام </a:t>
            </a:r>
            <a:r>
              <a:rPr lang="ar-SY" sz="2400" dirty="0"/>
              <a:t>هذه التقنية. </a:t>
            </a:r>
            <a:endParaRPr lang="ar-SY" sz="2400" dirty="0" smtClean="0"/>
          </a:p>
          <a:p>
            <a:pPr lvl="1" algn="r" rtl="1"/>
            <a:r>
              <a:rPr lang="ar-SY" sz="2400" dirty="0" smtClean="0"/>
              <a:t>باختصار </a:t>
            </a:r>
            <a:r>
              <a:rPr lang="ar-SY" sz="2400" dirty="0"/>
              <a:t>يمكن توفير المياه بنسبة حوالي </a:t>
            </a:r>
            <a:r>
              <a:rPr lang="ar-SY" sz="2400" dirty="0">
                <a:solidFill>
                  <a:srgbClr val="FF0000"/>
                </a:solidFill>
              </a:rPr>
              <a:t>98</a:t>
            </a:r>
            <a:r>
              <a:rPr lang="ar-SY" sz="2400" dirty="0" smtClean="0">
                <a:solidFill>
                  <a:srgbClr val="FF0000"/>
                </a:solidFill>
              </a:rPr>
              <a:t>%</a:t>
            </a:r>
            <a:r>
              <a:rPr lang="ar-SY" sz="2400" dirty="0" smtClean="0"/>
              <a:t>. </a:t>
            </a:r>
            <a:endParaRPr lang="en-GB" sz="2400" dirty="0"/>
          </a:p>
        </p:txBody>
      </p:sp>
      <p:sp>
        <p:nvSpPr>
          <p:cNvPr id="4" name="Down Arrow 3"/>
          <p:cNvSpPr/>
          <p:nvPr/>
        </p:nvSpPr>
        <p:spPr>
          <a:xfrm>
            <a:off x="6427871" y="4681181"/>
            <a:ext cx="354842" cy="7096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876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150125" y="2133600"/>
            <a:ext cx="12041875" cy="4724400"/>
          </a:xfrm>
        </p:spPr>
        <p:txBody>
          <a:bodyPr>
            <a:noAutofit/>
          </a:bodyPr>
          <a:lstStyle/>
          <a:p>
            <a:pPr algn="r" rtl="1"/>
            <a:r>
              <a:rPr lang="ar-SY" sz="2200" dirty="0"/>
              <a:t>4- توفير حوالي 50 - 70% من نفقات تغذية الحيوانات وبالتالي زيادة أرباح مشاريع الإنتاج الحيواني.</a:t>
            </a:r>
          </a:p>
          <a:p>
            <a:pPr algn="r" rtl="1"/>
            <a:endParaRPr lang="ar-SY" sz="2200" dirty="0"/>
          </a:p>
          <a:p>
            <a:pPr algn="r" rtl="1"/>
            <a:r>
              <a:rPr lang="ar-SY" sz="2200" dirty="0"/>
              <a:t>5- توفير العمالة واستخدامها فى مشاريع إنتاجية أخرى, حيث أنَّ غرفة استنبات الشعير لا تحتاج إلى أكثر من فرد واحد يمكنه تشغيلها وإدارتها. </a:t>
            </a:r>
          </a:p>
          <a:p>
            <a:pPr algn="r" rtl="1"/>
            <a:endParaRPr lang="ar-SY" sz="2200" dirty="0"/>
          </a:p>
          <a:p>
            <a:pPr algn="r" rtl="1"/>
            <a:r>
              <a:rPr lang="ar-SY" sz="2200" dirty="0"/>
              <a:t>6- توفير قيمة الأسمدة العضوية والكيماوية لعدم الحاجة لاستخدامها فى غرف استنبات العلف الأخضر. </a:t>
            </a:r>
            <a:endParaRPr lang="ar-SY" sz="2200" dirty="0" smtClean="0"/>
          </a:p>
          <a:p>
            <a:pPr algn="r" rtl="1"/>
            <a:endParaRPr lang="ar-SY" sz="2200" dirty="0"/>
          </a:p>
          <a:p>
            <a:pPr algn="r" rtl="1"/>
            <a:r>
              <a:rPr lang="ar-SY" sz="2200" dirty="0"/>
              <a:t>7- </a:t>
            </a:r>
            <a:r>
              <a:rPr lang="ar-SY" sz="2200" dirty="0" smtClean="0"/>
              <a:t>ارتفاع </a:t>
            </a:r>
            <a:r>
              <a:rPr lang="ar-SY" sz="2200" dirty="0"/>
              <a:t>معامل هضم الشعير المستنبت وسهولة هضمه وبالتالي ارتفاع معدل الاستفادة منه وقلة ظهور حالات النفاخ عند الحيوانات. </a:t>
            </a:r>
            <a:r>
              <a:rPr lang="ar-SY" sz="2200" dirty="0" smtClean="0"/>
              <a:t>(تصل </a:t>
            </a:r>
            <a:r>
              <a:rPr lang="ar-SY" sz="2200" dirty="0">
                <a:solidFill>
                  <a:srgbClr val="FF0000"/>
                </a:solidFill>
              </a:rPr>
              <a:t>نسبة هضم الشعير المستنبت إلى حوالي 90% بينما لا تتجاوز 80% في الحبوب الجافة </a:t>
            </a:r>
            <a:r>
              <a:rPr lang="ar-SY" sz="2200" dirty="0"/>
              <a:t>كما يصل </a:t>
            </a:r>
            <a:r>
              <a:rPr lang="ar-SY" sz="2200" dirty="0">
                <a:solidFill>
                  <a:srgbClr val="0070C0"/>
                </a:solidFill>
              </a:rPr>
              <a:t>معامل التحويل إلى حوالي 80% فى الشعير المستنبت بينما لا يتجاوز 60% فى الحبوب الجافة</a:t>
            </a:r>
            <a:r>
              <a:rPr lang="ar-SY" sz="2200" dirty="0"/>
              <a:t>.</a:t>
            </a:r>
          </a:p>
          <a:p>
            <a:pPr algn="r" rtl="1"/>
            <a:endParaRPr lang="ar-SY" sz="2200" dirty="0"/>
          </a:p>
          <a:p>
            <a:pPr algn="r" rtl="1"/>
            <a:endParaRPr lang="en-GB" sz="2200" dirty="0"/>
          </a:p>
        </p:txBody>
      </p:sp>
    </p:spTree>
    <p:extLst>
      <p:ext uri="{BB962C8B-B14F-4D97-AF65-F5344CB8AC3E}">
        <p14:creationId xmlns:p14="http://schemas.microsoft.com/office/powerpoint/2010/main" val="3478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723331" y="2133600"/>
            <a:ext cx="11273051" cy="4724400"/>
          </a:xfrm>
        </p:spPr>
        <p:txBody>
          <a:bodyPr>
            <a:noAutofit/>
          </a:bodyPr>
          <a:lstStyle/>
          <a:p>
            <a:pPr algn="ctr" rtl="1"/>
            <a:r>
              <a:rPr lang="ar-SY" sz="2200" b="1" dirty="0"/>
              <a:t>8- يحتوى الشعير المستنبت على نسبة أعلى من البروتين بالمقارنة مع الحبوب الجافة حيث تصل هذه النسبة حتى 20%. </a:t>
            </a:r>
            <a:endParaRPr lang="ar-SY" sz="2200" b="1" dirty="0" smtClean="0"/>
          </a:p>
          <a:p>
            <a:pPr algn="ctr" rtl="1"/>
            <a:endParaRPr lang="ar-SY" sz="2200" b="1" dirty="0"/>
          </a:p>
          <a:p>
            <a:pPr algn="r" rtl="1"/>
            <a:r>
              <a:rPr lang="ar-SY" sz="2200" dirty="0"/>
              <a:t>ويعتبر العلف المستنبت الاخضر ذو قيمة غذائية </a:t>
            </a:r>
            <a:r>
              <a:rPr lang="ar-SY" sz="2200" dirty="0" smtClean="0"/>
              <a:t>مرتفعة فهو: </a:t>
            </a:r>
            <a:r>
              <a:rPr lang="ar-SY" sz="2200" dirty="0" smtClean="0">
                <a:solidFill>
                  <a:srgbClr val="0070C0"/>
                </a:solidFill>
              </a:rPr>
              <a:t>عالي </a:t>
            </a:r>
            <a:r>
              <a:rPr lang="ar-SY" sz="2200" dirty="0">
                <a:solidFill>
                  <a:srgbClr val="0070C0"/>
                </a:solidFill>
              </a:rPr>
              <a:t>المحتوى من </a:t>
            </a:r>
            <a:r>
              <a:rPr lang="ar-SY" sz="2200" dirty="0"/>
              <a:t>البروتينات ، السكريات,  الفيتامينات، الإنزيمات، ومركبات كيميائية نباتية أخرى</a:t>
            </a:r>
            <a:r>
              <a:rPr lang="en-GB" sz="2200" dirty="0"/>
              <a:t>Phytochemicals  </a:t>
            </a:r>
            <a:r>
              <a:rPr lang="ar-SY" sz="2200" dirty="0"/>
              <a:t>بسبب بقاء الجذور والبذور ضمن التركيبة العلفية وعدم إستهلاك مخزونها في عملية نمو طويلة وذلك لقصر دورة حياة هذا العلف . </a:t>
            </a:r>
            <a:endParaRPr lang="ar-SY" sz="2200" dirty="0" smtClean="0"/>
          </a:p>
          <a:p>
            <a:pPr algn="r" rtl="1"/>
            <a:r>
              <a:rPr lang="ar-SY" sz="2200" dirty="0" smtClean="0"/>
              <a:t>حيث </a:t>
            </a:r>
            <a:r>
              <a:rPr lang="ar-SY" sz="2200" dirty="0"/>
              <a:t>تزداد كميات الفيتامينات </a:t>
            </a:r>
            <a:r>
              <a:rPr lang="en-GB" sz="2200" dirty="0"/>
              <a:t>A, E, C, B Complex  </a:t>
            </a:r>
            <a:r>
              <a:rPr lang="ar-SY" sz="2200" dirty="0"/>
              <a:t>و المعادن بنسبة تصل إلى حوالي 20 ضعف خلال 7 أيام من عملية الاستنبات. </a:t>
            </a:r>
            <a:endParaRPr lang="ar-SY" sz="2200" dirty="0" smtClean="0"/>
          </a:p>
          <a:p>
            <a:pPr algn="r" rtl="1"/>
            <a:r>
              <a:rPr lang="ar-SY" sz="2200" dirty="0" smtClean="0"/>
              <a:t>وتشير </a:t>
            </a:r>
            <a:r>
              <a:rPr lang="ar-SY" sz="2200" dirty="0"/>
              <a:t>بعض الدراسات إلى ازدياد نسبة فيتامين </a:t>
            </a:r>
            <a:r>
              <a:rPr lang="en-GB" sz="2200" dirty="0"/>
              <a:t>B1 </a:t>
            </a:r>
            <a:r>
              <a:rPr lang="ar-SY" sz="2200" dirty="0"/>
              <a:t>بنسبة 10% في المستنبتات بينما زادت نسبة فيتامين </a:t>
            </a:r>
            <a:r>
              <a:rPr lang="en-GB" sz="2200" dirty="0"/>
              <a:t>B6 </a:t>
            </a:r>
            <a:r>
              <a:rPr lang="ar-SY" sz="2200" dirty="0"/>
              <a:t>بنسبة 500% و والفوليك أسيد بنسبة 600% إضافة إلى احتواء هذه المستنبتات على الأنزيمات أو الخمائر ومضادات الأكسدة والعناصر المعدنية وغير ذلك. </a:t>
            </a:r>
          </a:p>
          <a:p>
            <a:pPr algn="r" rtl="1"/>
            <a:endParaRPr lang="en-GB" sz="2200" dirty="0"/>
          </a:p>
        </p:txBody>
      </p:sp>
    </p:spTree>
    <p:extLst>
      <p:ext uri="{BB962C8B-B14F-4D97-AF65-F5344CB8AC3E}">
        <p14:creationId xmlns:p14="http://schemas.microsoft.com/office/powerpoint/2010/main" val="289739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1" y="624110"/>
            <a:ext cx="9798642" cy="1280890"/>
          </a:xfrm>
        </p:spPr>
        <p:txBody>
          <a:bodyPr/>
          <a:lstStyle/>
          <a:p>
            <a:pPr algn="r" rtl="1"/>
            <a:endParaRPr lang="en-GB" dirty="0"/>
          </a:p>
        </p:txBody>
      </p:sp>
      <p:sp>
        <p:nvSpPr>
          <p:cNvPr id="3" name="Content Placeholder 2"/>
          <p:cNvSpPr>
            <a:spLocks noGrp="1"/>
          </p:cNvSpPr>
          <p:nvPr>
            <p:ph idx="1"/>
          </p:nvPr>
        </p:nvSpPr>
        <p:spPr>
          <a:xfrm>
            <a:off x="1050878" y="2133600"/>
            <a:ext cx="10453734" cy="4390030"/>
          </a:xfrm>
        </p:spPr>
        <p:txBody>
          <a:bodyPr>
            <a:noAutofit/>
          </a:bodyPr>
          <a:lstStyle/>
          <a:p>
            <a:pPr algn="r" rtl="1"/>
            <a:r>
              <a:rPr lang="ar-SY" sz="2400" dirty="0"/>
              <a:t>9- لا يحتاج الشعير المستنبت داخل غرف الاستنبات المحكمة الإغلاق إلى الرش بأي مبيدات حشرية وبذلك يعتبر غذاء عضوي خالي من أي ملوثات كيميائية تضر بصحة الحيوانات </a:t>
            </a:r>
            <a:endParaRPr lang="ar-SY" sz="2400" dirty="0" smtClean="0"/>
          </a:p>
          <a:p>
            <a:pPr algn="r" rtl="1"/>
            <a:endParaRPr lang="ar-SY" sz="2400" dirty="0"/>
          </a:p>
          <a:p>
            <a:pPr algn="r" rtl="1"/>
            <a:r>
              <a:rPr lang="ar-SY" sz="2400" dirty="0" smtClean="0"/>
              <a:t>كما </a:t>
            </a:r>
            <a:r>
              <a:rPr lang="ar-SY" sz="2400" dirty="0"/>
              <a:t>أنه لا يتعرض لأي ملوثات نتيجة رش الحقول المجاورة بمبيدات كيميائية ضارة أو نتيجة عوادم السيارات وتلوث الهواء كما يحدث فى باقي محاصيل العلف الأخضر التى تزرع فى الحقول المكشوفة.</a:t>
            </a:r>
          </a:p>
          <a:p>
            <a:pPr algn="r" rtl="1"/>
            <a:endParaRPr lang="ar-SY" sz="2400" dirty="0" smtClean="0"/>
          </a:p>
          <a:p>
            <a:pPr algn="r" rtl="1"/>
            <a:r>
              <a:rPr lang="ar-SY" sz="2400" dirty="0" smtClean="0"/>
              <a:t>10- </a:t>
            </a:r>
            <a:r>
              <a:rPr lang="ar-SY" sz="2400" dirty="0"/>
              <a:t>التقليل من هدر العلف كالهدر الناتج عن زراعة وحصاد ونقل العلف أو أثناء تقديمه للحيوان وغير ذلك.</a:t>
            </a:r>
          </a:p>
          <a:p>
            <a:pPr algn="r" rtl="1"/>
            <a:endParaRPr lang="en-GB" sz="2400" dirty="0"/>
          </a:p>
        </p:txBody>
      </p:sp>
    </p:spTree>
    <p:extLst>
      <p:ext uri="{BB962C8B-B14F-4D97-AF65-F5344CB8AC3E}">
        <p14:creationId xmlns:p14="http://schemas.microsoft.com/office/powerpoint/2010/main" val="91444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238</TotalTime>
  <Words>2732</Words>
  <Application>Microsoft Office PowerPoint</Application>
  <PresentationFormat>مخصص</PresentationFormat>
  <Paragraphs>234</Paragraphs>
  <Slides>34</Slides>
  <Notes>0</Notes>
  <HiddenSlides>0</HiddenSlides>
  <MMClips>0</MMClips>
  <ScaleCrop>false</ScaleCrop>
  <HeadingPairs>
    <vt:vector size="4" baseType="variant">
      <vt:variant>
        <vt:lpstr>نسق</vt:lpstr>
      </vt:variant>
      <vt:variant>
        <vt:i4>1</vt:i4>
      </vt:variant>
      <vt:variant>
        <vt:lpstr>عناوين الشرائح</vt:lpstr>
      </vt:variant>
      <vt:variant>
        <vt:i4>34</vt:i4>
      </vt:variant>
    </vt:vector>
  </HeadingPairs>
  <TitlesOfParts>
    <vt:vector size="35" baseType="lpstr">
      <vt:lpstr>Wisp</vt:lpstr>
      <vt:lpstr>استنبات العلف الأخضر</vt:lpstr>
      <vt:lpstr>عرض تقديمي في PowerPoint</vt:lpstr>
      <vt:lpstr>عرض تقديمي في PowerPoint</vt:lpstr>
      <vt:lpstr>الشروط  الواجب توفرها للاستنبات المنزلي لبعض أنواع البذور.</vt:lpstr>
      <vt:lpstr>فوائد تقنية الشعير المستنبت: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بعض النقاط الرئيسية الواجب توفرها في تصميم غرفة الاستنبات:</vt:lpstr>
      <vt:lpstr>عرض تقديمي في PowerPoint</vt:lpstr>
      <vt:lpstr>عرض تقديمي في PowerPoint</vt:lpstr>
      <vt:lpstr>نموذج تصميم وحدة استنبات شعير علفي:</vt:lpstr>
      <vt:lpstr>عرض تقديمي في PowerPoint</vt:lpstr>
      <vt:lpstr>عرض تقديمي في PowerPoint</vt:lpstr>
      <vt:lpstr>قبل البدء باستنبات البذور هناك العديد من الأمور الواجب اتباعها:</vt:lpstr>
      <vt:lpstr>لاحظ وجود التعفنات أو الإصابات الفطرية على العلف الأخضر المستنبت</vt:lpstr>
      <vt:lpstr>عرض تقديمي في PowerPoint</vt:lpstr>
      <vt:lpstr>استخدام المخصب الحيوي في استنبات البذور:</vt:lpstr>
      <vt:lpstr>عرض تقديمي في PowerPoint</vt:lpstr>
      <vt:lpstr>عرض تقديمي في PowerPoint</vt:lpstr>
      <vt:lpstr>التركيب الكيميائي للعلف الأخضر المستنبت المكون من 1/3 عدس و 2/3 شعير:</vt:lpstr>
      <vt:lpstr>الأهمية الاقتصادية لاستنبات العلف الأخضر:</vt:lpstr>
      <vt:lpstr>1- عند استخدام الشعير المستنبت في تغذية الحيوانات: </vt:lpstr>
      <vt:lpstr>عرض تقديمي في PowerPoint</vt:lpstr>
      <vt:lpstr>2- عند استخدام علف مستنبت أخضر مكون من 1/3 عدس و 2/3 شعير:</vt:lpstr>
      <vt:lpstr>عرض تقديمي في PowerPoint</vt:lpstr>
      <vt:lpstr>عرض تقديمي في PowerPoint</vt:lpstr>
      <vt:lpstr>عرض تقديمي في PowerPoint</vt:lpstr>
      <vt:lpstr>بعض الملاحظات </vt:lpstr>
      <vt:lpstr>عرض تقديمي في PowerPoint</vt:lpstr>
      <vt:lpstr>انتهت المحاضرة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استنبات العلف الأخضر</dc:title>
  <dc:creator>Majed Moussa</dc:creator>
  <cp:lastModifiedBy>‏‏مستخدم Windows</cp:lastModifiedBy>
  <cp:revision>96</cp:revision>
  <dcterms:created xsi:type="dcterms:W3CDTF">2017-05-13T10:40:50Z</dcterms:created>
  <dcterms:modified xsi:type="dcterms:W3CDTF">2026-04-22T15:45:25Z</dcterms:modified>
</cp:coreProperties>
</file>